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3" r:id="rId2"/>
    <p:sldId id="256" r:id="rId3"/>
    <p:sldId id="257" r:id="rId4"/>
    <p:sldId id="265" r:id="rId5"/>
    <p:sldId id="258" r:id="rId6"/>
    <p:sldId id="259" r:id="rId7"/>
    <p:sldId id="260" r:id="rId8"/>
    <p:sldId id="261" r:id="rId9"/>
    <p:sldId id="262" r:id="rId10"/>
    <p:sldId id="266" r:id="rId11"/>
    <p:sldId id="263" r:id="rId12"/>
    <p:sldId id="268" r:id="rId13"/>
    <p:sldId id="267" r:id="rId14"/>
    <p:sldId id="264" r:id="rId15"/>
    <p:sldId id="269" r:id="rId16"/>
    <p:sldId id="272"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6865" autoAdjust="0"/>
  </p:normalViewPr>
  <p:slideViewPr>
    <p:cSldViewPr snapToGrid="0">
      <p:cViewPr varScale="1">
        <p:scale>
          <a:sx n="63" d="100"/>
          <a:sy n="63" d="100"/>
        </p:scale>
        <p:origin x="1363"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D6847C-ABA9-4C43-9D12-035B70CE5BE0}" type="datetimeFigureOut">
              <a:rPr lang="en-IN" smtClean="0"/>
              <a:t>07-01-2025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A08AC-A090-48C5-9557-F47AEB2B7DD6}" type="slidenum">
              <a:rPr lang="en-IN" smtClean="0"/>
              <a:t>‹#›</a:t>
            </a:fld>
            <a:endParaRPr lang="en-IN"/>
          </a:p>
        </p:txBody>
      </p:sp>
    </p:spTree>
    <p:extLst>
      <p:ext uri="{BB962C8B-B14F-4D97-AF65-F5344CB8AC3E}">
        <p14:creationId xmlns:p14="http://schemas.microsoft.com/office/powerpoint/2010/main" val="101317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8A08AC-A090-48C5-9557-F47AEB2B7DD6}" type="slidenum">
              <a:rPr lang="en-IN" smtClean="0"/>
              <a:t>1</a:t>
            </a:fld>
            <a:endParaRPr lang="en-IN"/>
          </a:p>
        </p:txBody>
      </p:sp>
    </p:spTree>
    <p:extLst>
      <p:ext uri="{BB962C8B-B14F-4D97-AF65-F5344CB8AC3E}">
        <p14:creationId xmlns:p14="http://schemas.microsoft.com/office/powerpoint/2010/main" val="3123874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is the code for the integration of Firebase in the app’s main activity.</a:t>
            </a:r>
          </a:p>
          <a:p>
            <a:r>
              <a:rPr lang="en-US" dirty="0"/>
              <a:t>This code is part of the app’s main activity and handles user authentication. When the app starts, it checks if a user is logged in using Firebase Authentication. If no user is logged in, it redirects them to the </a:t>
            </a:r>
            <a:r>
              <a:rPr lang="en-US" dirty="0" err="1"/>
              <a:t>LoginActivity</a:t>
            </a:r>
            <a:r>
              <a:rPr lang="en-US" dirty="0"/>
              <a:t> to sign in. If the user is already logged in, the app launches the main interface by displaying the </a:t>
            </a:r>
            <a:r>
              <a:rPr lang="en-US" dirty="0" err="1"/>
              <a:t>MainScreen</a:t>
            </a:r>
            <a:r>
              <a:rPr lang="en-US" dirty="0"/>
              <a:t> using Jetpack Compose. The </a:t>
            </a:r>
            <a:r>
              <a:rPr lang="en-US" dirty="0" err="1"/>
              <a:t>ScanMasterTheme</a:t>
            </a:r>
            <a:r>
              <a:rPr lang="en-US" dirty="0"/>
              <a:t> ensures a consistent app theme, while the Surface sets up the base UI with a full-screen layout and background color. This flow ensures users have a secure and seamless experience when accessing the app.</a:t>
            </a:r>
            <a:endParaRPr lang="en-IN" dirty="0"/>
          </a:p>
        </p:txBody>
      </p:sp>
      <p:sp>
        <p:nvSpPr>
          <p:cNvPr id="4" name="Slide Number Placeholder 3"/>
          <p:cNvSpPr>
            <a:spLocks noGrp="1"/>
          </p:cNvSpPr>
          <p:nvPr>
            <p:ph type="sldNum" sz="quarter" idx="5"/>
          </p:nvPr>
        </p:nvSpPr>
        <p:spPr/>
        <p:txBody>
          <a:bodyPr/>
          <a:lstStyle/>
          <a:p>
            <a:fld id="{DA8A08AC-A090-48C5-9557-F47AEB2B7DD6}" type="slidenum">
              <a:rPr lang="en-IN" smtClean="0"/>
              <a:t>10</a:t>
            </a:fld>
            <a:endParaRPr lang="en-IN"/>
          </a:p>
        </p:txBody>
      </p:sp>
    </p:spTree>
    <p:extLst>
      <p:ext uri="{BB962C8B-B14F-4D97-AF65-F5344CB8AC3E}">
        <p14:creationId xmlns:p14="http://schemas.microsoft.com/office/powerpoint/2010/main" val="2528401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Google ML Kit is what makes the app smart. It uses machine learning to detect both printed and handwritten text with high accuracy. The integration is seamless, so users don’t experience any delays or complications. ML Kit processes text quickly and reliably, making the app suitable for a variety of use cases, like saving notes or capturing text from signs or documents. This advanced technology is key to the app’s success, as it handles complex tasks while keeping the experience simple for the user.</a:t>
            </a:r>
            <a:endParaRPr lang="en-IN" dirty="0"/>
          </a:p>
        </p:txBody>
      </p:sp>
      <p:sp>
        <p:nvSpPr>
          <p:cNvPr id="4" name="Slide Number Placeholder 3"/>
          <p:cNvSpPr>
            <a:spLocks noGrp="1"/>
          </p:cNvSpPr>
          <p:nvPr>
            <p:ph type="sldNum" sz="quarter" idx="5"/>
          </p:nvPr>
        </p:nvSpPr>
        <p:spPr/>
        <p:txBody>
          <a:bodyPr/>
          <a:lstStyle/>
          <a:p>
            <a:fld id="{DA8A08AC-A090-48C5-9557-F47AEB2B7DD6}" type="slidenum">
              <a:rPr lang="en-IN" smtClean="0"/>
              <a:t>11</a:t>
            </a:fld>
            <a:endParaRPr lang="en-IN"/>
          </a:p>
        </p:txBody>
      </p:sp>
    </p:spTree>
    <p:extLst>
      <p:ext uri="{BB962C8B-B14F-4D97-AF65-F5344CB8AC3E}">
        <p14:creationId xmlns:p14="http://schemas.microsoft.com/office/powerpoint/2010/main" val="2102708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code consists of two important functions for text detection in this app. The first function, </a:t>
            </a:r>
            <a:r>
              <a:rPr lang="en-US" dirty="0" err="1"/>
              <a:t>detectTextUsingML</a:t>
            </a:r>
            <a:r>
              <a:rPr lang="en-US" dirty="0"/>
              <a:t>, uses Google ML Kit to detect text from an image. It takes a bitmap image, processes it, and extracts text using a recognizer. If it’s successful, the extracted text is passed to </a:t>
            </a:r>
            <a:r>
              <a:rPr lang="en-US" dirty="0" err="1"/>
              <a:t>onTextDetected</a:t>
            </a:r>
            <a:r>
              <a:rPr lang="en-US" dirty="0"/>
              <a:t>. If it fails, the </a:t>
            </a:r>
            <a:r>
              <a:rPr lang="en-US" dirty="0" err="1"/>
              <a:t>onFailure</a:t>
            </a:r>
            <a:r>
              <a:rPr lang="en-US" dirty="0"/>
              <a:t> function handles the error. The second function, </a:t>
            </a:r>
            <a:r>
              <a:rPr lang="en-US" dirty="0" err="1"/>
              <a:t>uriToBitmap</a:t>
            </a:r>
            <a:r>
              <a:rPr lang="en-US" dirty="0"/>
              <a:t>, converts an image URI into a bitmap format. It opens the image file and decodes it into a bitmap that the text recognizer can process. Together, these functions enable accurate text detection in the app.</a:t>
            </a:r>
            <a:endParaRPr lang="en-IN" dirty="0"/>
          </a:p>
        </p:txBody>
      </p:sp>
      <p:sp>
        <p:nvSpPr>
          <p:cNvPr id="4" name="Slide Number Placeholder 3"/>
          <p:cNvSpPr>
            <a:spLocks noGrp="1"/>
          </p:cNvSpPr>
          <p:nvPr>
            <p:ph type="sldNum" sz="quarter" idx="5"/>
          </p:nvPr>
        </p:nvSpPr>
        <p:spPr/>
        <p:txBody>
          <a:bodyPr/>
          <a:lstStyle/>
          <a:p>
            <a:fld id="{DA8A08AC-A090-48C5-9557-F47AEB2B7DD6}" type="slidenum">
              <a:rPr lang="en-IN" smtClean="0"/>
              <a:t>12</a:t>
            </a:fld>
            <a:endParaRPr lang="en-IN"/>
          </a:p>
        </p:txBody>
      </p:sp>
    </p:spTree>
    <p:extLst>
      <p:ext uri="{BB962C8B-B14F-4D97-AF65-F5344CB8AC3E}">
        <p14:creationId xmlns:p14="http://schemas.microsoft.com/office/powerpoint/2010/main" val="2977116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is the code of integration of the ML kit while launching the camera and gallery. </a:t>
            </a:r>
          </a:p>
          <a:p>
            <a:r>
              <a:rPr lang="en-US" dirty="0"/>
              <a:t>This code handles two ways of selecting images for text detection in our app. The </a:t>
            </a:r>
            <a:r>
              <a:rPr lang="en-US" dirty="0" err="1"/>
              <a:t>cameraLauncher</a:t>
            </a:r>
            <a:r>
              <a:rPr lang="en-US" dirty="0"/>
              <a:t> lets users take a photo using the camera. If the photo is successfully captured, it retrieves the image as a bitmap and processes it using the </a:t>
            </a:r>
            <a:r>
              <a:rPr lang="en-US" dirty="0" err="1"/>
              <a:t>detectTextUsingML</a:t>
            </a:r>
            <a:r>
              <a:rPr lang="en-US" dirty="0"/>
              <a:t> function. Similarly, the </a:t>
            </a:r>
            <a:r>
              <a:rPr lang="en-US" dirty="0" err="1"/>
              <a:t>galleryLauncher</a:t>
            </a:r>
            <a:r>
              <a:rPr lang="en-US" dirty="0"/>
              <a:t> allows users to select an image from their gallery. Once an image is chosen, it converts the URI into a bitmap using </a:t>
            </a:r>
            <a:r>
              <a:rPr lang="en-US" dirty="0" err="1"/>
              <a:t>uriToBitmap</a:t>
            </a:r>
            <a:r>
              <a:rPr lang="en-US" dirty="0"/>
              <a:t> and processes it. If text detection is successful, it updates the </a:t>
            </a:r>
            <a:r>
              <a:rPr lang="en-US" dirty="0" err="1"/>
              <a:t>detectedText</a:t>
            </a:r>
            <a:r>
              <a:rPr lang="en-US" dirty="0"/>
              <a:t> variable; otherwise, it shows an error message using a Toast. These launchers make the app user-friendly.</a:t>
            </a:r>
            <a:endParaRPr lang="en-IN" dirty="0"/>
          </a:p>
        </p:txBody>
      </p:sp>
      <p:sp>
        <p:nvSpPr>
          <p:cNvPr id="4" name="Slide Number Placeholder 3"/>
          <p:cNvSpPr>
            <a:spLocks noGrp="1"/>
          </p:cNvSpPr>
          <p:nvPr>
            <p:ph type="sldNum" sz="quarter" idx="5"/>
          </p:nvPr>
        </p:nvSpPr>
        <p:spPr/>
        <p:txBody>
          <a:bodyPr/>
          <a:lstStyle/>
          <a:p>
            <a:fld id="{DA8A08AC-A090-48C5-9557-F47AEB2B7DD6}" type="slidenum">
              <a:rPr lang="en-IN" smtClean="0"/>
              <a:t>13</a:t>
            </a:fld>
            <a:endParaRPr lang="en-IN"/>
          </a:p>
        </p:txBody>
      </p:sp>
    </p:spTree>
    <p:extLst>
      <p:ext uri="{BB962C8B-B14F-4D97-AF65-F5344CB8AC3E}">
        <p14:creationId xmlns:p14="http://schemas.microsoft.com/office/powerpoint/2010/main" val="28879961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Scan-Master offers several benefits that make it stand out. First, its text recognition is highly accurate, thanks to machine learning. Second, the app is simple to use so that anyone can navigate it easily. Third, Firebase ensures strong data security so users can trust the app with their information. Lastly, the app is adaptable, handling both printed and handwritten text for various tasks. Whether for school, work, or personal use, Scan-Master saves time and effort. It’s a practical tool designed to make life easier.</a:t>
            </a:r>
            <a:endParaRPr lang="en-IN" dirty="0"/>
          </a:p>
        </p:txBody>
      </p:sp>
      <p:sp>
        <p:nvSpPr>
          <p:cNvPr id="4" name="Slide Number Placeholder 3"/>
          <p:cNvSpPr>
            <a:spLocks noGrp="1"/>
          </p:cNvSpPr>
          <p:nvPr>
            <p:ph type="sldNum" sz="quarter" idx="5"/>
          </p:nvPr>
        </p:nvSpPr>
        <p:spPr/>
        <p:txBody>
          <a:bodyPr/>
          <a:lstStyle/>
          <a:p>
            <a:fld id="{DA8A08AC-A090-48C5-9557-F47AEB2B7DD6}" type="slidenum">
              <a:rPr lang="en-IN" smtClean="0"/>
              <a:t>14</a:t>
            </a:fld>
            <a:endParaRPr lang="en-IN"/>
          </a:p>
        </p:txBody>
      </p:sp>
    </p:spTree>
    <p:extLst>
      <p:ext uri="{BB962C8B-B14F-4D97-AF65-F5344CB8AC3E}">
        <p14:creationId xmlns:p14="http://schemas.microsoft.com/office/powerpoint/2010/main" val="11567179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summary, Scan-Master is a tool that simplifies text extraction using modern technologies. Jetpack Compose ensures a smooth interface, Firebase provides security, and Google ML Kit adds smart text recognition. This app is designed to save time and make tasks like note-taking or sharing information easier. It’s perfect for students, professionals, or anyone who deals with text frequently.</a:t>
            </a:r>
            <a:endParaRPr lang="en-IN" dirty="0"/>
          </a:p>
        </p:txBody>
      </p:sp>
      <p:sp>
        <p:nvSpPr>
          <p:cNvPr id="4" name="Slide Number Placeholder 3"/>
          <p:cNvSpPr>
            <a:spLocks noGrp="1"/>
          </p:cNvSpPr>
          <p:nvPr>
            <p:ph type="sldNum" sz="quarter" idx="5"/>
          </p:nvPr>
        </p:nvSpPr>
        <p:spPr/>
        <p:txBody>
          <a:bodyPr/>
          <a:lstStyle/>
          <a:p>
            <a:fld id="{DA8A08AC-A090-48C5-9557-F47AEB2B7DD6}" type="slidenum">
              <a:rPr lang="en-IN" smtClean="0"/>
              <a:t>15</a:t>
            </a:fld>
            <a:endParaRPr lang="en-IN"/>
          </a:p>
        </p:txBody>
      </p:sp>
    </p:spTree>
    <p:extLst>
      <p:ext uri="{BB962C8B-B14F-4D97-AF65-F5344CB8AC3E}">
        <p14:creationId xmlns:p14="http://schemas.microsoft.com/office/powerpoint/2010/main" val="2598137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20A0F5-A244-C7C1-22C9-B66702A030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A61CA5-B597-F85E-539E-668380B1F7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AE1B6D-A9F1-E85C-93EA-4D13A6DAEB9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F081FEA-D128-2992-56B0-BED51DCFE1DE}"/>
              </a:ext>
            </a:extLst>
          </p:cNvPr>
          <p:cNvSpPr>
            <a:spLocks noGrp="1"/>
          </p:cNvSpPr>
          <p:nvPr>
            <p:ph type="sldNum" sz="quarter" idx="5"/>
          </p:nvPr>
        </p:nvSpPr>
        <p:spPr/>
        <p:txBody>
          <a:bodyPr/>
          <a:lstStyle/>
          <a:p>
            <a:fld id="{DA8A08AC-A090-48C5-9557-F47AEB2B7DD6}" type="slidenum">
              <a:rPr lang="en-IN" smtClean="0"/>
              <a:t>16</a:t>
            </a:fld>
            <a:endParaRPr lang="en-IN"/>
          </a:p>
        </p:txBody>
      </p:sp>
    </p:spTree>
    <p:extLst>
      <p:ext uri="{BB962C8B-B14F-4D97-AF65-F5344CB8AC3E}">
        <p14:creationId xmlns:p14="http://schemas.microsoft.com/office/powerpoint/2010/main" val="38508508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359126-6A4D-03DD-F1F1-A30409D4EC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584E6D-6E35-A465-B447-0D1169F194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CE4D9C-17CD-1386-CA8B-8160F3D851E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Thank you for your attention, and I’d be happy to answer any questions about the app.</a:t>
            </a:r>
            <a:endParaRPr lang="en-IN" dirty="0"/>
          </a:p>
        </p:txBody>
      </p:sp>
      <p:sp>
        <p:nvSpPr>
          <p:cNvPr id="4" name="Slide Number Placeholder 3">
            <a:extLst>
              <a:ext uri="{FF2B5EF4-FFF2-40B4-BE49-F238E27FC236}">
                <a16:creationId xmlns:a16="http://schemas.microsoft.com/office/drawing/2014/main" id="{04BFE2BC-5ED2-396C-51EE-5C7CCAECE32D}"/>
              </a:ext>
            </a:extLst>
          </p:cNvPr>
          <p:cNvSpPr>
            <a:spLocks noGrp="1"/>
          </p:cNvSpPr>
          <p:nvPr>
            <p:ph type="sldNum" sz="quarter" idx="5"/>
          </p:nvPr>
        </p:nvSpPr>
        <p:spPr/>
        <p:txBody>
          <a:bodyPr/>
          <a:lstStyle/>
          <a:p>
            <a:fld id="{DA8A08AC-A090-48C5-9557-F47AEB2B7DD6}" type="slidenum">
              <a:rPr lang="en-IN" smtClean="0"/>
              <a:t>17</a:t>
            </a:fld>
            <a:endParaRPr lang="en-IN"/>
          </a:p>
        </p:txBody>
      </p:sp>
    </p:spTree>
    <p:extLst>
      <p:ext uri="{BB962C8B-B14F-4D97-AF65-F5344CB8AC3E}">
        <p14:creationId xmlns:p14="http://schemas.microsoft.com/office/powerpoint/2010/main" val="2360169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everyone! Let me introduce you to Scan-Master, an app designed to turn text in images into editable digital text. For example, imagine seeing important notes on a board or a book and needing to copy them quickly. With Scan-Master, you just take a photo, and it works for you. This app is great for students, professionals, or anyone dealing with text regularly. It’s simple to use, saves time, and eliminates manual typing. By combining smart features with an intuitive design, Scan-Master makes text extraction a seamless part of everyday tasks.</a:t>
            </a:r>
            <a:endParaRPr lang="en-IN" dirty="0"/>
          </a:p>
        </p:txBody>
      </p:sp>
      <p:sp>
        <p:nvSpPr>
          <p:cNvPr id="4" name="Slide Number Placeholder 3"/>
          <p:cNvSpPr>
            <a:spLocks noGrp="1"/>
          </p:cNvSpPr>
          <p:nvPr>
            <p:ph type="sldNum" sz="quarter" idx="5"/>
          </p:nvPr>
        </p:nvSpPr>
        <p:spPr/>
        <p:txBody>
          <a:bodyPr/>
          <a:lstStyle/>
          <a:p>
            <a:fld id="{DA8A08AC-A090-48C5-9557-F47AEB2B7DD6}" type="slidenum">
              <a:rPr lang="en-IN" smtClean="0"/>
              <a:t>2</a:t>
            </a:fld>
            <a:endParaRPr lang="en-IN"/>
          </a:p>
        </p:txBody>
      </p:sp>
    </p:spTree>
    <p:extLst>
      <p:ext uri="{BB962C8B-B14F-4D97-AF65-F5344CB8AC3E}">
        <p14:creationId xmlns:p14="http://schemas.microsoft.com/office/powerpoint/2010/main" val="198899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goal of this project is to make text extraction from images quickly and easily. Instead of spending time typing text from physical documents or notes, users can upload or capture a photo and get the text instantly. It’s especially useful for tasks like saving lecture notes, archiving documents, or even translating text. The focus is on creating an app that is easy to use while delivering accurate results. It’s about combining technology with convenience to solve a common problem for students, researchers, and professionals.</a:t>
            </a:r>
            <a:endParaRPr lang="en-IN" dirty="0"/>
          </a:p>
        </p:txBody>
      </p:sp>
      <p:sp>
        <p:nvSpPr>
          <p:cNvPr id="4" name="Slide Number Placeholder 3"/>
          <p:cNvSpPr>
            <a:spLocks noGrp="1"/>
          </p:cNvSpPr>
          <p:nvPr>
            <p:ph type="sldNum" sz="quarter" idx="5"/>
          </p:nvPr>
        </p:nvSpPr>
        <p:spPr/>
        <p:txBody>
          <a:bodyPr/>
          <a:lstStyle/>
          <a:p>
            <a:fld id="{DA8A08AC-A090-48C5-9557-F47AEB2B7DD6}" type="slidenum">
              <a:rPr lang="en-IN" smtClean="0"/>
              <a:t>3</a:t>
            </a:fld>
            <a:endParaRPr lang="en-IN"/>
          </a:p>
        </p:txBody>
      </p:sp>
    </p:spTree>
    <p:extLst>
      <p:ext uri="{BB962C8B-B14F-4D97-AF65-F5344CB8AC3E}">
        <p14:creationId xmlns:p14="http://schemas.microsoft.com/office/powerpoint/2010/main" val="215005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These are the screenshots of the dependencies and plugins used to make the application Scan Master.</a:t>
            </a:r>
          </a:p>
        </p:txBody>
      </p:sp>
      <p:sp>
        <p:nvSpPr>
          <p:cNvPr id="4" name="Slide Number Placeholder 3"/>
          <p:cNvSpPr>
            <a:spLocks noGrp="1"/>
          </p:cNvSpPr>
          <p:nvPr>
            <p:ph type="sldNum" sz="quarter" idx="5"/>
          </p:nvPr>
        </p:nvSpPr>
        <p:spPr/>
        <p:txBody>
          <a:bodyPr/>
          <a:lstStyle/>
          <a:p>
            <a:fld id="{DA8A08AC-A090-48C5-9557-F47AEB2B7DD6}" type="slidenum">
              <a:rPr lang="en-IN" smtClean="0"/>
              <a:t>4</a:t>
            </a:fld>
            <a:endParaRPr lang="en-IN"/>
          </a:p>
        </p:txBody>
      </p:sp>
    </p:spTree>
    <p:extLst>
      <p:ext uri="{BB962C8B-B14F-4D97-AF65-F5344CB8AC3E}">
        <p14:creationId xmlns:p14="http://schemas.microsoft.com/office/powerpoint/2010/main" val="3826419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app’s architecture is built around three main components. The front end, developed with Jetpack Compose, ensures a user-friendly interface that looks great on any device. Firebase powers the backend, handling secure user authentication and real-time data updates. Finally, Google ML Kit adds machine learning capabilities for accurate text recognition. By combining these technologies, the app delivers a seamless experience. This design shows how an intuitive frontend and a robust backend can work together to create a reliable and efficient tool.</a:t>
            </a:r>
            <a:endParaRPr lang="en-IN" dirty="0"/>
          </a:p>
        </p:txBody>
      </p:sp>
      <p:sp>
        <p:nvSpPr>
          <p:cNvPr id="4" name="Slide Number Placeholder 3"/>
          <p:cNvSpPr>
            <a:spLocks noGrp="1"/>
          </p:cNvSpPr>
          <p:nvPr>
            <p:ph type="sldNum" sz="quarter" idx="5"/>
          </p:nvPr>
        </p:nvSpPr>
        <p:spPr/>
        <p:txBody>
          <a:bodyPr/>
          <a:lstStyle/>
          <a:p>
            <a:fld id="{DA8A08AC-A090-48C5-9557-F47AEB2B7DD6}" type="slidenum">
              <a:rPr lang="en-IN" smtClean="0"/>
              <a:t>5</a:t>
            </a:fld>
            <a:endParaRPr lang="en-IN"/>
          </a:p>
        </p:txBody>
      </p:sp>
    </p:spTree>
    <p:extLst>
      <p:ext uri="{BB962C8B-B14F-4D97-AF65-F5344CB8AC3E}">
        <p14:creationId xmlns:p14="http://schemas.microsoft.com/office/powerpoint/2010/main" val="2732460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Scan-Master’s features are simple yet powerful. Users can upload an image or capture a new one directly in the app. The app processes the image and extracts the text, which is displayed on the results screen. From there, users can copy the text to their clipboard or erase the text. These features make the app versatile and practical, especially for tasks like sharing notes, editing text, or saving important information. By keeping things user-friendly.</a:t>
            </a:r>
            <a:endParaRPr lang="en-IN" dirty="0"/>
          </a:p>
        </p:txBody>
      </p:sp>
      <p:sp>
        <p:nvSpPr>
          <p:cNvPr id="4" name="Slide Number Placeholder 3"/>
          <p:cNvSpPr>
            <a:spLocks noGrp="1"/>
          </p:cNvSpPr>
          <p:nvPr>
            <p:ph type="sldNum" sz="quarter" idx="5"/>
          </p:nvPr>
        </p:nvSpPr>
        <p:spPr/>
        <p:txBody>
          <a:bodyPr/>
          <a:lstStyle/>
          <a:p>
            <a:fld id="{DA8A08AC-A090-48C5-9557-F47AEB2B7DD6}" type="slidenum">
              <a:rPr lang="en-IN" smtClean="0"/>
              <a:t>6</a:t>
            </a:fld>
            <a:endParaRPr lang="en-IN"/>
          </a:p>
        </p:txBody>
      </p:sp>
    </p:spTree>
    <p:extLst>
      <p:ext uri="{BB962C8B-B14F-4D97-AF65-F5344CB8AC3E}">
        <p14:creationId xmlns:p14="http://schemas.microsoft.com/office/powerpoint/2010/main" val="515787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app’s flow is designed to be straightforward. When you open the home screen, you’ll see options to upload an image or capture the image with the camera. Once you select an image, it’s processed using Google ML Kit to extract the text. The results screen then displays the text, with options to copy, edit, or erase it. This simple flow makes the app easy to use, even for those who aren’t very tech-friendly. The goal is to provide a smooth and efficient user experience at every step.</a:t>
            </a:r>
            <a:endParaRPr lang="en-IN" dirty="0"/>
          </a:p>
        </p:txBody>
      </p:sp>
      <p:sp>
        <p:nvSpPr>
          <p:cNvPr id="4" name="Slide Number Placeholder 3"/>
          <p:cNvSpPr>
            <a:spLocks noGrp="1"/>
          </p:cNvSpPr>
          <p:nvPr>
            <p:ph type="sldNum" sz="quarter" idx="5"/>
          </p:nvPr>
        </p:nvSpPr>
        <p:spPr/>
        <p:txBody>
          <a:bodyPr/>
          <a:lstStyle/>
          <a:p>
            <a:fld id="{DA8A08AC-A090-48C5-9557-F47AEB2B7DD6}" type="slidenum">
              <a:rPr lang="en-IN" smtClean="0"/>
              <a:t>7</a:t>
            </a:fld>
            <a:endParaRPr lang="en-IN"/>
          </a:p>
        </p:txBody>
      </p:sp>
    </p:spTree>
    <p:extLst>
      <p:ext uri="{BB962C8B-B14F-4D97-AF65-F5344CB8AC3E}">
        <p14:creationId xmlns:p14="http://schemas.microsoft.com/office/powerpoint/2010/main" val="3570084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is </a:t>
            </a:r>
            <a:r>
              <a:rPr lang="en-US" dirty="0"/>
              <a:t>a screenshot of the Scan Master App's Home Screen. It looks exactly like the one we discussed in the </a:t>
            </a:r>
            <a:r>
              <a:rPr lang="en-IN" dirty="0"/>
              <a:t>previous slide.</a:t>
            </a:r>
          </a:p>
        </p:txBody>
      </p:sp>
      <p:sp>
        <p:nvSpPr>
          <p:cNvPr id="4" name="Slide Number Placeholder 3"/>
          <p:cNvSpPr>
            <a:spLocks noGrp="1"/>
          </p:cNvSpPr>
          <p:nvPr>
            <p:ph type="sldNum" sz="quarter" idx="5"/>
          </p:nvPr>
        </p:nvSpPr>
        <p:spPr/>
        <p:txBody>
          <a:bodyPr/>
          <a:lstStyle/>
          <a:p>
            <a:fld id="{DA8A08AC-A090-48C5-9557-F47AEB2B7DD6}" type="slidenum">
              <a:rPr lang="en-IN" smtClean="0"/>
              <a:t>8</a:t>
            </a:fld>
            <a:endParaRPr lang="en-IN"/>
          </a:p>
        </p:txBody>
      </p:sp>
    </p:spTree>
    <p:extLst>
      <p:ext uri="{BB962C8B-B14F-4D97-AF65-F5344CB8AC3E}">
        <p14:creationId xmlns:p14="http://schemas.microsoft.com/office/powerpoint/2010/main" val="549788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Firebase is used for the app’s backend. It manages user authentication, ensuring that only authorized users can access the app. Firebase’s Realtime Database securely stores data and keeps it updated instantly, so users always have the latest information. It also scales well, so the app remains reliable as more users join. By using Firebase, it ensured that the app delivers high performance and security. This allows users to trust the app while enjoying its features without worrying about their data’s safety.</a:t>
            </a:r>
            <a:br>
              <a:rPr lang="en-US" dirty="0"/>
            </a:br>
            <a:br>
              <a:rPr lang="en-US" dirty="0"/>
            </a:br>
            <a:r>
              <a:rPr lang="en-US" dirty="0"/>
              <a:t>And these are the screen shots of the login and signup screens of the Scan Master App.</a:t>
            </a:r>
            <a:endParaRPr lang="en-IN" dirty="0"/>
          </a:p>
        </p:txBody>
      </p:sp>
      <p:sp>
        <p:nvSpPr>
          <p:cNvPr id="4" name="Slide Number Placeholder 3"/>
          <p:cNvSpPr>
            <a:spLocks noGrp="1"/>
          </p:cNvSpPr>
          <p:nvPr>
            <p:ph type="sldNum" sz="quarter" idx="5"/>
          </p:nvPr>
        </p:nvSpPr>
        <p:spPr/>
        <p:txBody>
          <a:bodyPr/>
          <a:lstStyle/>
          <a:p>
            <a:fld id="{DA8A08AC-A090-48C5-9557-F47AEB2B7DD6}" type="slidenum">
              <a:rPr lang="en-IN" smtClean="0"/>
              <a:t>9</a:t>
            </a:fld>
            <a:endParaRPr lang="en-IN"/>
          </a:p>
        </p:txBody>
      </p:sp>
    </p:spTree>
    <p:extLst>
      <p:ext uri="{BB962C8B-B14F-4D97-AF65-F5344CB8AC3E}">
        <p14:creationId xmlns:p14="http://schemas.microsoft.com/office/powerpoint/2010/main" val="1923997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1DB68-11A6-FB91-35C7-F9C8A19AAF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1E98183-8D51-EA77-F78A-84381CC1F9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CDEE8AC-D47D-9866-9167-D5657F7AE9B5}"/>
              </a:ext>
            </a:extLst>
          </p:cNvPr>
          <p:cNvSpPr>
            <a:spLocks noGrp="1"/>
          </p:cNvSpPr>
          <p:nvPr>
            <p:ph type="dt" sz="half" idx="10"/>
          </p:nvPr>
        </p:nvSpPr>
        <p:spPr/>
        <p:txBody>
          <a:bodyPr/>
          <a:lstStyle/>
          <a:p>
            <a:fld id="{DBF30C90-7F91-4442-9768-2D20434081B1}" type="datetimeFigureOut">
              <a:rPr lang="en-IN" smtClean="0"/>
              <a:t>07-01-2025</a:t>
            </a:fld>
            <a:endParaRPr lang="en-IN"/>
          </a:p>
        </p:txBody>
      </p:sp>
      <p:sp>
        <p:nvSpPr>
          <p:cNvPr id="5" name="Footer Placeholder 4">
            <a:extLst>
              <a:ext uri="{FF2B5EF4-FFF2-40B4-BE49-F238E27FC236}">
                <a16:creationId xmlns:a16="http://schemas.microsoft.com/office/drawing/2014/main" id="{9DB6EA3F-B215-2DBD-F8CA-C96502AB72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82D1EA-8D93-3D40-1359-7AB0D0BA4DE8}"/>
              </a:ext>
            </a:extLst>
          </p:cNvPr>
          <p:cNvSpPr>
            <a:spLocks noGrp="1"/>
          </p:cNvSpPr>
          <p:nvPr>
            <p:ph type="sldNum" sz="quarter" idx="12"/>
          </p:nvPr>
        </p:nvSpPr>
        <p:spPr/>
        <p:txBody>
          <a:bodyPr/>
          <a:lstStyle/>
          <a:p>
            <a:fld id="{CCD0E950-D158-452F-A7F6-8CF7BCAA827C}" type="slidenum">
              <a:rPr lang="en-IN" smtClean="0"/>
              <a:t>‹#›</a:t>
            </a:fld>
            <a:endParaRPr lang="en-IN"/>
          </a:p>
        </p:txBody>
      </p:sp>
    </p:spTree>
    <p:extLst>
      <p:ext uri="{BB962C8B-B14F-4D97-AF65-F5344CB8AC3E}">
        <p14:creationId xmlns:p14="http://schemas.microsoft.com/office/powerpoint/2010/main" val="990591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E243-57B0-2346-B2E5-92EBC7B5C67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518600-22E3-9BD7-133C-AB437C2EAB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7168F3-7AC1-699F-6D46-1332A422FBDE}"/>
              </a:ext>
            </a:extLst>
          </p:cNvPr>
          <p:cNvSpPr>
            <a:spLocks noGrp="1"/>
          </p:cNvSpPr>
          <p:nvPr>
            <p:ph type="dt" sz="half" idx="10"/>
          </p:nvPr>
        </p:nvSpPr>
        <p:spPr/>
        <p:txBody>
          <a:bodyPr/>
          <a:lstStyle/>
          <a:p>
            <a:fld id="{DBF30C90-7F91-4442-9768-2D20434081B1}" type="datetimeFigureOut">
              <a:rPr lang="en-IN" smtClean="0"/>
              <a:t>07-01-2025</a:t>
            </a:fld>
            <a:endParaRPr lang="en-IN"/>
          </a:p>
        </p:txBody>
      </p:sp>
      <p:sp>
        <p:nvSpPr>
          <p:cNvPr id="5" name="Footer Placeholder 4">
            <a:extLst>
              <a:ext uri="{FF2B5EF4-FFF2-40B4-BE49-F238E27FC236}">
                <a16:creationId xmlns:a16="http://schemas.microsoft.com/office/drawing/2014/main" id="{5826EE4F-73F9-1E7F-5473-CE39641528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42E556-229E-1C59-FD29-D5167683CD56}"/>
              </a:ext>
            </a:extLst>
          </p:cNvPr>
          <p:cNvSpPr>
            <a:spLocks noGrp="1"/>
          </p:cNvSpPr>
          <p:nvPr>
            <p:ph type="sldNum" sz="quarter" idx="12"/>
          </p:nvPr>
        </p:nvSpPr>
        <p:spPr/>
        <p:txBody>
          <a:bodyPr/>
          <a:lstStyle/>
          <a:p>
            <a:fld id="{CCD0E950-D158-452F-A7F6-8CF7BCAA827C}" type="slidenum">
              <a:rPr lang="en-IN" smtClean="0"/>
              <a:t>‹#›</a:t>
            </a:fld>
            <a:endParaRPr lang="en-IN"/>
          </a:p>
        </p:txBody>
      </p:sp>
    </p:spTree>
    <p:extLst>
      <p:ext uri="{BB962C8B-B14F-4D97-AF65-F5344CB8AC3E}">
        <p14:creationId xmlns:p14="http://schemas.microsoft.com/office/powerpoint/2010/main" val="2916202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E436F-B3E6-F648-7080-285F42EF83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DF0C5B-8968-B31A-EAF7-71C4B368C3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3DDCF8-69AE-2D90-A3F5-DD2052D04DF1}"/>
              </a:ext>
            </a:extLst>
          </p:cNvPr>
          <p:cNvSpPr>
            <a:spLocks noGrp="1"/>
          </p:cNvSpPr>
          <p:nvPr>
            <p:ph type="dt" sz="half" idx="10"/>
          </p:nvPr>
        </p:nvSpPr>
        <p:spPr/>
        <p:txBody>
          <a:bodyPr/>
          <a:lstStyle/>
          <a:p>
            <a:fld id="{DBF30C90-7F91-4442-9768-2D20434081B1}" type="datetimeFigureOut">
              <a:rPr lang="en-IN" smtClean="0"/>
              <a:t>07-01-2025</a:t>
            </a:fld>
            <a:endParaRPr lang="en-IN"/>
          </a:p>
        </p:txBody>
      </p:sp>
      <p:sp>
        <p:nvSpPr>
          <p:cNvPr id="5" name="Footer Placeholder 4">
            <a:extLst>
              <a:ext uri="{FF2B5EF4-FFF2-40B4-BE49-F238E27FC236}">
                <a16:creationId xmlns:a16="http://schemas.microsoft.com/office/drawing/2014/main" id="{EC7B2241-8992-6547-CA87-D789BFB44D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70114D-A8D6-7CCF-27BB-3B45A6218443}"/>
              </a:ext>
            </a:extLst>
          </p:cNvPr>
          <p:cNvSpPr>
            <a:spLocks noGrp="1"/>
          </p:cNvSpPr>
          <p:nvPr>
            <p:ph type="sldNum" sz="quarter" idx="12"/>
          </p:nvPr>
        </p:nvSpPr>
        <p:spPr/>
        <p:txBody>
          <a:bodyPr/>
          <a:lstStyle/>
          <a:p>
            <a:fld id="{CCD0E950-D158-452F-A7F6-8CF7BCAA827C}" type="slidenum">
              <a:rPr lang="en-IN" smtClean="0"/>
              <a:t>‹#›</a:t>
            </a:fld>
            <a:endParaRPr lang="en-IN"/>
          </a:p>
        </p:txBody>
      </p:sp>
    </p:spTree>
    <p:extLst>
      <p:ext uri="{BB962C8B-B14F-4D97-AF65-F5344CB8AC3E}">
        <p14:creationId xmlns:p14="http://schemas.microsoft.com/office/powerpoint/2010/main" val="2949830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F120-AE7F-DFC3-345F-ACE59D8047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6974C8-1CB1-FA8D-909D-5B6565AAF0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5C8C99-6608-A248-646E-A30799E7B98C}"/>
              </a:ext>
            </a:extLst>
          </p:cNvPr>
          <p:cNvSpPr>
            <a:spLocks noGrp="1"/>
          </p:cNvSpPr>
          <p:nvPr>
            <p:ph type="dt" sz="half" idx="10"/>
          </p:nvPr>
        </p:nvSpPr>
        <p:spPr/>
        <p:txBody>
          <a:bodyPr/>
          <a:lstStyle/>
          <a:p>
            <a:fld id="{DBF30C90-7F91-4442-9768-2D20434081B1}" type="datetimeFigureOut">
              <a:rPr lang="en-IN" smtClean="0"/>
              <a:t>07-01-2025</a:t>
            </a:fld>
            <a:endParaRPr lang="en-IN"/>
          </a:p>
        </p:txBody>
      </p:sp>
      <p:sp>
        <p:nvSpPr>
          <p:cNvPr id="5" name="Footer Placeholder 4">
            <a:extLst>
              <a:ext uri="{FF2B5EF4-FFF2-40B4-BE49-F238E27FC236}">
                <a16:creationId xmlns:a16="http://schemas.microsoft.com/office/drawing/2014/main" id="{26C47401-7C1A-4D05-9F03-FFB35360C4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3B5A61-D346-D27D-4228-023F880F24AF}"/>
              </a:ext>
            </a:extLst>
          </p:cNvPr>
          <p:cNvSpPr>
            <a:spLocks noGrp="1"/>
          </p:cNvSpPr>
          <p:nvPr>
            <p:ph type="sldNum" sz="quarter" idx="12"/>
          </p:nvPr>
        </p:nvSpPr>
        <p:spPr/>
        <p:txBody>
          <a:bodyPr/>
          <a:lstStyle/>
          <a:p>
            <a:fld id="{CCD0E950-D158-452F-A7F6-8CF7BCAA827C}" type="slidenum">
              <a:rPr lang="en-IN" smtClean="0"/>
              <a:t>‹#›</a:t>
            </a:fld>
            <a:endParaRPr lang="en-IN"/>
          </a:p>
        </p:txBody>
      </p:sp>
    </p:spTree>
    <p:extLst>
      <p:ext uri="{BB962C8B-B14F-4D97-AF65-F5344CB8AC3E}">
        <p14:creationId xmlns:p14="http://schemas.microsoft.com/office/powerpoint/2010/main" val="2748439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CE7ED-D4A4-1137-179D-D0A7F0DB99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9FA9D1D-6C60-EC46-3E0C-3F79048121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FB5725-E12C-46C9-23CD-51E34B69FF08}"/>
              </a:ext>
            </a:extLst>
          </p:cNvPr>
          <p:cNvSpPr>
            <a:spLocks noGrp="1"/>
          </p:cNvSpPr>
          <p:nvPr>
            <p:ph type="dt" sz="half" idx="10"/>
          </p:nvPr>
        </p:nvSpPr>
        <p:spPr/>
        <p:txBody>
          <a:bodyPr/>
          <a:lstStyle/>
          <a:p>
            <a:fld id="{DBF30C90-7F91-4442-9768-2D20434081B1}" type="datetimeFigureOut">
              <a:rPr lang="en-IN" smtClean="0"/>
              <a:t>07-01-2025</a:t>
            </a:fld>
            <a:endParaRPr lang="en-IN"/>
          </a:p>
        </p:txBody>
      </p:sp>
      <p:sp>
        <p:nvSpPr>
          <p:cNvPr id="5" name="Footer Placeholder 4">
            <a:extLst>
              <a:ext uri="{FF2B5EF4-FFF2-40B4-BE49-F238E27FC236}">
                <a16:creationId xmlns:a16="http://schemas.microsoft.com/office/drawing/2014/main" id="{63C6AEC6-9D6B-C811-F915-76CC3EBBD8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E30BB9-EB1C-F671-6E7E-9AFBB3162F3E}"/>
              </a:ext>
            </a:extLst>
          </p:cNvPr>
          <p:cNvSpPr>
            <a:spLocks noGrp="1"/>
          </p:cNvSpPr>
          <p:nvPr>
            <p:ph type="sldNum" sz="quarter" idx="12"/>
          </p:nvPr>
        </p:nvSpPr>
        <p:spPr/>
        <p:txBody>
          <a:bodyPr/>
          <a:lstStyle/>
          <a:p>
            <a:fld id="{CCD0E950-D158-452F-A7F6-8CF7BCAA827C}" type="slidenum">
              <a:rPr lang="en-IN" smtClean="0"/>
              <a:t>‹#›</a:t>
            </a:fld>
            <a:endParaRPr lang="en-IN"/>
          </a:p>
        </p:txBody>
      </p:sp>
    </p:spTree>
    <p:extLst>
      <p:ext uri="{BB962C8B-B14F-4D97-AF65-F5344CB8AC3E}">
        <p14:creationId xmlns:p14="http://schemas.microsoft.com/office/powerpoint/2010/main" val="3081599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867F6-8ED4-7B72-2A1F-FD13C920DB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777EE4-1262-151F-CECD-0EF4B05018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539B92-EE12-C039-4E47-8A1D7B5298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F8D9F23-28AD-A359-50A1-42FDA09F646E}"/>
              </a:ext>
            </a:extLst>
          </p:cNvPr>
          <p:cNvSpPr>
            <a:spLocks noGrp="1"/>
          </p:cNvSpPr>
          <p:nvPr>
            <p:ph type="dt" sz="half" idx="10"/>
          </p:nvPr>
        </p:nvSpPr>
        <p:spPr/>
        <p:txBody>
          <a:bodyPr/>
          <a:lstStyle/>
          <a:p>
            <a:fld id="{DBF30C90-7F91-4442-9768-2D20434081B1}" type="datetimeFigureOut">
              <a:rPr lang="en-IN" smtClean="0"/>
              <a:t>07-01-2025</a:t>
            </a:fld>
            <a:endParaRPr lang="en-IN"/>
          </a:p>
        </p:txBody>
      </p:sp>
      <p:sp>
        <p:nvSpPr>
          <p:cNvPr id="6" name="Footer Placeholder 5">
            <a:extLst>
              <a:ext uri="{FF2B5EF4-FFF2-40B4-BE49-F238E27FC236}">
                <a16:creationId xmlns:a16="http://schemas.microsoft.com/office/drawing/2014/main" id="{4E1651F9-971C-1C26-63F0-84E5F96355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39BA11-CCDC-1E9A-700C-41DB0F82EEC3}"/>
              </a:ext>
            </a:extLst>
          </p:cNvPr>
          <p:cNvSpPr>
            <a:spLocks noGrp="1"/>
          </p:cNvSpPr>
          <p:nvPr>
            <p:ph type="sldNum" sz="quarter" idx="12"/>
          </p:nvPr>
        </p:nvSpPr>
        <p:spPr/>
        <p:txBody>
          <a:bodyPr/>
          <a:lstStyle/>
          <a:p>
            <a:fld id="{CCD0E950-D158-452F-A7F6-8CF7BCAA827C}" type="slidenum">
              <a:rPr lang="en-IN" smtClean="0"/>
              <a:t>‹#›</a:t>
            </a:fld>
            <a:endParaRPr lang="en-IN"/>
          </a:p>
        </p:txBody>
      </p:sp>
    </p:spTree>
    <p:extLst>
      <p:ext uri="{BB962C8B-B14F-4D97-AF65-F5344CB8AC3E}">
        <p14:creationId xmlns:p14="http://schemas.microsoft.com/office/powerpoint/2010/main" val="1131729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F694A-B30D-264A-E8D3-9A1EE7A3472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A18881-3196-FC61-68CF-92F404E0B0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3B7862-F13F-C671-8D2C-97966AB9E3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9814D1-24AD-B6E6-DC2F-5303F8B903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4C3EF8-28FF-233B-6082-902DBD454E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C66517D-251C-1469-176A-C6914076B219}"/>
              </a:ext>
            </a:extLst>
          </p:cNvPr>
          <p:cNvSpPr>
            <a:spLocks noGrp="1"/>
          </p:cNvSpPr>
          <p:nvPr>
            <p:ph type="dt" sz="half" idx="10"/>
          </p:nvPr>
        </p:nvSpPr>
        <p:spPr/>
        <p:txBody>
          <a:bodyPr/>
          <a:lstStyle/>
          <a:p>
            <a:fld id="{DBF30C90-7F91-4442-9768-2D20434081B1}" type="datetimeFigureOut">
              <a:rPr lang="en-IN" smtClean="0"/>
              <a:t>07-01-2025</a:t>
            </a:fld>
            <a:endParaRPr lang="en-IN"/>
          </a:p>
        </p:txBody>
      </p:sp>
      <p:sp>
        <p:nvSpPr>
          <p:cNvPr id="8" name="Footer Placeholder 7">
            <a:extLst>
              <a:ext uri="{FF2B5EF4-FFF2-40B4-BE49-F238E27FC236}">
                <a16:creationId xmlns:a16="http://schemas.microsoft.com/office/drawing/2014/main" id="{4111D1F5-30BD-9823-58DA-C4101DD0CFA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770500B-BC84-076D-644C-D792F76497B2}"/>
              </a:ext>
            </a:extLst>
          </p:cNvPr>
          <p:cNvSpPr>
            <a:spLocks noGrp="1"/>
          </p:cNvSpPr>
          <p:nvPr>
            <p:ph type="sldNum" sz="quarter" idx="12"/>
          </p:nvPr>
        </p:nvSpPr>
        <p:spPr/>
        <p:txBody>
          <a:bodyPr/>
          <a:lstStyle/>
          <a:p>
            <a:fld id="{CCD0E950-D158-452F-A7F6-8CF7BCAA827C}" type="slidenum">
              <a:rPr lang="en-IN" smtClean="0"/>
              <a:t>‹#›</a:t>
            </a:fld>
            <a:endParaRPr lang="en-IN"/>
          </a:p>
        </p:txBody>
      </p:sp>
    </p:spTree>
    <p:extLst>
      <p:ext uri="{BB962C8B-B14F-4D97-AF65-F5344CB8AC3E}">
        <p14:creationId xmlns:p14="http://schemas.microsoft.com/office/powerpoint/2010/main" val="459963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1346E-E28C-5AE3-CC3F-E99C0267D86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7B50F49-2FDB-9A85-02FE-938D8B9D70DC}"/>
              </a:ext>
            </a:extLst>
          </p:cNvPr>
          <p:cNvSpPr>
            <a:spLocks noGrp="1"/>
          </p:cNvSpPr>
          <p:nvPr>
            <p:ph type="dt" sz="half" idx="10"/>
          </p:nvPr>
        </p:nvSpPr>
        <p:spPr/>
        <p:txBody>
          <a:bodyPr/>
          <a:lstStyle/>
          <a:p>
            <a:fld id="{DBF30C90-7F91-4442-9768-2D20434081B1}" type="datetimeFigureOut">
              <a:rPr lang="en-IN" smtClean="0"/>
              <a:t>07-01-2025</a:t>
            </a:fld>
            <a:endParaRPr lang="en-IN"/>
          </a:p>
        </p:txBody>
      </p:sp>
      <p:sp>
        <p:nvSpPr>
          <p:cNvPr id="4" name="Footer Placeholder 3">
            <a:extLst>
              <a:ext uri="{FF2B5EF4-FFF2-40B4-BE49-F238E27FC236}">
                <a16:creationId xmlns:a16="http://schemas.microsoft.com/office/drawing/2014/main" id="{74E28F5F-9E82-FEA3-7710-68EDAA3E831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8956276-09FF-99B4-A931-5B2CE59CB126}"/>
              </a:ext>
            </a:extLst>
          </p:cNvPr>
          <p:cNvSpPr>
            <a:spLocks noGrp="1"/>
          </p:cNvSpPr>
          <p:nvPr>
            <p:ph type="sldNum" sz="quarter" idx="12"/>
          </p:nvPr>
        </p:nvSpPr>
        <p:spPr/>
        <p:txBody>
          <a:bodyPr/>
          <a:lstStyle/>
          <a:p>
            <a:fld id="{CCD0E950-D158-452F-A7F6-8CF7BCAA827C}" type="slidenum">
              <a:rPr lang="en-IN" smtClean="0"/>
              <a:t>‹#›</a:t>
            </a:fld>
            <a:endParaRPr lang="en-IN"/>
          </a:p>
        </p:txBody>
      </p:sp>
    </p:spTree>
    <p:extLst>
      <p:ext uri="{BB962C8B-B14F-4D97-AF65-F5344CB8AC3E}">
        <p14:creationId xmlns:p14="http://schemas.microsoft.com/office/powerpoint/2010/main" val="2437500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9259AE-0E9B-DC96-29D9-17F90646FAD5}"/>
              </a:ext>
            </a:extLst>
          </p:cNvPr>
          <p:cNvSpPr>
            <a:spLocks noGrp="1"/>
          </p:cNvSpPr>
          <p:nvPr>
            <p:ph type="dt" sz="half" idx="10"/>
          </p:nvPr>
        </p:nvSpPr>
        <p:spPr/>
        <p:txBody>
          <a:bodyPr/>
          <a:lstStyle/>
          <a:p>
            <a:fld id="{DBF30C90-7F91-4442-9768-2D20434081B1}" type="datetimeFigureOut">
              <a:rPr lang="en-IN" smtClean="0"/>
              <a:t>07-01-2025</a:t>
            </a:fld>
            <a:endParaRPr lang="en-IN"/>
          </a:p>
        </p:txBody>
      </p:sp>
      <p:sp>
        <p:nvSpPr>
          <p:cNvPr id="3" name="Footer Placeholder 2">
            <a:extLst>
              <a:ext uri="{FF2B5EF4-FFF2-40B4-BE49-F238E27FC236}">
                <a16:creationId xmlns:a16="http://schemas.microsoft.com/office/drawing/2014/main" id="{1CCE897A-65F4-D014-78CD-932ACE467C7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EA90055-B40C-689A-3C23-CDDF1EE148FB}"/>
              </a:ext>
            </a:extLst>
          </p:cNvPr>
          <p:cNvSpPr>
            <a:spLocks noGrp="1"/>
          </p:cNvSpPr>
          <p:nvPr>
            <p:ph type="sldNum" sz="quarter" idx="12"/>
          </p:nvPr>
        </p:nvSpPr>
        <p:spPr/>
        <p:txBody>
          <a:bodyPr/>
          <a:lstStyle/>
          <a:p>
            <a:fld id="{CCD0E950-D158-452F-A7F6-8CF7BCAA827C}" type="slidenum">
              <a:rPr lang="en-IN" smtClean="0"/>
              <a:t>‹#›</a:t>
            </a:fld>
            <a:endParaRPr lang="en-IN"/>
          </a:p>
        </p:txBody>
      </p:sp>
    </p:spTree>
    <p:extLst>
      <p:ext uri="{BB962C8B-B14F-4D97-AF65-F5344CB8AC3E}">
        <p14:creationId xmlns:p14="http://schemas.microsoft.com/office/powerpoint/2010/main" val="1749180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0A4C-03ED-CD5F-8E65-720448C45C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75C9401-8E61-638C-6185-54CDA01F79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F1C873F-3A83-FD12-7C55-1D4A8DAA48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384682-85A2-5A0B-2BF1-31B98999A1CB}"/>
              </a:ext>
            </a:extLst>
          </p:cNvPr>
          <p:cNvSpPr>
            <a:spLocks noGrp="1"/>
          </p:cNvSpPr>
          <p:nvPr>
            <p:ph type="dt" sz="half" idx="10"/>
          </p:nvPr>
        </p:nvSpPr>
        <p:spPr/>
        <p:txBody>
          <a:bodyPr/>
          <a:lstStyle/>
          <a:p>
            <a:fld id="{DBF30C90-7F91-4442-9768-2D20434081B1}" type="datetimeFigureOut">
              <a:rPr lang="en-IN" smtClean="0"/>
              <a:t>07-01-2025</a:t>
            </a:fld>
            <a:endParaRPr lang="en-IN"/>
          </a:p>
        </p:txBody>
      </p:sp>
      <p:sp>
        <p:nvSpPr>
          <p:cNvPr id="6" name="Footer Placeholder 5">
            <a:extLst>
              <a:ext uri="{FF2B5EF4-FFF2-40B4-BE49-F238E27FC236}">
                <a16:creationId xmlns:a16="http://schemas.microsoft.com/office/drawing/2014/main" id="{BA66ECCB-4887-1074-1269-D5E7A1F850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2F2504-6FE2-3365-7574-8E5AAF549288}"/>
              </a:ext>
            </a:extLst>
          </p:cNvPr>
          <p:cNvSpPr>
            <a:spLocks noGrp="1"/>
          </p:cNvSpPr>
          <p:nvPr>
            <p:ph type="sldNum" sz="quarter" idx="12"/>
          </p:nvPr>
        </p:nvSpPr>
        <p:spPr/>
        <p:txBody>
          <a:bodyPr/>
          <a:lstStyle/>
          <a:p>
            <a:fld id="{CCD0E950-D158-452F-A7F6-8CF7BCAA827C}" type="slidenum">
              <a:rPr lang="en-IN" smtClean="0"/>
              <a:t>‹#›</a:t>
            </a:fld>
            <a:endParaRPr lang="en-IN"/>
          </a:p>
        </p:txBody>
      </p:sp>
    </p:spTree>
    <p:extLst>
      <p:ext uri="{BB962C8B-B14F-4D97-AF65-F5344CB8AC3E}">
        <p14:creationId xmlns:p14="http://schemas.microsoft.com/office/powerpoint/2010/main" val="4057932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2CEE-ACF5-C78B-F932-0DEC209650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A40A117-497E-AB2F-E3E7-2ABC8C3014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6BB0B9F-9744-E102-FFE9-961C6C27D4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D0BCDC-26BA-F9E1-5B1D-6F9DFEA02149}"/>
              </a:ext>
            </a:extLst>
          </p:cNvPr>
          <p:cNvSpPr>
            <a:spLocks noGrp="1"/>
          </p:cNvSpPr>
          <p:nvPr>
            <p:ph type="dt" sz="half" idx="10"/>
          </p:nvPr>
        </p:nvSpPr>
        <p:spPr/>
        <p:txBody>
          <a:bodyPr/>
          <a:lstStyle/>
          <a:p>
            <a:fld id="{DBF30C90-7F91-4442-9768-2D20434081B1}" type="datetimeFigureOut">
              <a:rPr lang="en-IN" smtClean="0"/>
              <a:t>07-01-2025</a:t>
            </a:fld>
            <a:endParaRPr lang="en-IN"/>
          </a:p>
        </p:txBody>
      </p:sp>
      <p:sp>
        <p:nvSpPr>
          <p:cNvPr id="6" name="Footer Placeholder 5">
            <a:extLst>
              <a:ext uri="{FF2B5EF4-FFF2-40B4-BE49-F238E27FC236}">
                <a16:creationId xmlns:a16="http://schemas.microsoft.com/office/drawing/2014/main" id="{B133B22E-ADE2-6EF9-256A-8C39D68B83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616489-3D25-BF15-C545-D59BFB31EE6E}"/>
              </a:ext>
            </a:extLst>
          </p:cNvPr>
          <p:cNvSpPr>
            <a:spLocks noGrp="1"/>
          </p:cNvSpPr>
          <p:nvPr>
            <p:ph type="sldNum" sz="quarter" idx="12"/>
          </p:nvPr>
        </p:nvSpPr>
        <p:spPr/>
        <p:txBody>
          <a:bodyPr/>
          <a:lstStyle/>
          <a:p>
            <a:fld id="{CCD0E950-D158-452F-A7F6-8CF7BCAA827C}" type="slidenum">
              <a:rPr lang="en-IN" smtClean="0"/>
              <a:t>‹#›</a:t>
            </a:fld>
            <a:endParaRPr lang="en-IN"/>
          </a:p>
        </p:txBody>
      </p:sp>
    </p:spTree>
    <p:extLst>
      <p:ext uri="{BB962C8B-B14F-4D97-AF65-F5344CB8AC3E}">
        <p14:creationId xmlns:p14="http://schemas.microsoft.com/office/powerpoint/2010/main" val="2944583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97CD2B-BB21-3E30-6648-F7490E7152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CE1CA8-7F57-913C-54AA-4070A04386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2DC244-C000-7E19-9D33-0150416A8F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F30C90-7F91-4442-9768-2D20434081B1}" type="datetimeFigureOut">
              <a:rPr lang="en-IN" smtClean="0"/>
              <a:t>07-01-2025</a:t>
            </a:fld>
            <a:endParaRPr lang="en-IN"/>
          </a:p>
        </p:txBody>
      </p:sp>
      <p:sp>
        <p:nvSpPr>
          <p:cNvPr id="5" name="Footer Placeholder 4">
            <a:extLst>
              <a:ext uri="{FF2B5EF4-FFF2-40B4-BE49-F238E27FC236}">
                <a16:creationId xmlns:a16="http://schemas.microsoft.com/office/drawing/2014/main" id="{531619D2-E82C-C87F-7546-8023607E89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07A2148-9D1B-E5CF-F276-3B9ACC4993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D0E950-D158-452F-A7F6-8CF7BCAA827C}" type="slidenum">
              <a:rPr lang="en-IN" smtClean="0"/>
              <a:t>‹#›</a:t>
            </a:fld>
            <a:endParaRPr lang="en-IN"/>
          </a:p>
        </p:txBody>
      </p:sp>
    </p:spTree>
    <p:extLst>
      <p:ext uri="{BB962C8B-B14F-4D97-AF65-F5344CB8AC3E}">
        <p14:creationId xmlns:p14="http://schemas.microsoft.com/office/powerpoint/2010/main" val="296807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6.jpg"/><Relationship Id="rId4" Type="http://schemas.openxmlformats.org/officeDocument/2006/relationships/hyperlink" Target="http://commons.wikimedia.org/wiki/File:US_DOT_Triskelion.png"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hyperlink" Target="http://www.pngall.com/dot-png"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hyperlink" Target="https://thebluediamondgallery.com/hand-held-card/c/conclusions.html"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developers.google.com/ml-kit/vision/text-recognition/v2/android" TargetMode="External"/><Relationship Id="rId7" Type="http://schemas.openxmlformats.org/officeDocument/2006/relationships/hyperlink" Target="https://developer.android.com/design/ui"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hyperlink" Target="https://developer.android.com/compose" TargetMode="External"/><Relationship Id="rId5" Type="http://schemas.openxmlformats.org/officeDocument/2006/relationships/hyperlink" Target="https://developer.android.com/kotlin" TargetMode="External"/><Relationship Id="rId4" Type="http://schemas.openxmlformats.org/officeDocument/2006/relationships/hyperlink" Target="https://firebase.google.com/"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hyperlink" Target="http://www.ministrybestpractices.com/2014_09_01_archive.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s://pixabay.com/en/arrow-right-shape-sign-symbol-25832/"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hyperlink" Target="https://pixabay.com/en/baby-pink-number-1-2-3-4-5-6-741234/"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681F-557C-35C1-89B7-CE9A4557536F}"/>
              </a:ext>
            </a:extLst>
          </p:cNvPr>
          <p:cNvSpPr>
            <a:spLocks noGrp="1"/>
          </p:cNvSpPr>
          <p:nvPr>
            <p:ph type="ctrTitle"/>
          </p:nvPr>
        </p:nvSpPr>
        <p:spPr>
          <a:xfrm>
            <a:off x="1353312" y="2003892"/>
            <a:ext cx="9144000" cy="2140690"/>
          </a:xfrm>
        </p:spPr>
        <p:txBody>
          <a:bodyPr>
            <a:normAutofit/>
          </a:bodyPr>
          <a:lstStyle/>
          <a:p>
            <a:r>
              <a:rPr lang="en-US" sz="7200" dirty="0">
                <a:latin typeface="Calibri" panose="020F0502020204030204" pitchFamily="34" charset="0"/>
                <a:ea typeface="Calibri" panose="020F0502020204030204" pitchFamily="34" charset="0"/>
                <a:cs typeface="Calibri" panose="020F0502020204030204" pitchFamily="34" charset="0"/>
              </a:rPr>
              <a:t>MOBILE APP DEVELOPMENT </a:t>
            </a:r>
          </a:p>
        </p:txBody>
      </p:sp>
      <p:sp>
        <p:nvSpPr>
          <p:cNvPr id="3" name="Subtitle 2">
            <a:extLst>
              <a:ext uri="{FF2B5EF4-FFF2-40B4-BE49-F238E27FC236}">
                <a16:creationId xmlns:a16="http://schemas.microsoft.com/office/drawing/2014/main" id="{EF1E497D-3B34-4077-CCC5-FDB0EA0CEFA7}"/>
              </a:ext>
            </a:extLst>
          </p:cNvPr>
          <p:cNvSpPr>
            <a:spLocks noGrp="1"/>
          </p:cNvSpPr>
          <p:nvPr>
            <p:ph type="subTitle" idx="1"/>
          </p:nvPr>
        </p:nvSpPr>
        <p:spPr>
          <a:xfrm>
            <a:off x="890016" y="4772470"/>
            <a:ext cx="9144000" cy="1018730"/>
          </a:xfrm>
        </p:spPr>
        <p:txBody>
          <a:bodyPr/>
          <a:lstStyle/>
          <a:p>
            <a:pPr algn="l"/>
            <a:r>
              <a:rPr lang="en-US" dirty="0"/>
              <a:t>Name : GANESHKUMAR KARRI</a:t>
            </a:r>
          </a:p>
          <a:p>
            <a:pPr algn="l"/>
            <a:r>
              <a:rPr lang="en-US" dirty="0"/>
              <a:t>Student id :  S3217219</a:t>
            </a:r>
          </a:p>
        </p:txBody>
      </p:sp>
      <p:pic>
        <p:nvPicPr>
          <p:cNvPr id="1026" name="Picture 2" descr="Teesside University | The Alan Turing Institute">
            <a:extLst>
              <a:ext uri="{FF2B5EF4-FFF2-40B4-BE49-F238E27FC236}">
                <a16:creationId xmlns:a16="http://schemas.microsoft.com/office/drawing/2014/main" id="{1D396ECE-140A-EE65-4A57-35045A73EC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688" y="111442"/>
            <a:ext cx="3840480" cy="1892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2741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EF7F56-F8A6-2553-7F88-245A4DC5726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E96D3C1-8BBA-DAC9-5D1C-E84280910A0D}"/>
              </a:ext>
            </a:extLst>
          </p:cNvPr>
          <p:cNvSpPr txBox="1"/>
          <p:nvPr/>
        </p:nvSpPr>
        <p:spPr>
          <a:xfrm>
            <a:off x="0" y="267820"/>
            <a:ext cx="12191999" cy="523220"/>
          </a:xfrm>
          <a:prstGeom prst="rect">
            <a:avLst/>
          </a:prstGeom>
          <a:noFill/>
        </p:spPr>
        <p:txBody>
          <a:bodyPr wrap="square">
            <a:spAutoFit/>
          </a:bodyPr>
          <a:lstStyle/>
          <a:p>
            <a:pPr algn="ctr"/>
            <a:r>
              <a:rPr lang="en-IN" sz="2800" b="1" i="0" cap="all" dirty="0">
                <a:solidFill>
                  <a:srgbClr val="313A43"/>
                </a:solidFill>
                <a:effectLst/>
                <a:latin typeface="IBM Plex Sans" panose="020B0503050203000203" pitchFamily="34" charset="0"/>
              </a:rPr>
              <a:t>Firebase auth integration</a:t>
            </a:r>
            <a:endParaRPr lang="en-IN" sz="2800" b="1" dirty="0"/>
          </a:p>
        </p:txBody>
      </p:sp>
      <p:pic>
        <p:nvPicPr>
          <p:cNvPr id="5" name="Picture 4">
            <a:extLst>
              <a:ext uri="{FF2B5EF4-FFF2-40B4-BE49-F238E27FC236}">
                <a16:creationId xmlns:a16="http://schemas.microsoft.com/office/drawing/2014/main" id="{45986781-E0F0-A924-42C1-883F9EEDEC8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326036" y="1016533"/>
            <a:ext cx="9539925" cy="5507659"/>
          </a:xfrm>
          <a:prstGeom prst="rect">
            <a:avLst/>
          </a:prstGeom>
        </p:spPr>
      </p:pic>
    </p:spTree>
    <p:extLst>
      <p:ext uri="{BB962C8B-B14F-4D97-AF65-F5344CB8AC3E}">
        <p14:creationId xmlns:p14="http://schemas.microsoft.com/office/powerpoint/2010/main" val="1645605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49A5DB-B3D2-4F05-B0BB-A1C70D797B1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6FA31A3-CAE4-4B48-79AF-327FADF68C82}"/>
              </a:ext>
            </a:extLst>
          </p:cNvPr>
          <p:cNvSpPr txBox="1"/>
          <p:nvPr/>
        </p:nvSpPr>
        <p:spPr>
          <a:xfrm>
            <a:off x="313441" y="267820"/>
            <a:ext cx="6094428" cy="523220"/>
          </a:xfrm>
          <a:prstGeom prst="rect">
            <a:avLst/>
          </a:prstGeom>
          <a:noFill/>
        </p:spPr>
        <p:txBody>
          <a:bodyPr wrap="square">
            <a:spAutoFit/>
          </a:bodyPr>
          <a:lstStyle/>
          <a:p>
            <a:r>
              <a:rPr lang="en-IN" sz="2800" b="1" i="0" cap="all" dirty="0">
                <a:solidFill>
                  <a:srgbClr val="313A43"/>
                </a:solidFill>
                <a:effectLst/>
                <a:latin typeface="IBM Plex Sans" panose="020B0503050203000203" pitchFamily="34" charset="0"/>
              </a:rPr>
              <a:t>Google ML Kit Integration</a:t>
            </a:r>
            <a:endParaRPr lang="en-IN" sz="2800" b="1" dirty="0"/>
          </a:p>
        </p:txBody>
      </p:sp>
      <p:sp>
        <p:nvSpPr>
          <p:cNvPr id="5" name="TextBox 4">
            <a:extLst>
              <a:ext uri="{FF2B5EF4-FFF2-40B4-BE49-F238E27FC236}">
                <a16:creationId xmlns:a16="http://schemas.microsoft.com/office/drawing/2014/main" id="{A38A63F1-7BE2-0D05-1817-C2655FF2A652}"/>
              </a:ext>
            </a:extLst>
          </p:cNvPr>
          <p:cNvSpPr txBox="1"/>
          <p:nvPr/>
        </p:nvSpPr>
        <p:spPr>
          <a:xfrm>
            <a:off x="313441" y="791040"/>
            <a:ext cx="4189204" cy="646331"/>
          </a:xfrm>
          <a:prstGeom prst="rect">
            <a:avLst/>
          </a:prstGeom>
          <a:noFill/>
        </p:spPr>
        <p:txBody>
          <a:bodyPr wrap="square">
            <a:spAutoFit/>
          </a:bodyPr>
          <a:lstStyle/>
          <a:p>
            <a:r>
              <a:rPr lang="en-US" dirty="0">
                <a:latin typeface="IBM Plex Sans" panose="020B0503050203000203" pitchFamily="34" charset="0"/>
              </a:rPr>
              <a:t>Key features of Google ML Kit’s Text Recognition API.</a:t>
            </a:r>
            <a:endParaRPr lang="en-IN" dirty="0">
              <a:latin typeface="IBM Plex Sans" panose="020B0503050203000203" pitchFamily="34" charset="0"/>
            </a:endParaRPr>
          </a:p>
        </p:txBody>
      </p:sp>
      <p:sp>
        <p:nvSpPr>
          <p:cNvPr id="9" name="TextBox 8">
            <a:extLst>
              <a:ext uri="{FF2B5EF4-FFF2-40B4-BE49-F238E27FC236}">
                <a16:creationId xmlns:a16="http://schemas.microsoft.com/office/drawing/2014/main" id="{4E20FED4-912E-AEF8-2069-436822E6CA52}"/>
              </a:ext>
            </a:extLst>
          </p:cNvPr>
          <p:cNvSpPr txBox="1"/>
          <p:nvPr/>
        </p:nvSpPr>
        <p:spPr>
          <a:xfrm>
            <a:off x="973317" y="2312087"/>
            <a:ext cx="5434552" cy="369332"/>
          </a:xfrm>
          <a:prstGeom prst="rect">
            <a:avLst/>
          </a:prstGeom>
          <a:noFill/>
        </p:spPr>
        <p:txBody>
          <a:bodyPr wrap="square">
            <a:spAutoFit/>
          </a:bodyPr>
          <a:lstStyle/>
          <a:p>
            <a:r>
              <a:rPr lang="en-US" b="0" i="0" cap="all" dirty="0">
                <a:solidFill>
                  <a:srgbClr val="313A43"/>
                </a:solidFill>
                <a:effectLst/>
                <a:latin typeface="IBM Plex Sans" panose="020B0503050203000203" pitchFamily="34" charset="0"/>
              </a:rPr>
              <a:t>High Accuracy in Text Detection</a:t>
            </a:r>
            <a:endParaRPr lang="en-IN" dirty="0"/>
          </a:p>
        </p:txBody>
      </p:sp>
      <p:sp>
        <p:nvSpPr>
          <p:cNvPr id="11" name="TextBox 10">
            <a:extLst>
              <a:ext uri="{FF2B5EF4-FFF2-40B4-BE49-F238E27FC236}">
                <a16:creationId xmlns:a16="http://schemas.microsoft.com/office/drawing/2014/main" id="{3E82D9E5-2115-08F1-AA8A-543B64A05B00}"/>
              </a:ext>
            </a:extLst>
          </p:cNvPr>
          <p:cNvSpPr txBox="1"/>
          <p:nvPr/>
        </p:nvSpPr>
        <p:spPr>
          <a:xfrm>
            <a:off x="973317" y="2681419"/>
            <a:ext cx="5434552" cy="523220"/>
          </a:xfrm>
          <a:prstGeom prst="rect">
            <a:avLst/>
          </a:prstGeom>
          <a:noFill/>
        </p:spPr>
        <p:txBody>
          <a:bodyPr wrap="square">
            <a:spAutoFit/>
          </a:bodyPr>
          <a:lstStyle/>
          <a:p>
            <a:r>
              <a:rPr lang="en-US" sz="1400" dirty="0">
                <a:latin typeface="IBM Plex Sans" panose="020B0503050203000203" pitchFamily="34" charset="0"/>
              </a:rPr>
              <a:t>The Text Recognition API offers high accuracy in detecting both printed and handwritten text.</a:t>
            </a:r>
            <a:endParaRPr lang="en-IN" sz="1400" dirty="0">
              <a:latin typeface="IBM Plex Sans" panose="020B0503050203000203" pitchFamily="34" charset="0"/>
            </a:endParaRPr>
          </a:p>
        </p:txBody>
      </p:sp>
      <p:sp>
        <p:nvSpPr>
          <p:cNvPr id="2" name="TextBox 1">
            <a:extLst>
              <a:ext uri="{FF2B5EF4-FFF2-40B4-BE49-F238E27FC236}">
                <a16:creationId xmlns:a16="http://schemas.microsoft.com/office/drawing/2014/main" id="{151436AF-18B5-DD2C-528A-F88EA971F141}"/>
              </a:ext>
            </a:extLst>
          </p:cNvPr>
          <p:cNvSpPr txBox="1"/>
          <p:nvPr/>
        </p:nvSpPr>
        <p:spPr>
          <a:xfrm>
            <a:off x="973317" y="4158746"/>
            <a:ext cx="5434553" cy="369332"/>
          </a:xfrm>
          <a:prstGeom prst="rect">
            <a:avLst/>
          </a:prstGeom>
          <a:noFill/>
        </p:spPr>
        <p:txBody>
          <a:bodyPr wrap="square">
            <a:spAutoFit/>
          </a:bodyPr>
          <a:lstStyle/>
          <a:p>
            <a:r>
              <a:rPr lang="en-US" b="0" i="0" cap="all" dirty="0">
                <a:solidFill>
                  <a:srgbClr val="313A43"/>
                </a:solidFill>
                <a:effectLst/>
                <a:latin typeface="IBM Plex Sans" panose="020B0503050203000203" pitchFamily="34" charset="0"/>
              </a:rPr>
              <a:t>Seamless Integration into App Workflow</a:t>
            </a:r>
            <a:endParaRPr lang="en-IN" dirty="0"/>
          </a:p>
        </p:txBody>
      </p:sp>
      <p:sp>
        <p:nvSpPr>
          <p:cNvPr id="4" name="TextBox 3">
            <a:extLst>
              <a:ext uri="{FF2B5EF4-FFF2-40B4-BE49-F238E27FC236}">
                <a16:creationId xmlns:a16="http://schemas.microsoft.com/office/drawing/2014/main" id="{E32C62F1-63F3-A879-6E15-BB8A9337E881}"/>
              </a:ext>
            </a:extLst>
          </p:cNvPr>
          <p:cNvSpPr txBox="1"/>
          <p:nvPr/>
        </p:nvSpPr>
        <p:spPr>
          <a:xfrm>
            <a:off x="973318" y="4528078"/>
            <a:ext cx="5434552" cy="954107"/>
          </a:xfrm>
          <a:prstGeom prst="rect">
            <a:avLst/>
          </a:prstGeom>
          <a:noFill/>
        </p:spPr>
        <p:txBody>
          <a:bodyPr wrap="square">
            <a:spAutoFit/>
          </a:bodyPr>
          <a:lstStyle/>
          <a:p>
            <a:r>
              <a:rPr lang="en-US" sz="1400" dirty="0">
                <a:latin typeface="IBM Plex Sans" panose="020B0503050203000203" pitchFamily="34" charset="0"/>
              </a:rPr>
              <a:t>The Text Recognition API integrates smoothly into the app’s workflow. This makes it easy for developers to add text recognition features without major changes to the app, saving time and improving efficiency (</a:t>
            </a:r>
            <a:r>
              <a:rPr lang="en-US" sz="1400" dirty="0">
                <a:solidFill>
                  <a:srgbClr val="000000"/>
                </a:solidFill>
                <a:latin typeface="IBM Plex Sans" panose="020B0503050203000203" pitchFamily="34" charset="0"/>
              </a:rPr>
              <a:t>Google For Developers, 2024)</a:t>
            </a:r>
            <a:r>
              <a:rPr lang="en-US" sz="1400" dirty="0">
                <a:latin typeface="IBM Plex Sans" panose="020B0503050203000203" pitchFamily="34" charset="0"/>
              </a:rPr>
              <a:t>.</a:t>
            </a:r>
            <a:endParaRPr lang="en-IN" sz="1400" dirty="0">
              <a:latin typeface="IBM Plex Sans" panose="020B0503050203000203" pitchFamily="34" charset="0"/>
            </a:endParaRPr>
          </a:p>
        </p:txBody>
      </p:sp>
      <p:pic>
        <p:nvPicPr>
          <p:cNvPr id="7" name="Picture 6">
            <a:extLst>
              <a:ext uri="{FF2B5EF4-FFF2-40B4-BE49-F238E27FC236}">
                <a16:creationId xmlns:a16="http://schemas.microsoft.com/office/drawing/2014/main" id="{8D44D4C7-4121-D212-8783-8458F48676F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13441" y="2491656"/>
            <a:ext cx="452488" cy="459102"/>
          </a:xfrm>
          <a:prstGeom prst="rect">
            <a:avLst/>
          </a:prstGeom>
        </p:spPr>
      </p:pic>
      <p:pic>
        <p:nvPicPr>
          <p:cNvPr id="10" name="Picture 9">
            <a:extLst>
              <a:ext uri="{FF2B5EF4-FFF2-40B4-BE49-F238E27FC236}">
                <a16:creationId xmlns:a16="http://schemas.microsoft.com/office/drawing/2014/main" id="{F2651075-254B-5A76-CD37-CC380DC96546}"/>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15793" y="4343412"/>
            <a:ext cx="452488" cy="459102"/>
          </a:xfrm>
          <a:prstGeom prst="rect">
            <a:avLst/>
          </a:prstGeom>
        </p:spPr>
      </p:pic>
      <p:pic>
        <p:nvPicPr>
          <p:cNvPr id="19" name="Picture 18">
            <a:extLst>
              <a:ext uri="{FF2B5EF4-FFF2-40B4-BE49-F238E27FC236}">
                <a16:creationId xmlns:a16="http://schemas.microsoft.com/office/drawing/2014/main" id="{E2F738B0-F762-32EB-BAE3-44B23A011940}"/>
              </a:ext>
            </a:extLst>
          </p:cNvPr>
          <p:cNvPicPr>
            <a:picLocks noChangeAspect="1"/>
          </p:cNvPicPr>
          <p:nvPr/>
        </p:nvPicPr>
        <p:blipFill>
          <a:blip r:embed="rId5">
            <a:extLst>
              <a:ext uri="{28A0092B-C50C-407E-A947-70E740481C1C}">
                <a14:useLocalDpi xmlns:a14="http://schemas.microsoft.com/office/drawing/2010/main" val="0"/>
              </a:ext>
            </a:extLst>
          </a:blip>
          <a:srcRect l="23512" r="23168" b="2676"/>
          <a:stretch/>
        </p:blipFill>
        <p:spPr>
          <a:xfrm>
            <a:off x="6407869" y="529430"/>
            <a:ext cx="5468339" cy="5840200"/>
          </a:xfrm>
          <a:prstGeom prst="rect">
            <a:avLst/>
          </a:prstGeom>
        </p:spPr>
      </p:pic>
    </p:spTree>
    <p:extLst>
      <p:ext uri="{BB962C8B-B14F-4D97-AF65-F5344CB8AC3E}">
        <p14:creationId xmlns:p14="http://schemas.microsoft.com/office/powerpoint/2010/main" val="2872909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AB0ECE-1F27-31E0-07FB-DABAB1035B6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D0055F6-DDD7-BB47-70D0-4DDEFA953A25}"/>
              </a:ext>
            </a:extLst>
          </p:cNvPr>
          <p:cNvSpPr txBox="1"/>
          <p:nvPr/>
        </p:nvSpPr>
        <p:spPr>
          <a:xfrm>
            <a:off x="0" y="267820"/>
            <a:ext cx="12191999" cy="523220"/>
          </a:xfrm>
          <a:prstGeom prst="rect">
            <a:avLst/>
          </a:prstGeom>
          <a:noFill/>
        </p:spPr>
        <p:txBody>
          <a:bodyPr wrap="square">
            <a:spAutoFit/>
          </a:bodyPr>
          <a:lstStyle/>
          <a:p>
            <a:pPr algn="ctr"/>
            <a:r>
              <a:rPr lang="en-IN" sz="2800" b="1" cap="all" dirty="0">
                <a:solidFill>
                  <a:srgbClr val="313A43"/>
                </a:solidFill>
                <a:latin typeface="IBM Plex Sans" panose="020B0503050203000203" pitchFamily="34" charset="0"/>
              </a:rPr>
              <a:t>Text Detection using ml kit</a:t>
            </a:r>
            <a:endParaRPr lang="en-IN" sz="2800" b="1" dirty="0"/>
          </a:p>
        </p:txBody>
      </p:sp>
      <p:pic>
        <p:nvPicPr>
          <p:cNvPr id="4" name="Picture 3">
            <a:extLst>
              <a:ext uri="{FF2B5EF4-FFF2-40B4-BE49-F238E27FC236}">
                <a16:creationId xmlns:a16="http://schemas.microsoft.com/office/drawing/2014/main" id="{56005653-7AE9-38C4-DD2D-46D50F56648B}"/>
              </a:ext>
            </a:extLst>
          </p:cNvPr>
          <p:cNvPicPr>
            <a:picLocks noChangeAspect="1"/>
          </p:cNvPicPr>
          <p:nvPr/>
        </p:nvPicPr>
        <p:blipFill>
          <a:blip r:embed="rId3"/>
          <a:stretch>
            <a:fillRect/>
          </a:stretch>
        </p:blipFill>
        <p:spPr>
          <a:xfrm>
            <a:off x="1637678" y="791041"/>
            <a:ext cx="8916644" cy="5799140"/>
          </a:xfrm>
          <a:prstGeom prst="rect">
            <a:avLst/>
          </a:prstGeom>
        </p:spPr>
      </p:pic>
    </p:spTree>
    <p:extLst>
      <p:ext uri="{BB962C8B-B14F-4D97-AF65-F5344CB8AC3E}">
        <p14:creationId xmlns:p14="http://schemas.microsoft.com/office/powerpoint/2010/main" val="1101855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C103EC-1B66-324A-7ADA-6ADEAB43819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A92658D-9824-5C4F-254E-18314E3F8B78}"/>
              </a:ext>
            </a:extLst>
          </p:cNvPr>
          <p:cNvSpPr txBox="1"/>
          <p:nvPr/>
        </p:nvSpPr>
        <p:spPr>
          <a:xfrm>
            <a:off x="1" y="0"/>
            <a:ext cx="12191999" cy="954107"/>
          </a:xfrm>
          <a:prstGeom prst="rect">
            <a:avLst/>
          </a:prstGeom>
          <a:noFill/>
        </p:spPr>
        <p:txBody>
          <a:bodyPr wrap="square">
            <a:spAutoFit/>
          </a:bodyPr>
          <a:lstStyle/>
          <a:p>
            <a:pPr algn="ctr"/>
            <a:r>
              <a:rPr lang="en-IN" sz="2800" b="1" i="0" cap="all" dirty="0">
                <a:solidFill>
                  <a:srgbClr val="313A43"/>
                </a:solidFill>
                <a:effectLst/>
                <a:latin typeface="IBM Plex Sans" panose="020B0503050203000203" pitchFamily="34" charset="0"/>
              </a:rPr>
              <a:t>Integration of ml kit showcasing the image capture and upload logic</a:t>
            </a:r>
            <a:endParaRPr lang="en-IN" sz="2800" b="1" dirty="0"/>
          </a:p>
        </p:txBody>
      </p:sp>
      <p:pic>
        <p:nvPicPr>
          <p:cNvPr id="4" name="Picture 3">
            <a:extLst>
              <a:ext uri="{FF2B5EF4-FFF2-40B4-BE49-F238E27FC236}">
                <a16:creationId xmlns:a16="http://schemas.microsoft.com/office/drawing/2014/main" id="{B30A5778-ADEB-D205-188D-E4A85147C630}"/>
              </a:ext>
            </a:extLst>
          </p:cNvPr>
          <p:cNvPicPr>
            <a:picLocks noChangeAspect="1"/>
          </p:cNvPicPr>
          <p:nvPr/>
        </p:nvPicPr>
        <p:blipFill>
          <a:blip r:embed="rId3"/>
          <a:stretch>
            <a:fillRect/>
          </a:stretch>
        </p:blipFill>
        <p:spPr>
          <a:xfrm>
            <a:off x="470701" y="889352"/>
            <a:ext cx="11250595" cy="2956784"/>
          </a:xfrm>
          <a:prstGeom prst="rect">
            <a:avLst/>
          </a:prstGeom>
        </p:spPr>
      </p:pic>
      <p:pic>
        <p:nvPicPr>
          <p:cNvPr id="7" name="Picture 6">
            <a:extLst>
              <a:ext uri="{FF2B5EF4-FFF2-40B4-BE49-F238E27FC236}">
                <a16:creationId xmlns:a16="http://schemas.microsoft.com/office/drawing/2014/main" id="{0FA5D5B9-628C-BAB6-ABE3-092DFE1DB94A}"/>
              </a:ext>
            </a:extLst>
          </p:cNvPr>
          <p:cNvPicPr>
            <a:picLocks noChangeAspect="1"/>
          </p:cNvPicPr>
          <p:nvPr/>
        </p:nvPicPr>
        <p:blipFill>
          <a:blip r:embed="rId4"/>
          <a:stretch>
            <a:fillRect/>
          </a:stretch>
        </p:blipFill>
        <p:spPr>
          <a:xfrm>
            <a:off x="470700" y="3944448"/>
            <a:ext cx="11250595" cy="2913552"/>
          </a:xfrm>
          <a:prstGeom prst="rect">
            <a:avLst/>
          </a:prstGeom>
        </p:spPr>
      </p:pic>
    </p:spTree>
    <p:extLst>
      <p:ext uri="{BB962C8B-B14F-4D97-AF65-F5344CB8AC3E}">
        <p14:creationId xmlns:p14="http://schemas.microsoft.com/office/powerpoint/2010/main" val="764732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F77EE8-E060-664E-ACAE-A73A8C30E92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EA22196-5EDC-E32B-B051-A894A3C47DDF}"/>
              </a:ext>
            </a:extLst>
          </p:cNvPr>
          <p:cNvSpPr txBox="1"/>
          <p:nvPr/>
        </p:nvSpPr>
        <p:spPr>
          <a:xfrm>
            <a:off x="313441" y="267820"/>
            <a:ext cx="6094428" cy="523220"/>
          </a:xfrm>
          <a:prstGeom prst="rect">
            <a:avLst/>
          </a:prstGeom>
          <a:noFill/>
        </p:spPr>
        <p:txBody>
          <a:bodyPr wrap="square">
            <a:spAutoFit/>
          </a:bodyPr>
          <a:lstStyle/>
          <a:p>
            <a:r>
              <a:rPr lang="en-IN" sz="2800" b="1" i="0" cap="all" dirty="0">
                <a:solidFill>
                  <a:srgbClr val="313A43"/>
                </a:solidFill>
                <a:effectLst/>
                <a:latin typeface="IBM Plex Sans" panose="020B0503050203000203" pitchFamily="34" charset="0"/>
              </a:rPr>
              <a:t>Key Benefits</a:t>
            </a:r>
            <a:endParaRPr lang="en-IN" sz="2800" b="1" dirty="0"/>
          </a:p>
        </p:txBody>
      </p:sp>
      <p:sp>
        <p:nvSpPr>
          <p:cNvPr id="5" name="TextBox 4">
            <a:extLst>
              <a:ext uri="{FF2B5EF4-FFF2-40B4-BE49-F238E27FC236}">
                <a16:creationId xmlns:a16="http://schemas.microsoft.com/office/drawing/2014/main" id="{93A93C49-5499-3D12-5E14-C1F1915FE6F2}"/>
              </a:ext>
            </a:extLst>
          </p:cNvPr>
          <p:cNvSpPr txBox="1"/>
          <p:nvPr/>
        </p:nvSpPr>
        <p:spPr>
          <a:xfrm>
            <a:off x="313441" y="791040"/>
            <a:ext cx="7831318" cy="369332"/>
          </a:xfrm>
          <a:prstGeom prst="rect">
            <a:avLst/>
          </a:prstGeom>
          <a:noFill/>
        </p:spPr>
        <p:txBody>
          <a:bodyPr wrap="square">
            <a:spAutoFit/>
          </a:bodyPr>
          <a:lstStyle/>
          <a:p>
            <a:r>
              <a:rPr lang="en-US" dirty="0">
                <a:latin typeface="IBM Plex Sans" panose="020B0503050203000203" pitchFamily="34" charset="0"/>
              </a:rPr>
              <a:t>Explore the benefits of using advanced text detection technology</a:t>
            </a:r>
            <a:endParaRPr lang="en-IN" dirty="0">
              <a:latin typeface="IBM Plex Sans" panose="020B0503050203000203" pitchFamily="34" charset="0"/>
            </a:endParaRPr>
          </a:p>
        </p:txBody>
      </p:sp>
      <p:sp>
        <p:nvSpPr>
          <p:cNvPr id="9" name="TextBox 8">
            <a:extLst>
              <a:ext uri="{FF2B5EF4-FFF2-40B4-BE49-F238E27FC236}">
                <a16:creationId xmlns:a16="http://schemas.microsoft.com/office/drawing/2014/main" id="{E32E1166-60C2-2464-308D-9367C376F6D3}"/>
              </a:ext>
            </a:extLst>
          </p:cNvPr>
          <p:cNvSpPr txBox="1"/>
          <p:nvPr/>
        </p:nvSpPr>
        <p:spPr>
          <a:xfrm>
            <a:off x="907329" y="1683592"/>
            <a:ext cx="5267227" cy="369332"/>
          </a:xfrm>
          <a:prstGeom prst="rect">
            <a:avLst/>
          </a:prstGeom>
          <a:noFill/>
        </p:spPr>
        <p:txBody>
          <a:bodyPr wrap="square">
            <a:spAutoFit/>
          </a:bodyPr>
          <a:lstStyle/>
          <a:p>
            <a:r>
              <a:rPr lang="en-IN" b="0" i="0" cap="all" dirty="0">
                <a:solidFill>
                  <a:srgbClr val="313A43"/>
                </a:solidFill>
                <a:effectLst/>
                <a:latin typeface="IBM Plex Sans" panose="020B0503050203000203" pitchFamily="34" charset="0"/>
              </a:rPr>
              <a:t>Accuracy</a:t>
            </a:r>
            <a:endParaRPr lang="en-IN" dirty="0"/>
          </a:p>
        </p:txBody>
      </p:sp>
      <p:sp>
        <p:nvSpPr>
          <p:cNvPr id="11" name="TextBox 10">
            <a:extLst>
              <a:ext uri="{FF2B5EF4-FFF2-40B4-BE49-F238E27FC236}">
                <a16:creationId xmlns:a16="http://schemas.microsoft.com/office/drawing/2014/main" id="{4344D82D-7EED-5073-58C6-051AA91DF66C}"/>
              </a:ext>
            </a:extLst>
          </p:cNvPr>
          <p:cNvSpPr txBox="1"/>
          <p:nvPr/>
        </p:nvSpPr>
        <p:spPr>
          <a:xfrm>
            <a:off x="907330" y="2046785"/>
            <a:ext cx="10678213" cy="523220"/>
          </a:xfrm>
          <a:prstGeom prst="rect">
            <a:avLst/>
          </a:prstGeom>
          <a:noFill/>
        </p:spPr>
        <p:txBody>
          <a:bodyPr wrap="square">
            <a:spAutoFit/>
          </a:bodyPr>
          <a:lstStyle/>
          <a:p>
            <a:r>
              <a:rPr lang="en-US" sz="1400" dirty="0">
                <a:latin typeface="IBM Plex Sans" panose="020B0503050203000203" pitchFamily="34" charset="0"/>
              </a:rPr>
              <a:t>Uses advanced Machine Learning algorithms to accurately detect both printed and handwritten text. This reduces errors and improves the reliability of extracting data.</a:t>
            </a:r>
            <a:endParaRPr lang="en-IN" sz="1400" dirty="0">
              <a:latin typeface="IBM Plex Sans" panose="020B0503050203000203" pitchFamily="34" charset="0"/>
            </a:endParaRPr>
          </a:p>
        </p:txBody>
      </p:sp>
      <p:sp>
        <p:nvSpPr>
          <p:cNvPr id="19" name="TextBox 18">
            <a:extLst>
              <a:ext uri="{FF2B5EF4-FFF2-40B4-BE49-F238E27FC236}">
                <a16:creationId xmlns:a16="http://schemas.microsoft.com/office/drawing/2014/main" id="{0EAE4CE6-9C93-1CDE-96D1-8B4CCD020794}"/>
              </a:ext>
            </a:extLst>
          </p:cNvPr>
          <p:cNvSpPr txBox="1"/>
          <p:nvPr/>
        </p:nvSpPr>
        <p:spPr>
          <a:xfrm>
            <a:off x="907329" y="2851850"/>
            <a:ext cx="5267227" cy="369332"/>
          </a:xfrm>
          <a:prstGeom prst="rect">
            <a:avLst/>
          </a:prstGeom>
          <a:noFill/>
        </p:spPr>
        <p:txBody>
          <a:bodyPr wrap="square">
            <a:spAutoFit/>
          </a:bodyPr>
          <a:lstStyle/>
          <a:p>
            <a:r>
              <a:rPr lang="en-IN" b="0" i="0" cap="all" dirty="0">
                <a:solidFill>
                  <a:srgbClr val="313A43"/>
                </a:solidFill>
                <a:effectLst/>
                <a:latin typeface="IBM Plex Sans" panose="020B0503050203000203" pitchFamily="34" charset="0"/>
              </a:rPr>
              <a:t>Convenience</a:t>
            </a:r>
            <a:endParaRPr lang="en-IN" dirty="0"/>
          </a:p>
        </p:txBody>
      </p:sp>
      <p:sp>
        <p:nvSpPr>
          <p:cNvPr id="20" name="TextBox 19">
            <a:extLst>
              <a:ext uri="{FF2B5EF4-FFF2-40B4-BE49-F238E27FC236}">
                <a16:creationId xmlns:a16="http://schemas.microsoft.com/office/drawing/2014/main" id="{2BEA95C8-DDAD-903A-814F-54A764A27D5C}"/>
              </a:ext>
            </a:extLst>
          </p:cNvPr>
          <p:cNvSpPr txBox="1"/>
          <p:nvPr/>
        </p:nvSpPr>
        <p:spPr>
          <a:xfrm>
            <a:off x="907330" y="3215043"/>
            <a:ext cx="10678213" cy="523220"/>
          </a:xfrm>
          <a:prstGeom prst="rect">
            <a:avLst/>
          </a:prstGeom>
          <a:noFill/>
        </p:spPr>
        <p:txBody>
          <a:bodyPr wrap="square">
            <a:spAutoFit/>
          </a:bodyPr>
          <a:lstStyle/>
          <a:p>
            <a:r>
              <a:rPr lang="en-US" sz="1400" dirty="0">
                <a:latin typeface="IBM Plex Sans" panose="020B0503050203000203" pitchFamily="34" charset="0"/>
              </a:rPr>
              <a:t>The interface is easy to use and straightforward, so users can navigate the app without problems. This makes it convenient to find quick solutions in their workflows.</a:t>
            </a:r>
            <a:endParaRPr lang="en-IN" sz="1400" dirty="0">
              <a:latin typeface="IBM Plex Sans" panose="020B0503050203000203" pitchFamily="34" charset="0"/>
            </a:endParaRPr>
          </a:p>
        </p:txBody>
      </p:sp>
      <p:sp>
        <p:nvSpPr>
          <p:cNvPr id="22" name="TextBox 21">
            <a:extLst>
              <a:ext uri="{FF2B5EF4-FFF2-40B4-BE49-F238E27FC236}">
                <a16:creationId xmlns:a16="http://schemas.microsoft.com/office/drawing/2014/main" id="{F0477363-38FC-D7FC-9AD7-590A1E5E5B07}"/>
              </a:ext>
            </a:extLst>
          </p:cNvPr>
          <p:cNvSpPr txBox="1"/>
          <p:nvPr/>
        </p:nvSpPr>
        <p:spPr>
          <a:xfrm>
            <a:off x="907329" y="4020944"/>
            <a:ext cx="5267227" cy="369332"/>
          </a:xfrm>
          <a:prstGeom prst="rect">
            <a:avLst/>
          </a:prstGeom>
          <a:noFill/>
        </p:spPr>
        <p:txBody>
          <a:bodyPr wrap="square">
            <a:spAutoFit/>
          </a:bodyPr>
          <a:lstStyle/>
          <a:p>
            <a:r>
              <a:rPr lang="en-IN" b="0" i="0" cap="all" dirty="0">
                <a:solidFill>
                  <a:srgbClr val="313A43"/>
                </a:solidFill>
                <a:effectLst/>
                <a:latin typeface="IBM Plex Sans" panose="020B0503050203000203" pitchFamily="34" charset="0"/>
              </a:rPr>
              <a:t>Security</a:t>
            </a:r>
            <a:endParaRPr lang="en-IN" dirty="0"/>
          </a:p>
        </p:txBody>
      </p:sp>
      <p:sp>
        <p:nvSpPr>
          <p:cNvPr id="23" name="TextBox 22">
            <a:extLst>
              <a:ext uri="{FF2B5EF4-FFF2-40B4-BE49-F238E27FC236}">
                <a16:creationId xmlns:a16="http://schemas.microsoft.com/office/drawing/2014/main" id="{3F7379F0-3D4E-E754-4518-840F3C7125CD}"/>
              </a:ext>
            </a:extLst>
          </p:cNvPr>
          <p:cNvSpPr txBox="1"/>
          <p:nvPr/>
        </p:nvSpPr>
        <p:spPr>
          <a:xfrm>
            <a:off x="907330" y="4384137"/>
            <a:ext cx="10678213" cy="523220"/>
          </a:xfrm>
          <a:prstGeom prst="rect">
            <a:avLst/>
          </a:prstGeom>
          <a:noFill/>
        </p:spPr>
        <p:txBody>
          <a:bodyPr wrap="square">
            <a:spAutoFit/>
          </a:bodyPr>
          <a:lstStyle/>
          <a:p>
            <a:r>
              <a:rPr lang="en-US" sz="1400" dirty="0">
                <a:latin typeface="IBM Plex Sans" panose="020B0503050203000203" pitchFamily="34" charset="0"/>
              </a:rPr>
              <a:t>Using Firebase, user data is secured with strong security measures. This keeps sensitive information safe from </a:t>
            </a:r>
            <a:r>
              <a:rPr lang="en-US" sz="1400" dirty="0" err="1">
                <a:latin typeface="IBM Plex Sans" panose="020B0503050203000203" pitchFamily="34" charset="0"/>
              </a:rPr>
              <a:t>unauthorised</a:t>
            </a:r>
            <a:r>
              <a:rPr lang="en-US" sz="1400" dirty="0">
                <a:latin typeface="IBM Plex Sans" panose="020B0503050203000203" pitchFamily="34" charset="0"/>
              </a:rPr>
              <a:t> access.</a:t>
            </a:r>
            <a:endParaRPr lang="en-IN" sz="1400" dirty="0">
              <a:latin typeface="IBM Plex Sans" panose="020B0503050203000203" pitchFamily="34" charset="0"/>
            </a:endParaRPr>
          </a:p>
        </p:txBody>
      </p:sp>
      <p:sp>
        <p:nvSpPr>
          <p:cNvPr id="25" name="TextBox 24">
            <a:extLst>
              <a:ext uri="{FF2B5EF4-FFF2-40B4-BE49-F238E27FC236}">
                <a16:creationId xmlns:a16="http://schemas.microsoft.com/office/drawing/2014/main" id="{96F43E2D-4D25-8822-31EC-F2D1C941168E}"/>
              </a:ext>
            </a:extLst>
          </p:cNvPr>
          <p:cNvSpPr txBox="1"/>
          <p:nvPr/>
        </p:nvSpPr>
        <p:spPr>
          <a:xfrm>
            <a:off x="907329" y="5201478"/>
            <a:ext cx="5267227" cy="369332"/>
          </a:xfrm>
          <a:prstGeom prst="rect">
            <a:avLst/>
          </a:prstGeom>
          <a:noFill/>
        </p:spPr>
        <p:txBody>
          <a:bodyPr wrap="square">
            <a:spAutoFit/>
          </a:bodyPr>
          <a:lstStyle/>
          <a:p>
            <a:r>
              <a:rPr lang="en-US" b="0" i="0" cap="all" dirty="0">
                <a:solidFill>
                  <a:srgbClr val="313A43"/>
                </a:solidFill>
                <a:effectLst/>
                <a:latin typeface="IBM Plex Sans" panose="020B0503050203000203" pitchFamily="34" charset="0"/>
              </a:rPr>
              <a:t>Adaptability</a:t>
            </a:r>
            <a:endParaRPr lang="en-IN" dirty="0"/>
          </a:p>
        </p:txBody>
      </p:sp>
      <p:sp>
        <p:nvSpPr>
          <p:cNvPr id="26" name="TextBox 25">
            <a:extLst>
              <a:ext uri="{FF2B5EF4-FFF2-40B4-BE49-F238E27FC236}">
                <a16:creationId xmlns:a16="http://schemas.microsoft.com/office/drawing/2014/main" id="{1A79A343-9A67-88DA-3541-6FE6ECB4A4DB}"/>
              </a:ext>
            </a:extLst>
          </p:cNvPr>
          <p:cNvSpPr txBox="1"/>
          <p:nvPr/>
        </p:nvSpPr>
        <p:spPr>
          <a:xfrm>
            <a:off x="907330" y="5564671"/>
            <a:ext cx="10678213" cy="523220"/>
          </a:xfrm>
          <a:prstGeom prst="rect">
            <a:avLst/>
          </a:prstGeom>
          <a:noFill/>
        </p:spPr>
        <p:txBody>
          <a:bodyPr wrap="square">
            <a:spAutoFit/>
          </a:bodyPr>
          <a:lstStyle/>
          <a:p>
            <a:r>
              <a:rPr lang="en-US" sz="1400" dirty="0">
                <a:latin typeface="IBM Plex Sans" panose="020B0503050203000203" pitchFamily="34" charset="0"/>
              </a:rPr>
              <a:t>This app can detect both printed and handwritten text, making it useful for different applications. Whether in education, business, or personal use, it adapts to the user’s needs.</a:t>
            </a:r>
            <a:endParaRPr lang="en-IN" sz="1400" dirty="0">
              <a:latin typeface="IBM Plex Sans" panose="020B0503050203000203" pitchFamily="34" charset="0"/>
            </a:endParaRPr>
          </a:p>
        </p:txBody>
      </p:sp>
      <p:pic>
        <p:nvPicPr>
          <p:cNvPr id="6" name="Picture 5">
            <a:extLst>
              <a:ext uri="{FF2B5EF4-FFF2-40B4-BE49-F238E27FC236}">
                <a16:creationId xmlns:a16="http://schemas.microsoft.com/office/drawing/2014/main" id="{1B763C23-F971-E1B2-8E2F-372A5EE5297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13441" y="1868258"/>
            <a:ext cx="374716" cy="369332"/>
          </a:xfrm>
          <a:prstGeom prst="rect">
            <a:avLst/>
          </a:prstGeom>
        </p:spPr>
      </p:pic>
      <p:pic>
        <p:nvPicPr>
          <p:cNvPr id="8" name="Picture 7">
            <a:extLst>
              <a:ext uri="{FF2B5EF4-FFF2-40B4-BE49-F238E27FC236}">
                <a16:creationId xmlns:a16="http://schemas.microsoft.com/office/drawing/2014/main" id="{F95AA69E-D644-BEA4-9385-1ED947FF5CB7}"/>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13441" y="3018403"/>
            <a:ext cx="374716" cy="369332"/>
          </a:xfrm>
          <a:prstGeom prst="rect">
            <a:avLst/>
          </a:prstGeom>
        </p:spPr>
      </p:pic>
      <p:pic>
        <p:nvPicPr>
          <p:cNvPr id="10" name="Picture 9">
            <a:extLst>
              <a:ext uri="{FF2B5EF4-FFF2-40B4-BE49-F238E27FC236}">
                <a16:creationId xmlns:a16="http://schemas.microsoft.com/office/drawing/2014/main" id="{F54A3CDF-F0BD-CB6B-9125-1E073CC5DC8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13441" y="4168548"/>
            <a:ext cx="374716" cy="369332"/>
          </a:xfrm>
          <a:prstGeom prst="rect">
            <a:avLst/>
          </a:prstGeom>
        </p:spPr>
      </p:pic>
      <p:pic>
        <p:nvPicPr>
          <p:cNvPr id="12" name="Picture 11">
            <a:extLst>
              <a:ext uri="{FF2B5EF4-FFF2-40B4-BE49-F238E27FC236}">
                <a16:creationId xmlns:a16="http://schemas.microsoft.com/office/drawing/2014/main" id="{7FFB2E69-B89A-6909-ABD0-8575FC9520CB}"/>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13441" y="5318693"/>
            <a:ext cx="374716" cy="369332"/>
          </a:xfrm>
          <a:prstGeom prst="rect">
            <a:avLst/>
          </a:prstGeom>
        </p:spPr>
      </p:pic>
    </p:spTree>
    <p:extLst>
      <p:ext uri="{BB962C8B-B14F-4D97-AF65-F5344CB8AC3E}">
        <p14:creationId xmlns:p14="http://schemas.microsoft.com/office/powerpoint/2010/main" val="3606352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9097EA-533E-F1A1-12FA-7B7CCA3C1DD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77A7B24-D0E7-AA16-EDEE-6CD3F0FB5F6F}"/>
              </a:ext>
            </a:extLst>
          </p:cNvPr>
          <p:cNvSpPr txBox="1"/>
          <p:nvPr/>
        </p:nvSpPr>
        <p:spPr>
          <a:xfrm>
            <a:off x="313441" y="267820"/>
            <a:ext cx="6094428" cy="523220"/>
          </a:xfrm>
          <a:prstGeom prst="rect">
            <a:avLst/>
          </a:prstGeom>
          <a:noFill/>
        </p:spPr>
        <p:txBody>
          <a:bodyPr wrap="square">
            <a:spAutoFit/>
          </a:bodyPr>
          <a:lstStyle/>
          <a:p>
            <a:r>
              <a:rPr lang="en-IN" sz="2800" b="1" i="0" cap="all" dirty="0">
                <a:solidFill>
                  <a:srgbClr val="313A43"/>
                </a:solidFill>
                <a:effectLst/>
                <a:latin typeface="IBM Plex Sans" panose="020B0503050203000203" pitchFamily="34" charset="0"/>
              </a:rPr>
              <a:t>Conclusion </a:t>
            </a:r>
            <a:endParaRPr lang="en-IN" sz="2800" b="1" dirty="0"/>
          </a:p>
        </p:txBody>
      </p:sp>
      <p:sp>
        <p:nvSpPr>
          <p:cNvPr id="5" name="TextBox 4">
            <a:extLst>
              <a:ext uri="{FF2B5EF4-FFF2-40B4-BE49-F238E27FC236}">
                <a16:creationId xmlns:a16="http://schemas.microsoft.com/office/drawing/2014/main" id="{45A1B8DF-BA7C-2312-39B3-CECC06F9628D}"/>
              </a:ext>
            </a:extLst>
          </p:cNvPr>
          <p:cNvSpPr txBox="1"/>
          <p:nvPr/>
        </p:nvSpPr>
        <p:spPr>
          <a:xfrm>
            <a:off x="313440" y="1448697"/>
            <a:ext cx="7702486" cy="369332"/>
          </a:xfrm>
          <a:prstGeom prst="rect">
            <a:avLst/>
          </a:prstGeom>
          <a:noFill/>
        </p:spPr>
        <p:txBody>
          <a:bodyPr wrap="square">
            <a:spAutoFit/>
          </a:bodyPr>
          <a:lstStyle/>
          <a:p>
            <a:pPr marL="285750" indent="-285750">
              <a:buFont typeface="Wingdings" panose="05000000000000000000" pitchFamily="2" charset="2"/>
              <a:buChar char="Ø"/>
            </a:pPr>
            <a:r>
              <a:rPr lang="en-US" dirty="0">
                <a:latin typeface="IBM Plex Sans" panose="020B0503050203000203" pitchFamily="34" charset="0"/>
              </a:rPr>
              <a:t>Makes text extraction easy with a simple design and strong backend.</a:t>
            </a:r>
            <a:endParaRPr lang="en-IN" dirty="0">
              <a:latin typeface="IBM Plex Sans" panose="020B0503050203000203" pitchFamily="34" charset="0"/>
            </a:endParaRPr>
          </a:p>
        </p:txBody>
      </p:sp>
      <p:sp>
        <p:nvSpPr>
          <p:cNvPr id="2" name="TextBox 1">
            <a:extLst>
              <a:ext uri="{FF2B5EF4-FFF2-40B4-BE49-F238E27FC236}">
                <a16:creationId xmlns:a16="http://schemas.microsoft.com/office/drawing/2014/main" id="{31760AAF-0E36-DCA9-4DAC-5A0E63DFAF18}"/>
              </a:ext>
            </a:extLst>
          </p:cNvPr>
          <p:cNvSpPr txBox="1"/>
          <p:nvPr/>
        </p:nvSpPr>
        <p:spPr>
          <a:xfrm>
            <a:off x="313434" y="2300349"/>
            <a:ext cx="7702491" cy="646331"/>
          </a:xfrm>
          <a:prstGeom prst="rect">
            <a:avLst/>
          </a:prstGeom>
          <a:noFill/>
        </p:spPr>
        <p:txBody>
          <a:bodyPr wrap="square">
            <a:spAutoFit/>
          </a:bodyPr>
          <a:lstStyle/>
          <a:p>
            <a:pPr marL="285750" indent="-285750">
              <a:buFont typeface="Wingdings" panose="05000000000000000000" pitchFamily="2" charset="2"/>
              <a:buChar char="Ø"/>
            </a:pPr>
            <a:r>
              <a:rPr lang="en-US" dirty="0">
                <a:latin typeface="IBM Plex Sans" panose="020B0503050203000203" pitchFamily="34" charset="0"/>
              </a:rPr>
              <a:t>Uses Jetpack Compose, Firebase, and Google ML Kit to ensure speed and safety.</a:t>
            </a:r>
            <a:endParaRPr lang="en-IN" dirty="0">
              <a:latin typeface="IBM Plex Sans" panose="020B0503050203000203" pitchFamily="34" charset="0"/>
            </a:endParaRPr>
          </a:p>
        </p:txBody>
      </p:sp>
      <p:sp>
        <p:nvSpPr>
          <p:cNvPr id="4" name="TextBox 3">
            <a:extLst>
              <a:ext uri="{FF2B5EF4-FFF2-40B4-BE49-F238E27FC236}">
                <a16:creationId xmlns:a16="http://schemas.microsoft.com/office/drawing/2014/main" id="{609950F5-D3F4-4028-84B9-F9B021887A4D}"/>
              </a:ext>
            </a:extLst>
          </p:cNvPr>
          <p:cNvSpPr txBox="1"/>
          <p:nvPr/>
        </p:nvSpPr>
        <p:spPr>
          <a:xfrm>
            <a:off x="313433" y="3429000"/>
            <a:ext cx="7702491" cy="369332"/>
          </a:xfrm>
          <a:prstGeom prst="rect">
            <a:avLst/>
          </a:prstGeom>
          <a:noFill/>
        </p:spPr>
        <p:txBody>
          <a:bodyPr wrap="square">
            <a:spAutoFit/>
          </a:bodyPr>
          <a:lstStyle/>
          <a:p>
            <a:pPr marL="285750" indent="-285750">
              <a:buFont typeface="Wingdings" panose="05000000000000000000" pitchFamily="2" charset="2"/>
              <a:buChar char="Ø"/>
            </a:pPr>
            <a:r>
              <a:rPr lang="en-US" dirty="0">
                <a:latin typeface="IBM Plex Sans" panose="020B0503050203000203" pitchFamily="34" charset="0"/>
              </a:rPr>
              <a:t>Designed to be flexible and easy to use with modern technology.</a:t>
            </a:r>
            <a:endParaRPr lang="en-IN" dirty="0">
              <a:latin typeface="IBM Plex Sans" panose="020B0503050203000203" pitchFamily="34" charset="0"/>
            </a:endParaRPr>
          </a:p>
        </p:txBody>
      </p:sp>
      <p:sp>
        <p:nvSpPr>
          <p:cNvPr id="7" name="TextBox 6">
            <a:extLst>
              <a:ext uri="{FF2B5EF4-FFF2-40B4-BE49-F238E27FC236}">
                <a16:creationId xmlns:a16="http://schemas.microsoft.com/office/drawing/2014/main" id="{A7C49A1C-423C-945D-EF0E-C657B7037DC3}"/>
              </a:ext>
            </a:extLst>
          </p:cNvPr>
          <p:cNvSpPr txBox="1"/>
          <p:nvPr/>
        </p:nvSpPr>
        <p:spPr>
          <a:xfrm>
            <a:off x="313433" y="4284362"/>
            <a:ext cx="7702491" cy="369332"/>
          </a:xfrm>
          <a:prstGeom prst="rect">
            <a:avLst/>
          </a:prstGeom>
          <a:noFill/>
        </p:spPr>
        <p:txBody>
          <a:bodyPr wrap="square">
            <a:spAutoFit/>
          </a:bodyPr>
          <a:lstStyle/>
          <a:p>
            <a:pPr marL="285750" indent="-285750">
              <a:buFont typeface="Wingdings" panose="05000000000000000000" pitchFamily="2" charset="2"/>
              <a:buChar char="Ø"/>
            </a:pPr>
            <a:r>
              <a:rPr lang="en-US" dirty="0">
                <a:latin typeface="IBM Plex Sans" panose="020B0503050203000203" pitchFamily="34" charset="0"/>
              </a:rPr>
              <a:t>Combines advanced tools smoothly for better efficiency.</a:t>
            </a:r>
            <a:endParaRPr lang="en-IN" dirty="0">
              <a:latin typeface="IBM Plex Sans" panose="020B0503050203000203" pitchFamily="34" charset="0"/>
            </a:endParaRPr>
          </a:p>
        </p:txBody>
      </p:sp>
      <p:sp>
        <p:nvSpPr>
          <p:cNvPr id="13" name="TextBox 12">
            <a:extLst>
              <a:ext uri="{FF2B5EF4-FFF2-40B4-BE49-F238E27FC236}">
                <a16:creationId xmlns:a16="http://schemas.microsoft.com/office/drawing/2014/main" id="{177ED64F-93F7-F93B-D9A1-8B698BA25B95}"/>
              </a:ext>
            </a:extLst>
          </p:cNvPr>
          <p:cNvSpPr txBox="1"/>
          <p:nvPr/>
        </p:nvSpPr>
        <p:spPr>
          <a:xfrm>
            <a:off x="313433" y="5139724"/>
            <a:ext cx="7702491" cy="369332"/>
          </a:xfrm>
          <a:prstGeom prst="rect">
            <a:avLst/>
          </a:prstGeom>
          <a:noFill/>
        </p:spPr>
        <p:txBody>
          <a:bodyPr wrap="square">
            <a:spAutoFit/>
          </a:bodyPr>
          <a:lstStyle/>
          <a:p>
            <a:pPr marL="285750" indent="-285750">
              <a:buFont typeface="Wingdings" panose="05000000000000000000" pitchFamily="2" charset="2"/>
              <a:buChar char="Ø"/>
            </a:pPr>
            <a:r>
              <a:rPr lang="en-US" dirty="0">
                <a:latin typeface="IBM Plex Sans" panose="020B0503050203000203" pitchFamily="34" charset="0"/>
              </a:rPr>
              <a:t>Shows how technology can simplify daily tasks.</a:t>
            </a:r>
            <a:endParaRPr lang="en-IN" dirty="0">
              <a:latin typeface="IBM Plex Sans" panose="020B0503050203000203" pitchFamily="34" charset="0"/>
            </a:endParaRPr>
          </a:p>
        </p:txBody>
      </p:sp>
      <p:pic>
        <p:nvPicPr>
          <p:cNvPr id="18" name="Picture 17">
            <a:extLst>
              <a:ext uri="{FF2B5EF4-FFF2-40B4-BE49-F238E27FC236}">
                <a16:creationId xmlns:a16="http://schemas.microsoft.com/office/drawing/2014/main" id="{C34FBA7E-484A-2F57-DC85-86967E8C73E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015926" y="781105"/>
            <a:ext cx="4176074" cy="5038627"/>
          </a:xfrm>
          <a:prstGeom prst="rect">
            <a:avLst/>
          </a:prstGeom>
        </p:spPr>
      </p:pic>
    </p:spTree>
    <p:extLst>
      <p:ext uri="{BB962C8B-B14F-4D97-AF65-F5344CB8AC3E}">
        <p14:creationId xmlns:p14="http://schemas.microsoft.com/office/powerpoint/2010/main" val="3742272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500C09-66BC-C922-AC39-8F37FFED8B3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524D17E-5C31-68E2-6042-49E5512EA6F4}"/>
              </a:ext>
            </a:extLst>
          </p:cNvPr>
          <p:cNvSpPr txBox="1"/>
          <p:nvPr/>
        </p:nvSpPr>
        <p:spPr>
          <a:xfrm>
            <a:off x="313441" y="267820"/>
            <a:ext cx="6094428" cy="523220"/>
          </a:xfrm>
          <a:prstGeom prst="rect">
            <a:avLst/>
          </a:prstGeom>
          <a:noFill/>
        </p:spPr>
        <p:txBody>
          <a:bodyPr wrap="square">
            <a:spAutoFit/>
          </a:bodyPr>
          <a:lstStyle/>
          <a:p>
            <a:r>
              <a:rPr lang="en-IN" sz="2800" b="1" i="0" cap="all" dirty="0">
                <a:solidFill>
                  <a:srgbClr val="313A43"/>
                </a:solidFill>
                <a:effectLst/>
                <a:latin typeface="IBM Plex Sans" panose="020B0503050203000203" pitchFamily="34" charset="0"/>
              </a:rPr>
              <a:t>References</a:t>
            </a:r>
            <a:endParaRPr lang="en-IN" sz="2800" b="1" dirty="0"/>
          </a:p>
        </p:txBody>
      </p:sp>
      <p:sp>
        <p:nvSpPr>
          <p:cNvPr id="6" name="TextBox 1">
            <a:extLst>
              <a:ext uri="{FF2B5EF4-FFF2-40B4-BE49-F238E27FC236}">
                <a16:creationId xmlns:a16="http://schemas.microsoft.com/office/drawing/2014/main" id="{6B01CA8E-103A-5A4C-DC23-E27DC258E0AA}"/>
              </a:ext>
            </a:extLst>
          </p:cNvPr>
          <p:cNvSpPr txBox="1"/>
          <p:nvPr/>
        </p:nvSpPr>
        <p:spPr>
          <a:xfrm>
            <a:off x="170861" y="1056342"/>
            <a:ext cx="11850278" cy="341632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buFont typeface="+mj-lt"/>
              <a:buAutoNum type="arabicPeriod"/>
            </a:pPr>
            <a:r>
              <a:rPr lang="en-US" dirty="0">
                <a:solidFill>
                  <a:srgbClr val="000000"/>
                </a:solidFill>
                <a:latin typeface="IBM Plex Sans" panose="020B0503050203000203" pitchFamily="34" charset="0"/>
              </a:rPr>
              <a:t>Google For Developers. (2024). Recognize text in images with ML Kit on Android. [online] Available at: </a:t>
            </a:r>
            <a:r>
              <a:rPr lang="en-US" dirty="0">
                <a:solidFill>
                  <a:srgbClr val="000000"/>
                </a:solidFill>
                <a:latin typeface="IBM Plex Sans" panose="020B0503050203000203" pitchFamily="34" charset="0"/>
                <a:hlinkClick r:id="rId3"/>
              </a:rPr>
              <a:t>https://developers.google.com/ml-kit/vision/text-recognition/v2/android</a:t>
            </a:r>
            <a:r>
              <a:rPr lang="en-US" dirty="0">
                <a:solidFill>
                  <a:srgbClr val="000000"/>
                </a:solidFill>
                <a:latin typeface="IBM Plex Sans" panose="020B0503050203000203" pitchFamily="34" charset="0"/>
              </a:rPr>
              <a:t>.</a:t>
            </a:r>
          </a:p>
          <a:p>
            <a:pPr marL="342900" indent="-342900" algn="l">
              <a:buFont typeface="+mj-lt"/>
              <a:buAutoNum type="arabicPeriod"/>
            </a:pPr>
            <a:endParaRPr lang="en-US" dirty="0">
              <a:solidFill>
                <a:srgbClr val="000000"/>
              </a:solidFill>
              <a:latin typeface="IBM Plex Sans" panose="020B0503050203000203" pitchFamily="34" charset="0"/>
            </a:endParaRPr>
          </a:p>
          <a:p>
            <a:pPr marL="342900" indent="-342900" algn="l">
              <a:buFont typeface="+mj-lt"/>
              <a:buAutoNum type="arabicPeriod"/>
            </a:pPr>
            <a:r>
              <a:rPr lang="en-US" dirty="0">
                <a:solidFill>
                  <a:srgbClr val="000000"/>
                </a:solidFill>
                <a:latin typeface="IBM Plex Sans" panose="020B0503050203000203" pitchFamily="34" charset="0"/>
              </a:rPr>
              <a:t>Google (2023). Firebase. [online] Firebase. Available at: </a:t>
            </a:r>
            <a:r>
              <a:rPr lang="en-US" dirty="0">
                <a:solidFill>
                  <a:srgbClr val="000000"/>
                </a:solidFill>
                <a:latin typeface="IBM Plex Sans" panose="020B0503050203000203" pitchFamily="34" charset="0"/>
                <a:hlinkClick r:id="rId4"/>
              </a:rPr>
              <a:t>https://firebase.google.com/</a:t>
            </a:r>
            <a:r>
              <a:rPr lang="en-US" dirty="0">
                <a:solidFill>
                  <a:srgbClr val="000000"/>
                </a:solidFill>
                <a:latin typeface="IBM Plex Sans" panose="020B0503050203000203" pitchFamily="34" charset="0"/>
              </a:rPr>
              <a:t>.</a:t>
            </a:r>
          </a:p>
          <a:p>
            <a:pPr marL="342900" indent="-342900" algn="l">
              <a:buFont typeface="+mj-lt"/>
              <a:buAutoNum type="arabicPeriod"/>
            </a:pPr>
            <a:endParaRPr lang="en-US" dirty="0">
              <a:solidFill>
                <a:srgbClr val="000000"/>
              </a:solidFill>
              <a:latin typeface="IBM Plex Sans" panose="020B0503050203000203" pitchFamily="34" charset="0"/>
            </a:endParaRPr>
          </a:p>
          <a:p>
            <a:pPr marL="342900" indent="-342900" algn="l">
              <a:buFont typeface="+mj-lt"/>
              <a:buAutoNum type="arabicPeriod"/>
            </a:pPr>
            <a:r>
              <a:rPr lang="en-US" b="0" i="0" dirty="0">
                <a:solidFill>
                  <a:srgbClr val="000000"/>
                </a:solidFill>
                <a:effectLst/>
                <a:latin typeface="IBM Plex Sans" panose="020B0503050203000203" pitchFamily="34" charset="0"/>
              </a:rPr>
              <a:t>Android (2024). Kotlin and Android. [online] Android Developers. Available at: </a:t>
            </a:r>
            <a:r>
              <a:rPr lang="en-US" b="0" i="0" dirty="0">
                <a:solidFill>
                  <a:srgbClr val="000000"/>
                </a:solidFill>
                <a:effectLst/>
                <a:latin typeface="IBM Plex Sans" panose="020B0503050203000203" pitchFamily="34" charset="0"/>
                <a:hlinkClick r:id="rId5"/>
              </a:rPr>
              <a:t>https://developer.android.com/kotlin</a:t>
            </a:r>
            <a:r>
              <a:rPr lang="en-US" b="0" i="0" dirty="0">
                <a:solidFill>
                  <a:srgbClr val="000000"/>
                </a:solidFill>
                <a:effectLst/>
                <a:latin typeface="IBM Plex Sans" panose="020B0503050203000203" pitchFamily="34" charset="0"/>
              </a:rPr>
              <a:t>.</a:t>
            </a:r>
          </a:p>
          <a:p>
            <a:pPr marL="342900" indent="-342900" algn="l">
              <a:buFont typeface="+mj-lt"/>
              <a:buAutoNum type="arabicPeriod"/>
            </a:pPr>
            <a:endParaRPr lang="en-IN" b="0" i="0" dirty="0">
              <a:solidFill>
                <a:srgbClr val="000000"/>
              </a:solidFill>
              <a:effectLst/>
              <a:latin typeface="IBM Plex Sans" panose="020B0503050203000203" pitchFamily="34" charset="0"/>
            </a:endParaRPr>
          </a:p>
          <a:p>
            <a:pPr marL="342900" indent="-342900">
              <a:buFont typeface="+mj-lt"/>
              <a:buAutoNum type="arabicPeriod"/>
            </a:pPr>
            <a:r>
              <a:rPr lang="en-IN" b="0" i="0" dirty="0">
                <a:solidFill>
                  <a:srgbClr val="000000"/>
                </a:solidFill>
                <a:effectLst/>
                <a:latin typeface="IBM Plex Sans" panose="020B0503050203000203" pitchFamily="34" charset="0"/>
              </a:rPr>
              <a:t>Android Developers. (</a:t>
            </a:r>
            <a:r>
              <a:rPr lang="en-IN" dirty="0">
                <a:solidFill>
                  <a:srgbClr val="000000"/>
                </a:solidFill>
                <a:latin typeface="IBM Plex Sans" panose="020B0503050203000203" pitchFamily="34" charset="0"/>
              </a:rPr>
              <a:t>2024</a:t>
            </a:r>
            <a:r>
              <a:rPr lang="en-IN" b="0" i="0" dirty="0">
                <a:solidFill>
                  <a:srgbClr val="000000"/>
                </a:solidFill>
                <a:effectLst/>
                <a:latin typeface="IBM Plex Sans" panose="020B0503050203000203" pitchFamily="34" charset="0"/>
              </a:rPr>
              <a:t>). </a:t>
            </a:r>
            <a:r>
              <a:rPr lang="en-IN" b="0" i="1" dirty="0">
                <a:solidFill>
                  <a:srgbClr val="000000"/>
                </a:solidFill>
                <a:effectLst/>
                <a:latin typeface="IBM Plex Sans" panose="020B0503050203000203" pitchFamily="34" charset="0"/>
              </a:rPr>
              <a:t>Jetpack Compose UI App Development Toolkit</a:t>
            </a:r>
            <a:r>
              <a:rPr lang="en-IN" b="0" i="0" dirty="0">
                <a:solidFill>
                  <a:srgbClr val="000000"/>
                </a:solidFill>
                <a:effectLst/>
                <a:latin typeface="IBM Plex Sans" panose="020B0503050203000203" pitchFamily="34" charset="0"/>
              </a:rPr>
              <a:t>. [online] Available at: </a:t>
            </a:r>
            <a:r>
              <a:rPr lang="en-IN" b="0" i="0" dirty="0">
                <a:solidFill>
                  <a:srgbClr val="000000"/>
                </a:solidFill>
                <a:effectLst/>
                <a:latin typeface="IBM Plex Sans" panose="020B0503050203000203" pitchFamily="34" charset="0"/>
                <a:hlinkClick r:id="rId6"/>
              </a:rPr>
              <a:t>https://developer.android.com/compose</a:t>
            </a:r>
            <a:r>
              <a:rPr lang="en-IN" b="0" i="0" dirty="0">
                <a:solidFill>
                  <a:srgbClr val="000000"/>
                </a:solidFill>
                <a:effectLst/>
                <a:latin typeface="IBM Plex Sans" panose="020B0503050203000203" pitchFamily="34" charset="0"/>
              </a:rPr>
              <a:t>.</a:t>
            </a:r>
            <a:endParaRPr lang="en-IN" dirty="0">
              <a:solidFill>
                <a:srgbClr val="000000"/>
              </a:solidFill>
              <a:latin typeface="IBM Plex Sans" panose="020B0503050203000203" pitchFamily="34" charset="0"/>
            </a:endParaRPr>
          </a:p>
          <a:p>
            <a:pPr marL="342900" indent="-342900" algn="l">
              <a:buFont typeface="+mj-lt"/>
              <a:buAutoNum type="arabicPeriod"/>
            </a:pPr>
            <a:endParaRPr lang="en-IN" b="0" i="0" dirty="0">
              <a:solidFill>
                <a:srgbClr val="000000"/>
              </a:solidFill>
              <a:effectLst/>
              <a:latin typeface="IBM Plex Sans" panose="020B0503050203000203" pitchFamily="34" charset="0"/>
            </a:endParaRPr>
          </a:p>
          <a:p>
            <a:pPr marL="342900" indent="-342900" algn="l">
              <a:buFont typeface="+mj-lt"/>
              <a:buAutoNum type="arabicPeriod"/>
            </a:pPr>
            <a:r>
              <a:rPr lang="en-IN" b="0" i="0" dirty="0">
                <a:solidFill>
                  <a:srgbClr val="000000"/>
                </a:solidFill>
                <a:effectLst/>
                <a:latin typeface="IBM Plex Sans" panose="020B0503050203000203" pitchFamily="34" charset="0"/>
              </a:rPr>
              <a:t>Android Developers. (2024). </a:t>
            </a:r>
            <a:r>
              <a:rPr lang="en-IN" b="0" i="1" dirty="0">
                <a:solidFill>
                  <a:srgbClr val="000000"/>
                </a:solidFill>
                <a:effectLst/>
                <a:latin typeface="IBM Plex Sans" panose="020B0503050203000203" pitchFamily="34" charset="0"/>
              </a:rPr>
              <a:t>UI Design</a:t>
            </a:r>
            <a:r>
              <a:rPr lang="en-IN" b="0" i="0" dirty="0">
                <a:solidFill>
                  <a:srgbClr val="000000"/>
                </a:solidFill>
                <a:effectLst/>
                <a:latin typeface="IBM Plex Sans" panose="020B0503050203000203" pitchFamily="34" charset="0"/>
              </a:rPr>
              <a:t>. [online] Available at: </a:t>
            </a:r>
            <a:r>
              <a:rPr lang="en-IN" b="0" i="0" dirty="0">
                <a:solidFill>
                  <a:srgbClr val="000000"/>
                </a:solidFill>
                <a:effectLst/>
                <a:latin typeface="IBM Plex Sans" panose="020B0503050203000203" pitchFamily="34" charset="0"/>
                <a:hlinkClick r:id="rId7"/>
              </a:rPr>
              <a:t>https://developer.android.com/design/ui</a:t>
            </a:r>
            <a:r>
              <a:rPr lang="en-IN" b="0" i="0" dirty="0">
                <a:solidFill>
                  <a:srgbClr val="000000"/>
                </a:solidFill>
                <a:effectLst/>
                <a:latin typeface="IBM Plex Sans" panose="020B0503050203000203" pitchFamily="34" charset="0"/>
              </a:rPr>
              <a:t>.</a:t>
            </a:r>
          </a:p>
        </p:txBody>
      </p:sp>
    </p:spTree>
    <p:extLst>
      <p:ext uri="{BB962C8B-B14F-4D97-AF65-F5344CB8AC3E}">
        <p14:creationId xmlns:p14="http://schemas.microsoft.com/office/powerpoint/2010/main" val="851703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55BD8A-D772-FA87-DBEB-69E68CAFC76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193FF6B-3482-9AFB-E32D-B1AA9F206A6C}"/>
              </a:ext>
            </a:extLst>
          </p:cNvPr>
          <p:cNvSpPr txBox="1"/>
          <p:nvPr/>
        </p:nvSpPr>
        <p:spPr>
          <a:xfrm>
            <a:off x="313441" y="267820"/>
            <a:ext cx="6094428" cy="523220"/>
          </a:xfrm>
          <a:prstGeom prst="rect">
            <a:avLst/>
          </a:prstGeom>
          <a:noFill/>
        </p:spPr>
        <p:txBody>
          <a:bodyPr wrap="square">
            <a:spAutoFit/>
          </a:bodyPr>
          <a:lstStyle/>
          <a:p>
            <a:endParaRPr lang="en-IN" sz="2800" b="1" dirty="0"/>
          </a:p>
        </p:txBody>
      </p:sp>
      <p:pic>
        <p:nvPicPr>
          <p:cNvPr id="8" name="Picture 7">
            <a:extLst>
              <a:ext uri="{FF2B5EF4-FFF2-40B4-BE49-F238E27FC236}">
                <a16:creationId xmlns:a16="http://schemas.microsoft.com/office/drawing/2014/main" id="{B75CC75E-7321-9458-6E84-49EBA0EFCEA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524000" y="267820"/>
            <a:ext cx="9144000" cy="4524866"/>
          </a:xfrm>
          <a:prstGeom prst="rect">
            <a:avLst/>
          </a:prstGeom>
        </p:spPr>
      </p:pic>
    </p:spTree>
    <p:extLst>
      <p:ext uri="{BB962C8B-B14F-4D97-AF65-F5344CB8AC3E}">
        <p14:creationId xmlns:p14="http://schemas.microsoft.com/office/powerpoint/2010/main" val="3993176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36C340-FBF0-22C2-F2FD-812966AD99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7366" y="1186796"/>
            <a:ext cx="2957267" cy="2242204"/>
          </a:xfrm>
          <a:prstGeom prst="rect">
            <a:avLst/>
          </a:prstGeom>
        </p:spPr>
      </p:pic>
      <p:sp>
        <p:nvSpPr>
          <p:cNvPr id="7" name="TextBox 6">
            <a:extLst>
              <a:ext uri="{FF2B5EF4-FFF2-40B4-BE49-F238E27FC236}">
                <a16:creationId xmlns:a16="http://schemas.microsoft.com/office/drawing/2014/main" id="{BCB76E86-879F-EE5F-EA11-16FC11719C52}"/>
              </a:ext>
            </a:extLst>
          </p:cNvPr>
          <p:cNvSpPr txBox="1"/>
          <p:nvPr/>
        </p:nvSpPr>
        <p:spPr>
          <a:xfrm>
            <a:off x="3048785" y="465783"/>
            <a:ext cx="6094428" cy="369332"/>
          </a:xfrm>
          <a:prstGeom prst="rect">
            <a:avLst/>
          </a:prstGeom>
          <a:noFill/>
        </p:spPr>
        <p:txBody>
          <a:bodyPr wrap="square">
            <a:spAutoFit/>
          </a:bodyPr>
          <a:lstStyle/>
          <a:p>
            <a:pPr algn="ctr"/>
            <a:r>
              <a:rPr lang="en-IN" b="1" cap="all" dirty="0">
                <a:latin typeface="IBM Plex Sans" panose="020B0503050203000203" pitchFamily="34" charset="0"/>
              </a:rPr>
              <a:t>| </a:t>
            </a:r>
            <a:r>
              <a:rPr lang="en-IN" b="1" i="0" cap="all" dirty="0">
                <a:effectLst/>
                <a:latin typeface="IBM Plex Sans" panose="020B0503050203000203" pitchFamily="34" charset="0"/>
              </a:rPr>
              <a:t>        Text Detection         |</a:t>
            </a:r>
            <a:endParaRPr lang="en-IN" dirty="0"/>
          </a:p>
        </p:txBody>
      </p:sp>
      <p:sp>
        <p:nvSpPr>
          <p:cNvPr id="9" name="TextBox 8">
            <a:extLst>
              <a:ext uri="{FF2B5EF4-FFF2-40B4-BE49-F238E27FC236}">
                <a16:creationId xmlns:a16="http://schemas.microsoft.com/office/drawing/2014/main" id="{C9068E53-3F70-8611-5E54-C85908A0880C}"/>
              </a:ext>
            </a:extLst>
          </p:cNvPr>
          <p:cNvSpPr txBox="1"/>
          <p:nvPr/>
        </p:nvSpPr>
        <p:spPr>
          <a:xfrm>
            <a:off x="3048785" y="3780681"/>
            <a:ext cx="6094428" cy="646331"/>
          </a:xfrm>
          <a:prstGeom prst="rect">
            <a:avLst/>
          </a:prstGeom>
          <a:noFill/>
        </p:spPr>
        <p:txBody>
          <a:bodyPr wrap="square">
            <a:spAutoFit/>
          </a:bodyPr>
          <a:lstStyle/>
          <a:p>
            <a:pPr algn="ctr"/>
            <a:r>
              <a:rPr lang="en-IN" sz="3600" b="1" i="0" cap="all" dirty="0">
                <a:solidFill>
                  <a:srgbClr val="313A43"/>
                </a:solidFill>
                <a:effectLst/>
                <a:latin typeface="IBM Plex Sans" panose="020B0503050203000203" pitchFamily="34" charset="0"/>
              </a:rPr>
              <a:t>Scan-Master</a:t>
            </a:r>
            <a:endParaRPr lang="en-IN" sz="3600" b="1" dirty="0"/>
          </a:p>
        </p:txBody>
      </p:sp>
      <p:sp>
        <p:nvSpPr>
          <p:cNvPr id="11" name="TextBox 10">
            <a:extLst>
              <a:ext uri="{FF2B5EF4-FFF2-40B4-BE49-F238E27FC236}">
                <a16:creationId xmlns:a16="http://schemas.microsoft.com/office/drawing/2014/main" id="{F6B56A81-8719-0A7C-3F1D-745149A8A724}"/>
              </a:ext>
            </a:extLst>
          </p:cNvPr>
          <p:cNvSpPr txBox="1"/>
          <p:nvPr/>
        </p:nvSpPr>
        <p:spPr>
          <a:xfrm>
            <a:off x="3048785" y="4427012"/>
            <a:ext cx="6094428" cy="646331"/>
          </a:xfrm>
          <a:prstGeom prst="rect">
            <a:avLst/>
          </a:prstGeom>
          <a:noFill/>
        </p:spPr>
        <p:txBody>
          <a:bodyPr wrap="square">
            <a:spAutoFit/>
          </a:bodyPr>
          <a:lstStyle/>
          <a:p>
            <a:pPr algn="ctr"/>
            <a:r>
              <a:rPr lang="en-US" dirty="0"/>
              <a:t>Scan-Master: An easy-to-use mobile app that turns text into digital text in just a few steps.</a:t>
            </a:r>
            <a:endParaRPr lang="en-IN" dirty="0"/>
          </a:p>
        </p:txBody>
      </p:sp>
    </p:spTree>
    <p:extLst>
      <p:ext uri="{BB962C8B-B14F-4D97-AF65-F5344CB8AC3E}">
        <p14:creationId xmlns:p14="http://schemas.microsoft.com/office/powerpoint/2010/main" val="2848340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E2FE1F-0B51-F0F0-F8AC-267CA2619306}"/>
              </a:ext>
            </a:extLst>
          </p:cNvPr>
          <p:cNvSpPr txBox="1"/>
          <p:nvPr/>
        </p:nvSpPr>
        <p:spPr>
          <a:xfrm>
            <a:off x="313441" y="267820"/>
            <a:ext cx="6094428" cy="523220"/>
          </a:xfrm>
          <a:prstGeom prst="rect">
            <a:avLst/>
          </a:prstGeom>
          <a:noFill/>
        </p:spPr>
        <p:txBody>
          <a:bodyPr wrap="square">
            <a:spAutoFit/>
          </a:bodyPr>
          <a:lstStyle/>
          <a:p>
            <a:r>
              <a:rPr lang="en-IN" sz="2800" b="1" i="0" cap="all" dirty="0">
                <a:solidFill>
                  <a:srgbClr val="313A43"/>
                </a:solidFill>
                <a:effectLst/>
                <a:latin typeface="IBM Plex Sans" panose="020B0503050203000203" pitchFamily="34" charset="0"/>
              </a:rPr>
              <a:t>Project Overview</a:t>
            </a:r>
            <a:endParaRPr lang="en-IN" sz="2800" b="1" dirty="0"/>
          </a:p>
        </p:txBody>
      </p:sp>
      <p:sp>
        <p:nvSpPr>
          <p:cNvPr id="5" name="TextBox 4">
            <a:extLst>
              <a:ext uri="{FF2B5EF4-FFF2-40B4-BE49-F238E27FC236}">
                <a16:creationId xmlns:a16="http://schemas.microsoft.com/office/drawing/2014/main" id="{634E8B96-9DB2-D0DA-932A-33F6D00C2EEB}"/>
              </a:ext>
            </a:extLst>
          </p:cNvPr>
          <p:cNvSpPr txBox="1"/>
          <p:nvPr/>
        </p:nvSpPr>
        <p:spPr>
          <a:xfrm>
            <a:off x="313441" y="791040"/>
            <a:ext cx="6094428" cy="369332"/>
          </a:xfrm>
          <a:prstGeom prst="rect">
            <a:avLst/>
          </a:prstGeom>
          <a:noFill/>
        </p:spPr>
        <p:txBody>
          <a:bodyPr wrap="square">
            <a:spAutoFit/>
          </a:bodyPr>
          <a:lstStyle/>
          <a:p>
            <a:r>
              <a:rPr lang="en-US" dirty="0">
                <a:latin typeface="IBM Plex Sans" panose="020B0503050203000203" pitchFamily="34" charset="0"/>
              </a:rPr>
              <a:t>A Look at Text Extraction Project</a:t>
            </a:r>
            <a:endParaRPr lang="en-IN" dirty="0">
              <a:latin typeface="IBM Plex Sans" panose="020B0503050203000203" pitchFamily="34" charset="0"/>
            </a:endParaRPr>
          </a:p>
        </p:txBody>
      </p:sp>
      <p:pic>
        <p:nvPicPr>
          <p:cNvPr id="7" name="Picture 6">
            <a:extLst>
              <a:ext uri="{FF2B5EF4-FFF2-40B4-BE49-F238E27FC236}">
                <a16:creationId xmlns:a16="http://schemas.microsoft.com/office/drawing/2014/main" id="{3E689A5B-07E1-C117-A26D-F100F210C1A9}"/>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13441" y="1485629"/>
            <a:ext cx="11413503" cy="1745408"/>
          </a:xfrm>
          <a:prstGeom prst="rect">
            <a:avLst/>
          </a:prstGeom>
        </p:spPr>
      </p:pic>
      <p:sp>
        <p:nvSpPr>
          <p:cNvPr id="9" name="TextBox 8">
            <a:extLst>
              <a:ext uri="{FF2B5EF4-FFF2-40B4-BE49-F238E27FC236}">
                <a16:creationId xmlns:a16="http://schemas.microsoft.com/office/drawing/2014/main" id="{F234A5EF-7215-E457-95F4-83270B90D9D7}"/>
              </a:ext>
            </a:extLst>
          </p:cNvPr>
          <p:cNvSpPr txBox="1"/>
          <p:nvPr/>
        </p:nvSpPr>
        <p:spPr>
          <a:xfrm>
            <a:off x="313441" y="3626964"/>
            <a:ext cx="2731417" cy="369332"/>
          </a:xfrm>
          <a:prstGeom prst="rect">
            <a:avLst/>
          </a:prstGeom>
          <a:noFill/>
        </p:spPr>
        <p:txBody>
          <a:bodyPr wrap="square">
            <a:spAutoFit/>
          </a:bodyPr>
          <a:lstStyle/>
          <a:p>
            <a:r>
              <a:rPr lang="en-IN" b="0" i="0" cap="all" dirty="0">
                <a:solidFill>
                  <a:srgbClr val="313A43"/>
                </a:solidFill>
                <a:effectLst/>
                <a:latin typeface="IBM Plex Sans" panose="020B0503050203000203" pitchFamily="34" charset="0"/>
              </a:rPr>
              <a:t>Objective</a:t>
            </a:r>
            <a:endParaRPr lang="en-IN" dirty="0"/>
          </a:p>
        </p:txBody>
      </p:sp>
      <p:sp>
        <p:nvSpPr>
          <p:cNvPr id="11" name="TextBox 10">
            <a:extLst>
              <a:ext uri="{FF2B5EF4-FFF2-40B4-BE49-F238E27FC236}">
                <a16:creationId xmlns:a16="http://schemas.microsoft.com/office/drawing/2014/main" id="{C24A1D0D-3D70-B275-98CC-BA38DBC5D67E}"/>
              </a:ext>
            </a:extLst>
          </p:cNvPr>
          <p:cNvSpPr txBox="1"/>
          <p:nvPr/>
        </p:nvSpPr>
        <p:spPr>
          <a:xfrm>
            <a:off x="313441" y="4176322"/>
            <a:ext cx="2731417" cy="1169551"/>
          </a:xfrm>
          <a:prstGeom prst="rect">
            <a:avLst/>
          </a:prstGeom>
          <a:noFill/>
        </p:spPr>
        <p:txBody>
          <a:bodyPr wrap="square">
            <a:spAutoFit/>
          </a:bodyPr>
          <a:lstStyle/>
          <a:p>
            <a:r>
              <a:rPr lang="en-US" sz="1400" dirty="0">
                <a:latin typeface="IBM Plex Sans" panose="020B0503050203000203" pitchFamily="34" charset="0"/>
              </a:rPr>
              <a:t>The goal of this project is to make it easy to extract text from images so users can quickly access and use the text found in pictures.</a:t>
            </a:r>
            <a:endParaRPr lang="en-IN" sz="1400" dirty="0">
              <a:latin typeface="IBM Plex Sans" panose="020B0503050203000203" pitchFamily="34" charset="0"/>
            </a:endParaRPr>
          </a:p>
        </p:txBody>
      </p:sp>
      <p:sp>
        <p:nvSpPr>
          <p:cNvPr id="12" name="TextBox 11">
            <a:extLst>
              <a:ext uri="{FF2B5EF4-FFF2-40B4-BE49-F238E27FC236}">
                <a16:creationId xmlns:a16="http://schemas.microsoft.com/office/drawing/2014/main" id="{0E3D00AC-95C5-C130-8D73-728644C008D8}"/>
              </a:ext>
            </a:extLst>
          </p:cNvPr>
          <p:cNvSpPr txBox="1"/>
          <p:nvPr/>
        </p:nvSpPr>
        <p:spPr>
          <a:xfrm>
            <a:off x="4249917" y="3626964"/>
            <a:ext cx="2731417" cy="369332"/>
          </a:xfrm>
          <a:prstGeom prst="rect">
            <a:avLst/>
          </a:prstGeom>
          <a:noFill/>
        </p:spPr>
        <p:txBody>
          <a:bodyPr wrap="square">
            <a:spAutoFit/>
          </a:bodyPr>
          <a:lstStyle/>
          <a:p>
            <a:r>
              <a:rPr lang="en-IN" b="0" i="0" cap="all" dirty="0">
                <a:solidFill>
                  <a:srgbClr val="313A43"/>
                </a:solidFill>
                <a:effectLst/>
                <a:latin typeface="IBM Plex Sans" panose="020B0503050203000203" pitchFamily="34" charset="0"/>
              </a:rPr>
              <a:t>Technologies Used</a:t>
            </a:r>
            <a:endParaRPr lang="en-IN" dirty="0"/>
          </a:p>
        </p:txBody>
      </p:sp>
      <p:sp>
        <p:nvSpPr>
          <p:cNvPr id="13" name="TextBox 12">
            <a:extLst>
              <a:ext uri="{FF2B5EF4-FFF2-40B4-BE49-F238E27FC236}">
                <a16:creationId xmlns:a16="http://schemas.microsoft.com/office/drawing/2014/main" id="{B3E5FDC6-3A32-AAF6-E306-F1A21BF5BFDC}"/>
              </a:ext>
            </a:extLst>
          </p:cNvPr>
          <p:cNvSpPr txBox="1"/>
          <p:nvPr/>
        </p:nvSpPr>
        <p:spPr>
          <a:xfrm>
            <a:off x="4249917" y="4176322"/>
            <a:ext cx="2731417" cy="1384995"/>
          </a:xfrm>
          <a:prstGeom prst="rect">
            <a:avLst/>
          </a:prstGeom>
          <a:noFill/>
        </p:spPr>
        <p:txBody>
          <a:bodyPr wrap="square">
            <a:spAutoFit/>
          </a:bodyPr>
          <a:lstStyle/>
          <a:p>
            <a:r>
              <a:rPr lang="en-US" sz="1400" dirty="0">
                <a:latin typeface="IBM Plex Sans" panose="020B0503050203000203" pitchFamily="34" charset="0"/>
              </a:rPr>
              <a:t>This project uses modern tools like Kotlin for building the app, Jetpack Compose for designing the UI, Firebase for backend services, and Google ML Kit for machine learning features.</a:t>
            </a:r>
            <a:endParaRPr lang="en-IN" sz="1400" dirty="0">
              <a:latin typeface="IBM Plex Sans" panose="020B0503050203000203" pitchFamily="34" charset="0"/>
            </a:endParaRPr>
          </a:p>
        </p:txBody>
      </p:sp>
      <p:sp>
        <p:nvSpPr>
          <p:cNvPr id="14" name="TextBox 13">
            <a:extLst>
              <a:ext uri="{FF2B5EF4-FFF2-40B4-BE49-F238E27FC236}">
                <a16:creationId xmlns:a16="http://schemas.microsoft.com/office/drawing/2014/main" id="{FAA409ED-F21B-3FFC-6203-80B67489FFC3}"/>
              </a:ext>
            </a:extLst>
          </p:cNvPr>
          <p:cNvSpPr txBox="1"/>
          <p:nvPr/>
        </p:nvSpPr>
        <p:spPr>
          <a:xfrm>
            <a:off x="8186393" y="3626964"/>
            <a:ext cx="2731417" cy="369332"/>
          </a:xfrm>
          <a:prstGeom prst="rect">
            <a:avLst/>
          </a:prstGeom>
          <a:noFill/>
        </p:spPr>
        <p:txBody>
          <a:bodyPr wrap="square">
            <a:spAutoFit/>
          </a:bodyPr>
          <a:lstStyle/>
          <a:p>
            <a:r>
              <a:rPr lang="en-IN" b="0" i="0" cap="all" dirty="0">
                <a:solidFill>
                  <a:srgbClr val="313A43"/>
                </a:solidFill>
                <a:effectLst/>
                <a:latin typeface="IBM Plex Sans" panose="020B0503050203000203" pitchFamily="34" charset="0"/>
              </a:rPr>
              <a:t>Core Features</a:t>
            </a:r>
            <a:endParaRPr lang="en-IN" dirty="0"/>
          </a:p>
        </p:txBody>
      </p:sp>
      <p:sp>
        <p:nvSpPr>
          <p:cNvPr id="15" name="TextBox 14">
            <a:extLst>
              <a:ext uri="{FF2B5EF4-FFF2-40B4-BE49-F238E27FC236}">
                <a16:creationId xmlns:a16="http://schemas.microsoft.com/office/drawing/2014/main" id="{7FE749FD-0128-6DF6-B561-1C84F747B7E8}"/>
              </a:ext>
            </a:extLst>
          </p:cNvPr>
          <p:cNvSpPr txBox="1"/>
          <p:nvPr/>
        </p:nvSpPr>
        <p:spPr>
          <a:xfrm>
            <a:off x="8186393" y="4176322"/>
            <a:ext cx="2731417" cy="954107"/>
          </a:xfrm>
          <a:prstGeom prst="rect">
            <a:avLst/>
          </a:prstGeom>
          <a:noFill/>
        </p:spPr>
        <p:txBody>
          <a:bodyPr wrap="square">
            <a:spAutoFit/>
          </a:bodyPr>
          <a:lstStyle/>
          <a:p>
            <a:r>
              <a:rPr lang="en-US" sz="1400" dirty="0">
                <a:latin typeface="IBM Plex Sans" panose="020B0503050203000203" pitchFamily="34" charset="0"/>
              </a:rPr>
              <a:t>The app lets users upload or capture images, extract text from them, erase unwanted text, and copy the text easily.</a:t>
            </a:r>
            <a:endParaRPr lang="en-IN" sz="1400" dirty="0">
              <a:latin typeface="IBM Plex Sans" panose="020B0503050203000203" pitchFamily="34" charset="0"/>
            </a:endParaRPr>
          </a:p>
        </p:txBody>
      </p:sp>
    </p:spTree>
    <p:extLst>
      <p:ext uri="{BB962C8B-B14F-4D97-AF65-F5344CB8AC3E}">
        <p14:creationId xmlns:p14="http://schemas.microsoft.com/office/powerpoint/2010/main" val="414450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E3AD8-7F61-6ECE-D22A-F3C8C840690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5F21F7B-FBEB-4378-A0E2-82B29FB1DC68}"/>
              </a:ext>
            </a:extLst>
          </p:cNvPr>
          <p:cNvSpPr txBox="1"/>
          <p:nvPr/>
        </p:nvSpPr>
        <p:spPr>
          <a:xfrm>
            <a:off x="0" y="267820"/>
            <a:ext cx="12191999" cy="523220"/>
          </a:xfrm>
          <a:prstGeom prst="rect">
            <a:avLst/>
          </a:prstGeom>
          <a:noFill/>
        </p:spPr>
        <p:txBody>
          <a:bodyPr wrap="square">
            <a:spAutoFit/>
          </a:bodyPr>
          <a:lstStyle/>
          <a:p>
            <a:pPr algn="ctr"/>
            <a:r>
              <a:rPr lang="en-IN" sz="2800" b="1" i="0" cap="all" dirty="0">
                <a:solidFill>
                  <a:srgbClr val="313A43"/>
                </a:solidFill>
                <a:effectLst/>
                <a:latin typeface="IBM Plex Sans" panose="020B0503050203000203" pitchFamily="34" charset="0"/>
              </a:rPr>
              <a:t>dependencies and plugins used in the project</a:t>
            </a:r>
            <a:endParaRPr lang="en-IN" sz="2800" b="1" dirty="0"/>
          </a:p>
        </p:txBody>
      </p:sp>
      <p:pic>
        <p:nvPicPr>
          <p:cNvPr id="4" name="Picture 3">
            <a:extLst>
              <a:ext uri="{FF2B5EF4-FFF2-40B4-BE49-F238E27FC236}">
                <a16:creationId xmlns:a16="http://schemas.microsoft.com/office/drawing/2014/main" id="{976083BB-2993-A69D-AFCC-01D1CC4753C8}"/>
              </a:ext>
            </a:extLst>
          </p:cNvPr>
          <p:cNvPicPr>
            <a:picLocks noChangeAspect="1"/>
          </p:cNvPicPr>
          <p:nvPr/>
        </p:nvPicPr>
        <p:blipFill>
          <a:blip r:embed="rId3"/>
          <a:stretch>
            <a:fillRect/>
          </a:stretch>
        </p:blipFill>
        <p:spPr>
          <a:xfrm>
            <a:off x="313441" y="1314260"/>
            <a:ext cx="5606516" cy="1733792"/>
          </a:xfrm>
          <a:prstGeom prst="rect">
            <a:avLst/>
          </a:prstGeom>
        </p:spPr>
      </p:pic>
      <p:pic>
        <p:nvPicPr>
          <p:cNvPr id="8" name="Picture 7">
            <a:extLst>
              <a:ext uri="{FF2B5EF4-FFF2-40B4-BE49-F238E27FC236}">
                <a16:creationId xmlns:a16="http://schemas.microsoft.com/office/drawing/2014/main" id="{D66FE855-1960-BEB6-9856-F791906B80BD}"/>
              </a:ext>
            </a:extLst>
          </p:cNvPr>
          <p:cNvPicPr>
            <a:picLocks noChangeAspect="1"/>
          </p:cNvPicPr>
          <p:nvPr/>
        </p:nvPicPr>
        <p:blipFill>
          <a:blip r:embed="rId4"/>
          <a:stretch>
            <a:fillRect/>
          </a:stretch>
        </p:blipFill>
        <p:spPr>
          <a:xfrm>
            <a:off x="6272045" y="1314260"/>
            <a:ext cx="5606514" cy="1733792"/>
          </a:xfrm>
          <a:prstGeom prst="rect">
            <a:avLst/>
          </a:prstGeom>
        </p:spPr>
      </p:pic>
      <p:sp>
        <p:nvSpPr>
          <p:cNvPr id="10" name="TextBox 9">
            <a:extLst>
              <a:ext uri="{FF2B5EF4-FFF2-40B4-BE49-F238E27FC236}">
                <a16:creationId xmlns:a16="http://schemas.microsoft.com/office/drawing/2014/main" id="{93EF5165-3EF2-BD55-145E-4DD0F7119F7F}"/>
              </a:ext>
            </a:extLst>
          </p:cNvPr>
          <p:cNvSpPr txBox="1"/>
          <p:nvPr/>
        </p:nvSpPr>
        <p:spPr>
          <a:xfrm>
            <a:off x="313441" y="791040"/>
            <a:ext cx="5606514" cy="369332"/>
          </a:xfrm>
          <a:prstGeom prst="rect">
            <a:avLst/>
          </a:prstGeom>
          <a:noFill/>
        </p:spPr>
        <p:txBody>
          <a:bodyPr wrap="square">
            <a:spAutoFit/>
          </a:bodyPr>
          <a:lstStyle/>
          <a:p>
            <a:pPr algn="ctr"/>
            <a:r>
              <a:rPr lang="en-US" dirty="0">
                <a:latin typeface="IBM Plex Sans" panose="020B0503050203000203" pitchFamily="34" charset="0"/>
              </a:rPr>
              <a:t>App Level Plugin</a:t>
            </a:r>
            <a:endParaRPr lang="en-IN" dirty="0">
              <a:latin typeface="IBM Plex Sans" panose="020B0503050203000203" pitchFamily="34" charset="0"/>
            </a:endParaRPr>
          </a:p>
        </p:txBody>
      </p:sp>
      <p:sp>
        <p:nvSpPr>
          <p:cNvPr id="16" name="TextBox 15">
            <a:extLst>
              <a:ext uri="{FF2B5EF4-FFF2-40B4-BE49-F238E27FC236}">
                <a16:creationId xmlns:a16="http://schemas.microsoft.com/office/drawing/2014/main" id="{31C398C7-BB41-92EC-1E63-B0E4AB8058C4}"/>
              </a:ext>
            </a:extLst>
          </p:cNvPr>
          <p:cNvSpPr txBox="1"/>
          <p:nvPr/>
        </p:nvSpPr>
        <p:spPr>
          <a:xfrm>
            <a:off x="6272045" y="791040"/>
            <a:ext cx="5606514" cy="369332"/>
          </a:xfrm>
          <a:prstGeom prst="rect">
            <a:avLst/>
          </a:prstGeom>
          <a:noFill/>
        </p:spPr>
        <p:txBody>
          <a:bodyPr wrap="square">
            <a:spAutoFit/>
          </a:bodyPr>
          <a:lstStyle/>
          <a:p>
            <a:pPr algn="ctr"/>
            <a:r>
              <a:rPr lang="en-US" dirty="0">
                <a:latin typeface="IBM Plex Sans" panose="020B0503050203000203" pitchFamily="34" charset="0"/>
              </a:rPr>
              <a:t>Project Level Plugin</a:t>
            </a:r>
            <a:endParaRPr lang="en-IN" dirty="0">
              <a:latin typeface="IBM Plex Sans" panose="020B0503050203000203" pitchFamily="34" charset="0"/>
            </a:endParaRPr>
          </a:p>
        </p:txBody>
      </p:sp>
      <p:pic>
        <p:nvPicPr>
          <p:cNvPr id="18" name="Picture 17">
            <a:extLst>
              <a:ext uri="{FF2B5EF4-FFF2-40B4-BE49-F238E27FC236}">
                <a16:creationId xmlns:a16="http://schemas.microsoft.com/office/drawing/2014/main" id="{86B58DA2-FAEF-0495-EE8B-1DFAB7730C7F}"/>
              </a:ext>
            </a:extLst>
          </p:cNvPr>
          <p:cNvPicPr>
            <a:picLocks noChangeAspect="1"/>
          </p:cNvPicPr>
          <p:nvPr/>
        </p:nvPicPr>
        <p:blipFill>
          <a:blip r:embed="rId5"/>
          <a:stretch>
            <a:fillRect/>
          </a:stretch>
        </p:blipFill>
        <p:spPr>
          <a:xfrm>
            <a:off x="313442" y="3902697"/>
            <a:ext cx="5606514" cy="2904272"/>
          </a:xfrm>
          <a:prstGeom prst="rect">
            <a:avLst/>
          </a:prstGeom>
        </p:spPr>
      </p:pic>
      <p:pic>
        <p:nvPicPr>
          <p:cNvPr id="20" name="Picture 19">
            <a:extLst>
              <a:ext uri="{FF2B5EF4-FFF2-40B4-BE49-F238E27FC236}">
                <a16:creationId xmlns:a16="http://schemas.microsoft.com/office/drawing/2014/main" id="{6B9717A0-76FC-FAA5-6A42-3A654FC7608F}"/>
              </a:ext>
            </a:extLst>
          </p:cNvPr>
          <p:cNvPicPr>
            <a:picLocks noChangeAspect="1"/>
          </p:cNvPicPr>
          <p:nvPr/>
        </p:nvPicPr>
        <p:blipFill>
          <a:blip r:embed="rId6"/>
          <a:stretch>
            <a:fillRect/>
          </a:stretch>
        </p:blipFill>
        <p:spPr>
          <a:xfrm>
            <a:off x="6272045" y="4313009"/>
            <a:ext cx="5606513" cy="1609950"/>
          </a:xfrm>
          <a:prstGeom prst="rect">
            <a:avLst/>
          </a:prstGeom>
        </p:spPr>
      </p:pic>
      <p:sp>
        <p:nvSpPr>
          <p:cNvPr id="21" name="TextBox 20">
            <a:extLst>
              <a:ext uri="{FF2B5EF4-FFF2-40B4-BE49-F238E27FC236}">
                <a16:creationId xmlns:a16="http://schemas.microsoft.com/office/drawing/2014/main" id="{52718E95-8DEC-D0CA-8B22-09783599716F}"/>
              </a:ext>
            </a:extLst>
          </p:cNvPr>
          <p:cNvSpPr txBox="1"/>
          <p:nvPr/>
        </p:nvSpPr>
        <p:spPr>
          <a:xfrm>
            <a:off x="313440" y="3429000"/>
            <a:ext cx="11565117" cy="369332"/>
          </a:xfrm>
          <a:prstGeom prst="rect">
            <a:avLst/>
          </a:prstGeom>
          <a:noFill/>
        </p:spPr>
        <p:txBody>
          <a:bodyPr wrap="square">
            <a:spAutoFit/>
          </a:bodyPr>
          <a:lstStyle/>
          <a:p>
            <a:pPr algn="ctr"/>
            <a:r>
              <a:rPr lang="en-US" dirty="0">
                <a:latin typeface="IBM Plex Sans" panose="020B0503050203000203" pitchFamily="34" charset="0"/>
              </a:rPr>
              <a:t>App Level Dependencies</a:t>
            </a:r>
            <a:endParaRPr lang="en-IN" dirty="0">
              <a:latin typeface="IBM Plex Sans" panose="020B0503050203000203" pitchFamily="34" charset="0"/>
            </a:endParaRPr>
          </a:p>
        </p:txBody>
      </p:sp>
    </p:spTree>
    <p:extLst>
      <p:ext uri="{BB962C8B-B14F-4D97-AF65-F5344CB8AC3E}">
        <p14:creationId xmlns:p14="http://schemas.microsoft.com/office/powerpoint/2010/main" val="3698652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93F038-F9B5-7ADE-695F-5B402170CC8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ED87834-0793-F641-AC1A-37A08DFCD63E}"/>
              </a:ext>
            </a:extLst>
          </p:cNvPr>
          <p:cNvSpPr txBox="1"/>
          <p:nvPr/>
        </p:nvSpPr>
        <p:spPr>
          <a:xfrm>
            <a:off x="313441" y="267820"/>
            <a:ext cx="6094428" cy="523220"/>
          </a:xfrm>
          <a:prstGeom prst="rect">
            <a:avLst/>
          </a:prstGeom>
          <a:noFill/>
        </p:spPr>
        <p:txBody>
          <a:bodyPr wrap="square">
            <a:spAutoFit/>
          </a:bodyPr>
          <a:lstStyle/>
          <a:p>
            <a:r>
              <a:rPr lang="en-IN" sz="2800" b="1" i="0" cap="all" dirty="0">
                <a:solidFill>
                  <a:srgbClr val="313A43"/>
                </a:solidFill>
                <a:effectLst/>
                <a:latin typeface="IBM Plex Sans" panose="020B0503050203000203" pitchFamily="34" charset="0"/>
              </a:rPr>
              <a:t>Application Architecture</a:t>
            </a:r>
            <a:endParaRPr lang="en-IN" sz="2800" b="1" dirty="0"/>
          </a:p>
        </p:txBody>
      </p:sp>
      <p:sp>
        <p:nvSpPr>
          <p:cNvPr id="5" name="TextBox 4">
            <a:extLst>
              <a:ext uri="{FF2B5EF4-FFF2-40B4-BE49-F238E27FC236}">
                <a16:creationId xmlns:a16="http://schemas.microsoft.com/office/drawing/2014/main" id="{5AB78891-838B-7EF3-3AFB-AF98E6DB36F5}"/>
              </a:ext>
            </a:extLst>
          </p:cNvPr>
          <p:cNvSpPr txBox="1"/>
          <p:nvPr/>
        </p:nvSpPr>
        <p:spPr>
          <a:xfrm>
            <a:off x="313441" y="791040"/>
            <a:ext cx="6285322" cy="369332"/>
          </a:xfrm>
          <a:prstGeom prst="rect">
            <a:avLst/>
          </a:prstGeom>
          <a:noFill/>
        </p:spPr>
        <p:txBody>
          <a:bodyPr wrap="square">
            <a:spAutoFit/>
          </a:bodyPr>
          <a:lstStyle/>
          <a:p>
            <a:r>
              <a:rPr lang="en-US" dirty="0">
                <a:latin typeface="IBM Plex Sans" panose="020B0503050203000203" pitchFamily="34" charset="0"/>
              </a:rPr>
              <a:t>Exploring the Core Components and Their Functionalities</a:t>
            </a:r>
            <a:endParaRPr lang="en-IN" dirty="0">
              <a:latin typeface="IBM Plex Sans" panose="020B0503050203000203" pitchFamily="34" charset="0"/>
            </a:endParaRPr>
          </a:p>
        </p:txBody>
      </p:sp>
      <p:sp>
        <p:nvSpPr>
          <p:cNvPr id="9" name="TextBox 8">
            <a:extLst>
              <a:ext uri="{FF2B5EF4-FFF2-40B4-BE49-F238E27FC236}">
                <a16:creationId xmlns:a16="http://schemas.microsoft.com/office/drawing/2014/main" id="{E1D7C5F3-23B9-A9D9-E0DC-D8E897867DC2}"/>
              </a:ext>
            </a:extLst>
          </p:cNvPr>
          <p:cNvSpPr txBox="1"/>
          <p:nvPr/>
        </p:nvSpPr>
        <p:spPr>
          <a:xfrm>
            <a:off x="313439" y="1683592"/>
            <a:ext cx="3661527" cy="369332"/>
          </a:xfrm>
          <a:prstGeom prst="rect">
            <a:avLst/>
          </a:prstGeom>
          <a:noFill/>
        </p:spPr>
        <p:txBody>
          <a:bodyPr wrap="square">
            <a:spAutoFit/>
          </a:bodyPr>
          <a:lstStyle/>
          <a:p>
            <a:pPr algn="r"/>
            <a:r>
              <a:rPr lang="en-IN" b="0" i="0" cap="all" dirty="0">
                <a:solidFill>
                  <a:srgbClr val="313A43"/>
                </a:solidFill>
                <a:effectLst/>
                <a:latin typeface="IBM Plex Sans" panose="020B0503050203000203" pitchFamily="34" charset="0"/>
              </a:rPr>
              <a:t>Frontend Development</a:t>
            </a:r>
            <a:endParaRPr lang="en-IN" dirty="0"/>
          </a:p>
        </p:txBody>
      </p:sp>
      <p:sp>
        <p:nvSpPr>
          <p:cNvPr id="11" name="TextBox 10">
            <a:extLst>
              <a:ext uri="{FF2B5EF4-FFF2-40B4-BE49-F238E27FC236}">
                <a16:creationId xmlns:a16="http://schemas.microsoft.com/office/drawing/2014/main" id="{B5163E2C-0AAB-0ADD-EE51-15B5925AB0DA}"/>
              </a:ext>
            </a:extLst>
          </p:cNvPr>
          <p:cNvSpPr txBox="1"/>
          <p:nvPr/>
        </p:nvSpPr>
        <p:spPr>
          <a:xfrm>
            <a:off x="313440" y="2232950"/>
            <a:ext cx="3661527" cy="1384995"/>
          </a:xfrm>
          <a:prstGeom prst="rect">
            <a:avLst/>
          </a:prstGeom>
          <a:noFill/>
        </p:spPr>
        <p:txBody>
          <a:bodyPr wrap="square">
            <a:spAutoFit/>
          </a:bodyPr>
          <a:lstStyle/>
          <a:p>
            <a:pPr algn="r"/>
            <a:r>
              <a:rPr lang="en-US" sz="1400" dirty="0">
                <a:latin typeface="IBM Plex Sans" panose="020B0503050203000203" pitchFamily="34" charset="0"/>
              </a:rPr>
              <a:t>It uses Jetpack Compose to create a user interface that adjusts and looks great on any device. Jetpack Compose helps developers build UIs with less code and provides tools to create attractive, interactive apps more easily.</a:t>
            </a:r>
            <a:endParaRPr lang="en-IN" sz="1400" dirty="0">
              <a:latin typeface="IBM Plex Sans" panose="020B0503050203000203" pitchFamily="34" charset="0"/>
            </a:endParaRPr>
          </a:p>
        </p:txBody>
      </p:sp>
      <p:sp>
        <p:nvSpPr>
          <p:cNvPr id="12" name="TextBox 11">
            <a:extLst>
              <a:ext uri="{FF2B5EF4-FFF2-40B4-BE49-F238E27FC236}">
                <a16:creationId xmlns:a16="http://schemas.microsoft.com/office/drawing/2014/main" id="{06511D00-9782-42D6-1C01-17C2387ADD93}"/>
              </a:ext>
            </a:extLst>
          </p:cNvPr>
          <p:cNvSpPr txBox="1"/>
          <p:nvPr/>
        </p:nvSpPr>
        <p:spPr>
          <a:xfrm>
            <a:off x="8217031" y="1683592"/>
            <a:ext cx="3661528" cy="369332"/>
          </a:xfrm>
          <a:prstGeom prst="rect">
            <a:avLst/>
          </a:prstGeom>
          <a:noFill/>
        </p:spPr>
        <p:txBody>
          <a:bodyPr wrap="square">
            <a:spAutoFit/>
          </a:bodyPr>
          <a:lstStyle/>
          <a:p>
            <a:r>
              <a:rPr lang="en-IN" b="0" i="0" cap="all" dirty="0">
                <a:solidFill>
                  <a:srgbClr val="313A43"/>
                </a:solidFill>
                <a:effectLst/>
                <a:latin typeface="IBM Plex Sans" panose="020B0503050203000203" pitchFamily="34" charset="0"/>
              </a:rPr>
              <a:t>Backend Infrastructure</a:t>
            </a:r>
            <a:endParaRPr lang="en-IN" dirty="0"/>
          </a:p>
        </p:txBody>
      </p:sp>
      <p:sp>
        <p:nvSpPr>
          <p:cNvPr id="13" name="TextBox 12">
            <a:extLst>
              <a:ext uri="{FF2B5EF4-FFF2-40B4-BE49-F238E27FC236}">
                <a16:creationId xmlns:a16="http://schemas.microsoft.com/office/drawing/2014/main" id="{817B4A12-CC66-80D6-187F-461A1D03573C}"/>
              </a:ext>
            </a:extLst>
          </p:cNvPr>
          <p:cNvSpPr txBox="1"/>
          <p:nvPr/>
        </p:nvSpPr>
        <p:spPr>
          <a:xfrm>
            <a:off x="8217032" y="2232950"/>
            <a:ext cx="3661528" cy="1169551"/>
          </a:xfrm>
          <a:prstGeom prst="rect">
            <a:avLst/>
          </a:prstGeom>
          <a:noFill/>
        </p:spPr>
        <p:txBody>
          <a:bodyPr wrap="square">
            <a:spAutoFit/>
          </a:bodyPr>
          <a:lstStyle/>
          <a:p>
            <a:r>
              <a:rPr lang="en-US" sz="1400" dirty="0">
                <a:latin typeface="IBM Plex Sans" panose="020B0503050203000203" pitchFamily="34" charset="0"/>
              </a:rPr>
              <a:t>It uses Firebase to handle user authentication and securely store data. Firebase makes it easy to manage user accounts and store data safely with simple APIs.</a:t>
            </a:r>
            <a:endParaRPr lang="en-IN" sz="1400" dirty="0">
              <a:latin typeface="IBM Plex Sans" panose="020B0503050203000203" pitchFamily="34" charset="0"/>
            </a:endParaRPr>
          </a:p>
        </p:txBody>
      </p:sp>
      <p:sp>
        <p:nvSpPr>
          <p:cNvPr id="2" name="TextBox 1">
            <a:extLst>
              <a:ext uri="{FF2B5EF4-FFF2-40B4-BE49-F238E27FC236}">
                <a16:creationId xmlns:a16="http://schemas.microsoft.com/office/drawing/2014/main" id="{1C5892A0-3A6B-3F2F-0A70-F5779E1E43A4}"/>
              </a:ext>
            </a:extLst>
          </p:cNvPr>
          <p:cNvSpPr txBox="1"/>
          <p:nvPr/>
        </p:nvSpPr>
        <p:spPr>
          <a:xfrm>
            <a:off x="313440" y="3966449"/>
            <a:ext cx="3661526" cy="646331"/>
          </a:xfrm>
          <a:prstGeom prst="rect">
            <a:avLst/>
          </a:prstGeom>
          <a:noFill/>
        </p:spPr>
        <p:txBody>
          <a:bodyPr wrap="square">
            <a:spAutoFit/>
          </a:bodyPr>
          <a:lstStyle/>
          <a:p>
            <a:pPr algn="r"/>
            <a:r>
              <a:rPr lang="en-IN" b="0" i="0" cap="all" dirty="0">
                <a:solidFill>
                  <a:srgbClr val="313A43"/>
                </a:solidFill>
                <a:effectLst/>
                <a:latin typeface="IBM Plex Sans" panose="020B0503050203000203" pitchFamily="34" charset="0"/>
              </a:rPr>
              <a:t>Machine Learning Integration</a:t>
            </a:r>
            <a:endParaRPr lang="en-IN" dirty="0"/>
          </a:p>
        </p:txBody>
      </p:sp>
      <p:sp>
        <p:nvSpPr>
          <p:cNvPr id="4" name="TextBox 3">
            <a:extLst>
              <a:ext uri="{FF2B5EF4-FFF2-40B4-BE49-F238E27FC236}">
                <a16:creationId xmlns:a16="http://schemas.microsoft.com/office/drawing/2014/main" id="{A4978621-07E8-B7C0-7E64-9FA8674CE704}"/>
              </a:ext>
            </a:extLst>
          </p:cNvPr>
          <p:cNvSpPr txBox="1"/>
          <p:nvPr/>
        </p:nvSpPr>
        <p:spPr>
          <a:xfrm>
            <a:off x="313440" y="4515807"/>
            <a:ext cx="3661527" cy="1169551"/>
          </a:xfrm>
          <a:prstGeom prst="rect">
            <a:avLst/>
          </a:prstGeom>
          <a:noFill/>
        </p:spPr>
        <p:txBody>
          <a:bodyPr wrap="square">
            <a:spAutoFit/>
          </a:bodyPr>
          <a:lstStyle/>
          <a:p>
            <a:pPr algn="r"/>
            <a:r>
              <a:rPr lang="en-US" sz="1400" dirty="0">
                <a:latin typeface="IBM Plex Sans" panose="020B0503050203000203" pitchFamily="34" charset="0"/>
              </a:rPr>
              <a:t>It uses Google ML Kit to enable advanced text recognition. This helps the app scan and process text right from the user’s device, adding powerful features like scanning and </a:t>
            </a:r>
            <a:r>
              <a:rPr lang="en-US" sz="1400" dirty="0" err="1">
                <a:latin typeface="IBM Plex Sans" panose="020B0503050203000203" pitchFamily="34" charset="0"/>
              </a:rPr>
              <a:t>recognising</a:t>
            </a:r>
            <a:r>
              <a:rPr lang="en-US" sz="1400" dirty="0">
                <a:latin typeface="IBM Plex Sans" panose="020B0503050203000203" pitchFamily="34" charset="0"/>
              </a:rPr>
              <a:t> text.</a:t>
            </a:r>
            <a:endParaRPr lang="en-IN" sz="1400" dirty="0">
              <a:latin typeface="IBM Plex Sans" panose="020B0503050203000203" pitchFamily="34" charset="0"/>
            </a:endParaRPr>
          </a:p>
        </p:txBody>
      </p:sp>
      <p:sp>
        <p:nvSpPr>
          <p:cNvPr id="6" name="TextBox 5">
            <a:extLst>
              <a:ext uri="{FF2B5EF4-FFF2-40B4-BE49-F238E27FC236}">
                <a16:creationId xmlns:a16="http://schemas.microsoft.com/office/drawing/2014/main" id="{A041173A-1F3B-B841-CD6F-CF575049061B}"/>
              </a:ext>
            </a:extLst>
          </p:cNvPr>
          <p:cNvSpPr txBox="1"/>
          <p:nvPr/>
        </p:nvSpPr>
        <p:spPr>
          <a:xfrm>
            <a:off x="8217031" y="3966449"/>
            <a:ext cx="3661528" cy="369332"/>
          </a:xfrm>
          <a:prstGeom prst="rect">
            <a:avLst/>
          </a:prstGeom>
          <a:noFill/>
        </p:spPr>
        <p:txBody>
          <a:bodyPr wrap="square">
            <a:spAutoFit/>
          </a:bodyPr>
          <a:lstStyle/>
          <a:p>
            <a:r>
              <a:rPr lang="en-IN" b="0" i="0" cap="all" dirty="0">
                <a:solidFill>
                  <a:srgbClr val="313A43"/>
                </a:solidFill>
                <a:effectLst/>
                <a:latin typeface="IBM Plex Sans" panose="020B0503050203000203" pitchFamily="34" charset="0"/>
              </a:rPr>
              <a:t>Data Handling Techniques</a:t>
            </a:r>
            <a:endParaRPr lang="en-IN" dirty="0"/>
          </a:p>
        </p:txBody>
      </p:sp>
      <p:sp>
        <p:nvSpPr>
          <p:cNvPr id="8" name="TextBox 7">
            <a:extLst>
              <a:ext uri="{FF2B5EF4-FFF2-40B4-BE49-F238E27FC236}">
                <a16:creationId xmlns:a16="http://schemas.microsoft.com/office/drawing/2014/main" id="{328795F4-E855-0206-4B5D-0F55213FBA99}"/>
              </a:ext>
            </a:extLst>
          </p:cNvPr>
          <p:cNvSpPr txBox="1"/>
          <p:nvPr/>
        </p:nvSpPr>
        <p:spPr>
          <a:xfrm>
            <a:off x="8217032" y="4515807"/>
            <a:ext cx="3661528" cy="1169551"/>
          </a:xfrm>
          <a:prstGeom prst="rect">
            <a:avLst/>
          </a:prstGeom>
          <a:noFill/>
        </p:spPr>
        <p:txBody>
          <a:bodyPr wrap="square">
            <a:spAutoFit/>
          </a:bodyPr>
          <a:lstStyle/>
          <a:p>
            <a:r>
              <a:rPr lang="en-US" sz="1400" dirty="0">
                <a:latin typeface="IBM Plex Sans" panose="020B0503050203000203" pitchFamily="34" charset="0"/>
              </a:rPr>
              <a:t>It supports local storage and clipboard management, so users can store important data and access it easily. This makes it simple to save information locally and share it between different apps.</a:t>
            </a:r>
            <a:endParaRPr lang="en-IN" sz="1400" dirty="0">
              <a:latin typeface="IBM Plex Sans" panose="020B0503050203000203" pitchFamily="34" charset="0"/>
            </a:endParaRPr>
          </a:p>
        </p:txBody>
      </p:sp>
      <p:pic>
        <p:nvPicPr>
          <p:cNvPr id="16" name="Picture 15">
            <a:extLst>
              <a:ext uri="{FF2B5EF4-FFF2-40B4-BE49-F238E27FC236}">
                <a16:creationId xmlns:a16="http://schemas.microsoft.com/office/drawing/2014/main" id="{B822EB98-FE1A-AC2E-F10D-BC5DFA140B31}"/>
              </a:ext>
            </a:extLst>
          </p:cNvPr>
          <p:cNvPicPr>
            <a:picLocks noChangeAspect="1"/>
          </p:cNvPicPr>
          <p:nvPr/>
        </p:nvPicPr>
        <p:blipFill>
          <a:blip r:embed="rId3">
            <a:extLst>
              <a:ext uri="{28A0092B-C50C-407E-A947-70E740481C1C}">
                <a14:useLocalDpi xmlns:a14="http://schemas.microsoft.com/office/drawing/2010/main" val="0"/>
              </a:ext>
            </a:extLst>
          </a:blip>
          <a:srcRect l="23350" t="11534" r="18119" b="8317"/>
          <a:stretch/>
        </p:blipFill>
        <p:spPr>
          <a:xfrm>
            <a:off x="4238919" y="1938116"/>
            <a:ext cx="3714162" cy="3506771"/>
          </a:xfrm>
          <a:prstGeom prst="rect">
            <a:avLst/>
          </a:prstGeom>
        </p:spPr>
      </p:pic>
    </p:spTree>
    <p:extLst>
      <p:ext uri="{BB962C8B-B14F-4D97-AF65-F5344CB8AC3E}">
        <p14:creationId xmlns:p14="http://schemas.microsoft.com/office/powerpoint/2010/main" val="96707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AEBE23-57FC-7B2D-DFFB-CC37979C4E5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5CADD68-5366-4C18-65BB-90568559E871}"/>
              </a:ext>
            </a:extLst>
          </p:cNvPr>
          <p:cNvSpPr txBox="1"/>
          <p:nvPr/>
        </p:nvSpPr>
        <p:spPr>
          <a:xfrm>
            <a:off x="313441" y="267820"/>
            <a:ext cx="6094428" cy="523220"/>
          </a:xfrm>
          <a:prstGeom prst="rect">
            <a:avLst/>
          </a:prstGeom>
          <a:noFill/>
        </p:spPr>
        <p:txBody>
          <a:bodyPr wrap="square">
            <a:spAutoFit/>
          </a:bodyPr>
          <a:lstStyle/>
          <a:p>
            <a:r>
              <a:rPr lang="en-IN" sz="2800" b="1" i="0" cap="all" dirty="0">
                <a:solidFill>
                  <a:srgbClr val="313A43"/>
                </a:solidFill>
                <a:effectLst/>
                <a:latin typeface="IBM Plex Sans" panose="020B0503050203000203" pitchFamily="34" charset="0"/>
              </a:rPr>
              <a:t>Key Features</a:t>
            </a:r>
            <a:endParaRPr lang="en-IN" sz="2800" b="1" dirty="0"/>
          </a:p>
        </p:txBody>
      </p:sp>
      <p:sp>
        <p:nvSpPr>
          <p:cNvPr id="5" name="TextBox 4">
            <a:extLst>
              <a:ext uri="{FF2B5EF4-FFF2-40B4-BE49-F238E27FC236}">
                <a16:creationId xmlns:a16="http://schemas.microsoft.com/office/drawing/2014/main" id="{39D2C58C-C609-B915-7B08-D7C8BE9EDAB4}"/>
              </a:ext>
            </a:extLst>
          </p:cNvPr>
          <p:cNvSpPr txBox="1"/>
          <p:nvPr/>
        </p:nvSpPr>
        <p:spPr>
          <a:xfrm>
            <a:off x="313441" y="791040"/>
            <a:ext cx="6285322" cy="369332"/>
          </a:xfrm>
          <a:prstGeom prst="rect">
            <a:avLst/>
          </a:prstGeom>
          <a:noFill/>
        </p:spPr>
        <p:txBody>
          <a:bodyPr wrap="square">
            <a:spAutoFit/>
          </a:bodyPr>
          <a:lstStyle/>
          <a:p>
            <a:r>
              <a:rPr lang="en-US" dirty="0">
                <a:latin typeface="IBM Plex Sans" panose="020B0503050203000203" pitchFamily="34" charset="0"/>
              </a:rPr>
              <a:t>Exploring the Functionalities of Text Detection APP</a:t>
            </a:r>
            <a:endParaRPr lang="en-IN" dirty="0">
              <a:latin typeface="IBM Plex Sans" panose="020B0503050203000203" pitchFamily="34" charset="0"/>
            </a:endParaRPr>
          </a:p>
        </p:txBody>
      </p:sp>
      <p:sp>
        <p:nvSpPr>
          <p:cNvPr id="9" name="TextBox 8">
            <a:extLst>
              <a:ext uri="{FF2B5EF4-FFF2-40B4-BE49-F238E27FC236}">
                <a16:creationId xmlns:a16="http://schemas.microsoft.com/office/drawing/2014/main" id="{7EDCCD97-53F8-55FC-3ABF-F35998DE7698}"/>
              </a:ext>
            </a:extLst>
          </p:cNvPr>
          <p:cNvSpPr txBox="1"/>
          <p:nvPr/>
        </p:nvSpPr>
        <p:spPr>
          <a:xfrm>
            <a:off x="916757" y="1707309"/>
            <a:ext cx="5267227" cy="369332"/>
          </a:xfrm>
          <a:prstGeom prst="rect">
            <a:avLst/>
          </a:prstGeom>
          <a:noFill/>
        </p:spPr>
        <p:txBody>
          <a:bodyPr wrap="square">
            <a:spAutoFit/>
          </a:bodyPr>
          <a:lstStyle/>
          <a:p>
            <a:r>
              <a:rPr lang="en-IN" b="0" i="0" cap="all" dirty="0">
                <a:solidFill>
                  <a:srgbClr val="313A43"/>
                </a:solidFill>
                <a:effectLst/>
                <a:latin typeface="IBM Plex Sans" panose="020B0503050203000203" pitchFamily="34" charset="0"/>
              </a:rPr>
              <a:t>Upload Images from Gallery</a:t>
            </a:r>
            <a:endParaRPr lang="en-IN" dirty="0"/>
          </a:p>
        </p:txBody>
      </p:sp>
      <p:sp>
        <p:nvSpPr>
          <p:cNvPr id="11" name="TextBox 10">
            <a:extLst>
              <a:ext uri="{FF2B5EF4-FFF2-40B4-BE49-F238E27FC236}">
                <a16:creationId xmlns:a16="http://schemas.microsoft.com/office/drawing/2014/main" id="{1C308D72-3F46-F6C9-D6BA-467A608345C0}"/>
              </a:ext>
            </a:extLst>
          </p:cNvPr>
          <p:cNvSpPr txBox="1"/>
          <p:nvPr/>
        </p:nvSpPr>
        <p:spPr>
          <a:xfrm>
            <a:off x="916758" y="2070502"/>
            <a:ext cx="10678213" cy="523220"/>
          </a:xfrm>
          <a:prstGeom prst="rect">
            <a:avLst/>
          </a:prstGeom>
          <a:noFill/>
        </p:spPr>
        <p:txBody>
          <a:bodyPr wrap="square">
            <a:spAutoFit/>
          </a:bodyPr>
          <a:lstStyle/>
          <a:p>
            <a:r>
              <a:rPr lang="en-US" sz="1400" dirty="0">
                <a:latin typeface="IBM Plex Sans" panose="020B0503050203000203" pitchFamily="34" charset="0"/>
              </a:rPr>
              <a:t>Users can easily upload images from their device’s gallery, making it simple to work with existing photos. This feature improves the user experience by giving more flexibility in choosing images already saved on their device.</a:t>
            </a:r>
            <a:endParaRPr lang="en-IN" sz="1400" dirty="0">
              <a:latin typeface="IBM Plex Sans" panose="020B0503050203000203" pitchFamily="34" charset="0"/>
            </a:endParaRPr>
          </a:p>
        </p:txBody>
      </p:sp>
      <p:pic>
        <p:nvPicPr>
          <p:cNvPr id="15" name="Picture 14">
            <a:extLst>
              <a:ext uri="{FF2B5EF4-FFF2-40B4-BE49-F238E27FC236}">
                <a16:creationId xmlns:a16="http://schemas.microsoft.com/office/drawing/2014/main" id="{73A917C5-FEBD-A4E2-4E9A-C5DED684F97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r="82430" b="68201"/>
          <a:stretch/>
        </p:blipFill>
        <p:spPr>
          <a:xfrm>
            <a:off x="322869" y="1683592"/>
            <a:ext cx="469082" cy="773821"/>
          </a:xfrm>
          <a:prstGeom prst="rect">
            <a:avLst/>
          </a:prstGeom>
        </p:spPr>
      </p:pic>
      <p:pic>
        <p:nvPicPr>
          <p:cNvPr id="16" name="Picture 15">
            <a:extLst>
              <a:ext uri="{FF2B5EF4-FFF2-40B4-BE49-F238E27FC236}">
                <a16:creationId xmlns:a16="http://schemas.microsoft.com/office/drawing/2014/main" id="{771469F8-5844-70F4-78B3-ABBC37190C3F}"/>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13971" r="60907" b="67971"/>
          <a:stretch/>
        </p:blipFill>
        <p:spPr>
          <a:xfrm>
            <a:off x="313441" y="2838259"/>
            <a:ext cx="603315" cy="813280"/>
          </a:xfrm>
          <a:prstGeom prst="rect">
            <a:avLst/>
          </a:prstGeom>
        </p:spPr>
      </p:pic>
      <p:pic>
        <p:nvPicPr>
          <p:cNvPr id="17" name="Picture 16">
            <a:extLst>
              <a:ext uri="{FF2B5EF4-FFF2-40B4-BE49-F238E27FC236}">
                <a16:creationId xmlns:a16="http://schemas.microsoft.com/office/drawing/2014/main" id="{E789EF48-1602-6E90-6499-94D89367A603}"/>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39514" r="40598" b="67971"/>
          <a:stretch/>
        </p:blipFill>
        <p:spPr>
          <a:xfrm>
            <a:off x="376286" y="4014148"/>
            <a:ext cx="477624" cy="813280"/>
          </a:xfrm>
          <a:prstGeom prst="rect">
            <a:avLst/>
          </a:prstGeom>
        </p:spPr>
      </p:pic>
      <p:pic>
        <p:nvPicPr>
          <p:cNvPr id="18" name="Picture 17">
            <a:extLst>
              <a:ext uri="{FF2B5EF4-FFF2-40B4-BE49-F238E27FC236}">
                <a16:creationId xmlns:a16="http://schemas.microsoft.com/office/drawing/2014/main" id="{88E93408-86F0-6243-1C7C-4E3EC1C27329}"/>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60028" r="20084" b="67971"/>
          <a:stretch/>
        </p:blipFill>
        <p:spPr>
          <a:xfrm>
            <a:off x="376286" y="5225195"/>
            <a:ext cx="477624" cy="813280"/>
          </a:xfrm>
          <a:prstGeom prst="rect">
            <a:avLst/>
          </a:prstGeom>
        </p:spPr>
      </p:pic>
      <p:sp>
        <p:nvSpPr>
          <p:cNvPr id="19" name="TextBox 18">
            <a:extLst>
              <a:ext uri="{FF2B5EF4-FFF2-40B4-BE49-F238E27FC236}">
                <a16:creationId xmlns:a16="http://schemas.microsoft.com/office/drawing/2014/main" id="{B19E65D2-3B1E-5047-955B-D0D7748B143C}"/>
              </a:ext>
            </a:extLst>
          </p:cNvPr>
          <p:cNvSpPr txBox="1"/>
          <p:nvPr/>
        </p:nvSpPr>
        <p:spPr>
          <a:xfrm>
            <a:off x="916757" y="2875567"/>
            <a:ext cx="5267227" cy="369332"/>
          </a:xfrm>
          <a:prstGeom prst="rect">
            <a:avLst/>
          </a:prstGeom>
          <a:noFill/>
        </p:spPr>
        <p:txBody>
          <a:bodyPr wrap="square">
            <a:spAutoFit/>
          </a:bodyPr>
          <a:lstStyle/>
          <a:p>
            <a:r>
              <a:rPr lang="en-IN" b="0" i="0" cap="all" dirty="0">
                <a:solidFill>
                  <a:srgbClr val="313A43"/>
                </a:solidFill>
                <a:effectLst/>
                <a:latin typeface="IBM Plex Sans" panose="020B0503050203000203" pitchFamily="34" charset="0"/>
              </a:rPr>
              <a:t>Capture Images Using Device Camera</a:t>
            </a:r>
            <a:endParaRPr lang="en-IN" dirty="0"/>
          </a:p>
        </p:txBody>
      </p:sp>
      <p:sp>
        <p:nvSpPr>
          <p:cNvPr id="20" name="TextBox 19">
            <a:extLst>
              <a:ext uri="{FF2B5EF4-FFF2-40B4-BE49-F238E27FC236}">
                <a16:creationId xmlns:a16="http://schemas.microsoft.com/office/drawing/2014/main" id="{EBD9A6B7-CD80-D0C2-F68E-CF12FBE18792}"/>
              </a:ext>
            </a:extLst>
          </p:cNvPr>
          <p:cNvSpPr txBox="1"/>
          <p:nvPr/>
        </p:nvSpPr>
        <p:spPr>
          <a:xfrm>
            <a:off x="916758" y="3238760"/>
            <a:ext cx="10678213" cy="523220"/>
          </a:xfrm>
          <a:prstGeom prst="rect">
            <a:avLst/>
          </a:prstGeom>
          <a:noFill/>
        </p:spPr>
        <p:txBody>
          <a:bodyPr wrap="square">
            <a:spAutoFit/>
          </a:bodyPr>
          <a:lstStyle/>
          <a:p>
            <a:r>
              <a:rPr lang="en-US" sz="1400" dirty="0">
                <a:latin typeface="IBM Plex Sans" panose="020B0503050203000203" pitchFamily="34" charset="0"/>
              </a:rPr>
              <a:t>The app lets users take real-time pictures with their device’s camera. This is handy for quickly extracting text from physical documents or signs, so users can get the information they need while on the move.</a:t>
            </a:r>
            <a:endParaRPr lang="en-IN" sz="1400" dirty="0">
              <a:latin typeface="IBM Plex Sans" panose="020B0503050203000203" pitchFamily="34" charset="0"/>
            </a:endParaRPr>
          </a:p>
        </p:txBody>
      </p:sp>
      <p:sp>
        <p:nvSpPr>
          <p:cNvPr id="22" name="TextBox 21">
            <a:extLst>
              <a:ext uri="{FF2B5EF4-FFF2-40B4-BE49-F238E27FC236}">
                <a16:creationId xmlns:a16="http://schemas.microsoft.com/office/drawing/2014/main" id="{67C3A620-5B91-CF5A-5EAE-2693CBD2F5BC}"/>
              </a:ext>
            </a:extLst>
          </p:cNvPr>
          <p:cNvSpPr txBox="1"/>
          <p:nvPr/>
        </p:nvSpPr>
        <p:spPr>
          <a:xfrm>
            <a:off x="916757" y="4044661"/>
            <a:ext cx="5267227" cy="369332"/>
          </a:xfrm>
          <a:prstGeom prst="rect">
            <a:avLst/>
          </a:prstGeom>
          <a:noFill/>
        </p:spPr>
        <p:txBody>
          <a:bodyPr wrap="square">
            <a:spAutoFit/>
          </a:bodyPr>
          <a:lstStyle/>
          <a:p>
            <a:r>
              <a:rPr lang="en-IN" b="0" i="0" cap="all" dirty="0">
                <a:solidFill>
                  <a:srgbClr val="313A43"/>
                </a:solidFill>
                <a:effectLst/>
                <a:latin typeface="IBM Plex Sans" panose="020B0503050203000203" pitchFamily="34" charset="0"/>
              </a:rPr>
              <a:t>Display Extracted Text</a:t>
            </a:r>
            <a:endParaRPr lang="en-IN" dirty="0"/>
          </a:p>
        </p:txBody>
      </p:sp>
      <p:sp>
        <p:nvSpPr>
          <p:cNvPr id="23" name="TextBox 22">
            <a:extLst>
              <a:ext uri="{FF2B5EF4-FFF2-40B4-BE49-F238E27FC236}">
                <a16:creationId xmlns:a16="http://schemas.microsoft.com/office/drawing/2014/main" id="{9CE349EE-51CE-488A-E6EE-39DA32747450}"/>
              </a:ext>
            </a:extLst>
          </p:cNvPr>
          <p:cNvSpPr txBox="1"/>
          <p:nvPr/>
        </p:nvSpPr>
        <p:spPr>
          <a:xfrm>
            <a:off x="916758" y="4407854"/>
            <a:ext cx="10678213" cy="523220"/>
          </a:xfrm>
          <a:prstGeom prst="rect">
            <a:avLst/>
          </a:prstGeom>
          <a:noFill/>
        </p:spPr>
        <p:txBody>
          <a:bodyPr wrap="square">
            <a:spAutoFit/>
          </a:bodyPr>
          <a:lstStyle/>
          <a:p>
            <a:r>
              <a:rPr lang="en-US" sz="1400" dirty="0">
                <a:latin typeface="IBM Plex Sans" panose="020B0503050203000203" pitchFamily="34" charset="0"/>
              </a:rPr>
              <a:t>After processing, the app shows the extracted text, letting users view and interact with the content easily. This instant feedback is important for users who need quick access to information.</a:t>
            </a:r>
            <a:endParaRPr lang="en-IN" sz="1400" dirty="0">
              <a:latin typeface="IBM Plex Sans" panose="020B0503050203000203" pitchFamily="34" charset="0"/>
            </a:endParaRPr>
          </a:p>
        </p:txBody>
      </p:sp>
      <p:sp>
        <p:nvSpPr>
          <p:cNvPr id="25" name="TextBox 24">
            <a:extLst>
              <a:ext uri="{FF2B5EF4-FFF2-40B4-BE49-F238E27FC236}">
                <a16:creationId xmlns:a16="http://schemas.microsoft.com/office/drawing/2014/main" id="{4028FA6D-4AF6-BDBF-C8DE-2A230B07FE63}"/>
              </a:ext>
            </a:extLst>
          </p:cNvPr>
          <p:cNvSpPr txBox="1"/>
          <p:nvPr/>
        </p:nvSpPr>
        <p:spPr>
          <a:xfrm>
            <a:off x="916757" y="5225195"/>
            <a:ext cx="5267227" cy="369332"/>
          </a:xfrm>
          <a:prstGeom prst="rect">
            <a:avLst/>
          </a:prstGeom>
          <a:noFill/>
        </p:spPr>
        <p:txBody>
          <a:bodyPr wrap="square">
            <a:spAutoFit/>
          </a:bodyPr>
          <a:lstStyle/>
          <a:p>
            <a:r>
              <a:rPr lang="en-US" b="0" i="0" cap="all" dirty="0">
                <a:solidFill>
                  <a:srgbClr val="313A43"/>
                </a:solidFill>
                <a:effectLst/>
                <a:latin typeface="IBM Plex Sans" panose="020B0503050203000203" pitchFamily="34" charset="0"/>
              </a:rPr>
              <a:t>Options to Erase and Copy Detected Text</a:t>
            </a:r>
            <a:endParaRPr lang="en-IN" dirty="0"/>
          </a:p>
        </p:txBody>
      </p:sp>
      <p:sp>
        <p:nvSpPr>
          <p:cNvPr id="26" name="TextBox 25">
            <a:extLst>
              <a:ext uri="{FF2B5EF4-FFF2-40B4-BE49-F238E27FC236}">
                <a16:creationId xmlns:a16="http://schemas.microsoft.com/office/drawing/2014/main" id="{57A8CDBD-2EEF-8C0D-F4B2-F63DF1F04E6D}"/>
              </a:ext>
            </a:extLst>
          </p:cNvPr>
          <p:cNvSpPr txBox="1"/>
          <p:nvPr/>
        </p:nvSpPr>
        <p:spPr>
          <a:xfrm>
            <a:off x="916758" y="5588388"/>
            <a:ext cx="10678213" cy="523220"/>
          </a:xfrm>
          <a:prstGeom prst="rect">
            <a:avLst/>
          </a:prstGeom>
          <a:noFill/>
        </p:spPr>
        <p:txBody>
          <a:bodyPr wrap="square">
            <a:spAutoFit/>
          </a:bodyPr>
          <a:lstStyle/>
          <a:p>
            <a:r>
              <a:rPr lang="en-US" sz="1400" dirty="0">
                <a:latin typeface="IBM Plex Sans" panose="020B0503050203000203" pitchFamily="34" charset="0"/>
              </a:rPr>
              <a:t>The app lets users erase or copy the detected text, giving them the flexibility to use the extracted information however they want. This makes it easy to edit or share content as needed.</a:t>
            </a:r>
            <a:endParaRPr lang="en-IN" sz="1400" dirty="0">
              <a:latin typeface="IBM Plex Sans" panose="020B0503050203000203" pitchFamily="34" charset="0"/>
            </a:endParaRPr>
          </a:p>
        </p:txBody>
      </p:sp>
    </p:spTree>
    <p:extLst>
      <p:ext uri="{BB962C8B-B14F-4D97-AF65-F5344CB8AC3E}">
        <p14:creationId xmlns:p14="http://schemas.microsoft.com/office/powerpoint/2010/main" val="269719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E4454F-A597-169B-48D2-CB81668BB7A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865CA6F-A642-D351-C43D-E17D65759D25}"/>
              </a:ext>
            </a:extLst>
          </p:cNvPr>
          <p:cNvSpPr txBox="1"/>
          <p:nvPr/>
        </p:nvSpPr>
        <p:spPr>
          <a:xfrm>
            <a:off x="313441" y="267820"/>
            <a:ext cx="6094428" cy="523220"/>
          </a:xfrm>
          <a:prstGeom prst="rect">
            <a:avLst/>
          </a:prstGeom>
          <a:noFill/>
        </p:spPr>
        <p:txBody>
          <a:bodyPr wrap="square">
            <a:spAutoFit/>
          </a:bodyPr>
          <a:lstStyle/>
          <a:p>
            <a:r>
              <a:rPr lang="en-IN" sz="2800" b="1" i="0" cap="all" dirty="0">
                <a:solidFill>
                  <a:srgbClr val="313A43"/>
                </a:solidFill>
                <a:effectLst/>
                <a:latin typeface="IBM Plex Sans" panose="020B0503050203000203" pitchFamily="34" charset="0"/>
              </a:rPr>
              <a:t>Application Flow</a:t>
            </a:r>
            <a:endParaRPr lang="en-IN" sz="2800" b="1" dirty="0"/>
          </a:p>
        </p:txBody>
      </p:sp>
      <p:sp>
        <p:nvSpPr>
          <p:cNvPr id="5" name="TextBox 4">
            <a:extLst>
              <a:ext uri="{FF2B5EF4-FFF2-40B4-BE49-F238E27FC236}">
                <a16:creationId xmlns:a16="http://schemas.microsoft.com/office/drawing/2014/main" id="{C2137C7F-8C97-B695-8C10-5F92782B2A16}"/>
              </a:ext>
            </a:extLst>
          </p:cNvPr>
          <p:cNvSpPr txBox="1"/>
          <p:nvPr/>
        </p:nvSpPr>
        <p:spPr>
          <a:xfrm>
            <a:off x="313440" y="791040"/>
            <a:ext cx="8547755" cy="369332"/>
          </a:xfrm>
          <a:prstGeom prst="rect">
            <a:avLst/>
          </a:prstGeom>
          <a:noFill/>
        </p:spPr>
        <p:txBody>
          <a:bodyPr wrap="square">
            <a:spAutoFit/>
          </a:bodyPr>
          <a:lstStyle/>
          <a:p>
            <a:r>
              <a:rPr lang="en-US" dirty="0">
                <a:latin typeface="IBM Plex Sans" panose="020B0503050203000203" pitchFamily="34" charset="0"/>
              </a:rPr>
              <a:t>A complete guide to how users interact with the app and how data is processed</a:t>
            </a:r>
            <a:endParaRPr lang="en-IN" dirty="0">
              <a:latin typeface="IBM Plex Sans" panose="020B0503050203000203" pitchFamily="34" charset="0"/>
            </a:endParaRPr>
          </a:p>
        </p:txBody>
      </p:sp>
      <p:sp>
        <p:nvSpPr>
          <p:cNvPr id="9" name="TextBox 8">
            <a:extLst>
              <a:ext uri="{FF2B5EF4-FFF2-40B4-BE49-F238E27FC236}">
                <a16:creationId xmlns:a16="http://schemas.microsoft.com/office/drawing/2014/main" id="{0516283A-2D0C-DECF-AFF4-42820AA135D2}"/>
              </a:ext>
            </a:extLst>
          </p:cNvPr>
          <p:cNvSpPr txBox="1"/>
          <p:nvPr/>
        </p:nvSpPr>
        <p:spPr>
          <a:xfrm>
            <a:off x="313441" y="1728492"/>
            <a:ext cx="3622246" cy="369332"/>
          </a:xfrm>
          <a:prstGeom prst="rect">
            <a:avLst/>
          </a:prstGeom>
          <a:noFill/>
        </p:spPr>
        <p:txBody>
          <a:bodyPr wrap="square">
            <a:spAutoFit/>
          </a:bodyPr>
          <a:lstStyle/>
          <a:p>
            <a:pPr algn="r"/>
            <a:r>
              <a:rPr lang="en-IN" b="0" i="0" cap="all" dirty="0">
                <a:solidFill>
                  <a:srgbClr val="313A43"/>
                </a:solidFill>
                <a:effectLst/>
                <a:latin typeface="IBM Plex Sans" panose="020B0503050203000203" pitchFamily="34" charset="0"/>
              </a:rPr>
              <a:t>Home Screen Functionality</a:t>
            </a:r>
            <a:endParaRPr lang="en-IN" dirty="0"/>
          </a:p>
        </p:txBody>
      </p:sp>
      <p:sp>
        <p:nvSpPr>
          <p:cNvPr id="11" name="TextBox 10">
            <a:extLst>
              <a:ext uri="{FF2B5EF4-FFF2-40B4-BE49-F238E27FC236}">
                <a16:creationId xmlns:a16="http://schemas.microsoft.com/office/drawing/2014/main" id="{38E7C0B3-0001-6448-DBA7-F04B6783BBAA}"/>
              </a:ext>
            </a:extLst>
          </p:cNvPr>
          <p:cNvSpPr txBox="1"/>
          <p:nvPr/>
        </p:nvSpPr>
        <p:spPr>
          <a:xfrm>
            <a:off x="313441" y="2277850"/>
            <a:ext cx="3622245" cy="1384995"/>
          </a:xfrm>
          <a:prstGeom prst="rect">
            <a:avLst/>
          </a:prstGeom>
          <a:noFill/>
        </p:spPr>
        <p:txBody>
          <a:bodyPr wrap="square">
            <a:spAutoFit/>
          </a:bodyPr>
          <a:lstStyle/>
          <a:p>
            <a:pPr algn="r"/>
            <a:r>
              <a:rPr lang="en-US" sz="1400" dirty="0">
                <a:latin typeface="IBM Plex Sans" panose="020B0503050203000203" pitchFamily="34" charset="0"/>
              </a:rPr>
              <a:t>The main interface lets users choose between two options: uploading an image or capturing text directly with the camera. This gives users flexibility and helps improve their overall experience based on their preferences.</a:t>
            </a:r>
            <a:endParaRPr lang="en-IN" sz="1400" dirty="0">
              <a:latin typeface="IBM Plex Sans" panose="020B0503050203000203" pitchFamily="34" charset="0"/>
            </a:endParaRPr>
          </a:p>
        </p:txBody>
      </p:sp>
      <p:sp>
        <p:nvSpPr>
          <p:cNvPr id="12" name="TextBox 11">
            <a:extLst>
              <a:ext uri="{FF2B5EF4-FFF2-40B4-BE49-F238E27FC236}">
                <a16:creationId xmlns:a16="http://schemas.microsoft.com/office/drawing/2014/main" id="{EB17FE30-2EE0-2E90-DC2E-DFD3A99F48DE}"/>
              </a:ext>
            </a:extLst>
          </p:cNvPr>
          <p:cNvSpPr txBox="1"/>
          <p:nvPr/>
        </p:nvSpPr>
        <p:spPr>
          <a:xfrm>
            <a:off x="7849386" y="1732027"/>
            <a:ext cx="4029173" cy="369332"/>
          </a:xfrm>
          <a:prstGeom prst="rect">
            <a:avLst/>
          </a:prstGeom>
          <a:noFill/>
        </p:spPr>
        <p:txBody>
          <a:bodyPr wrap="square">
            <a:spAutoFit/>
          </a:bodyPr>
          <a:lstStyle/>
          <a:p>
            <a:r>
              <a:rPr lang="en-US" b="0" i="0" cap="all" dirty="0">
                <a:solidFill>
                  <a:srgbClr val="313A43"/>
                </a:solidFill>
                <a:effectLst/>
                <a:latin typeface="IBM Plex Sans" panose="020B0503050203000203" pitchFamily="34" charset="0"/>
              </a:rPr>
              <a:t>Image Processing with ML Kit</a:t>
            </a:r>
            <a:endParaRPr lang="en-IN" dirty="0"/>
          </a:p>
        </p:txBody>
      </p:sp>
      <p:sp>
        <p:nvSpPr>
          <p:cNvPr id="13" name="TextBox 12">
            <a:extLst>
              <a:ext uri="{FF2B5EF4-FFF2-40B4-BE49-F238E27FC236}">
                <a16:creationId xmlns:a16="http://schemas.microsoft.com/office/drawing/2014/main" id="{3B41C34F-828F-B744-9C2B-32F57D00F55C}"/>
              </a:ext>
            </a:extLst>
          </p:cNvPr>
          <p:cNvSpPr txBox="1"/>
          <p:nvPr/>
        </p:nvSpPr>
        <p:spPr>
          <a:xfrm>
            <a:off x="7849387" y="2281385"/>
            <a:ext cx="4029173" cy="1169551"/>
          </a:xfrm>
          <a:prstGeom prst="rect">
            <a:avLst/>
          </a:prstGeom>
          <a:noFill/>
        </p:spPr>
        <p:txBody>
          <a:bodyPr wrap="square">
            <a:spAutoFit/>
          </a:bodyPr>
          <a:lstStyle/>
          <a:p>
            <a:r>
              <a:rPr lang="en-US" sz="1400" dirty="0">
                <a:latin typeface="IBM Plex Sans" panose="020B0503050203000203" pitchFamily="34" charset="0"/>
              </a:rPr>
              <a:t>After an image is uploaded or taken, the ML Kit processes it to detect text. This screen uses advanced machine learning to recognize and extract text from the image, ensuring accurate and efficient results.</a:t>
            </a:r>
            <a:endParaRPr lang="en-IN" sz="1400" dirty="0">
              <a:latin typeface="IBM Plex Sans" panose="020B0503050203000203" pitchFamily="34" charset="0"/>
            </a:endParaRPr>
          </a:p>
        </p:txBody>
      </p:sp>
      <p:sp>
        <p:nvSpPr>
          <p:cNvPr id="2" name="TextBox 1">
            <a:extLst>
              <a:ext uri="{FF2B5EF4-FFF2-40B4-BE49-F238E27FC236}">
                <a16:creationId xmlns:a16="http://schemas.microsoft.com/office/drawing/2014/main" id="{2A427036-D376-2EEA-B8FC-72492E17F40E}"/>
              </a:ext>
            </a:extLst>
          </p:cNvPr>
          <p:cNvSpPr txBox="1"/>
          <p:nvPr/>
        </p:nvSpPr>
        <p:spPr>
          <a:xfrm>
            <a:off x="313440" y="4011349"/>
            <a:ext cx="3622245" cy="369332"/>
          </a:xfrm>
          <a:prstGeom prst="rect">
            <a:avLst/>
          </a:prstGeom>
          <a:noFill/>
        </p:spPr>
        <p:txBody>
          <a:bodyPr wrap="square">
            <a:spAutoFit/>
          </a:bodyPr>
          <a:lstStyle/>
          <a:p>
            <a:pPr algn="r"/>
            <a:r>
              <a:rPr lang="en-IN" b="0" i="0" cap="all" dirty="0">
                <a:solidFill>
                  <a:srgbClr val="313A43"/>
                </a:solidFill>
                <a:effectLst/>
                <a:latin typeface="IBM Plex Sans" panose="020B0503050203000203" pitchFamily="34" charset="0"/>
              </a:rPr>
              <a:t>Results Screen Overview</a:t>
            </a:r>
            <a:endParaRPr lang="en-IN" dirty="0"/>
          </a:p>
        </p:txBody>
      </p:sp>
      <p:sp>
        <p:nvSpPr>
          <p:cNvPr id="4" name="TextBox 3">
            <a:extLst>
              <a:ext uri="{FF2B5EF4-FFF2-40B4-BE49-F238E27FC236}">
                <a16:creationId xmlns:a16="http://schemas.microsoft.com/office/drawing/2014/main" id="{89BEFB45-9098-CCBD-719D-67818DF53705}"/>
              </a:ext>
            </a:extLst>
          </p:cNvPr>
          <p:cNvSpPr txBox="1"/>
          <p:nvPr/>
        </p:nvSpPr>
        <p:spPr>
          <a:xfrm>
            <a:off x="313441" y="4560707"/>
            <a:ext cx="3622243" cy="1169551"/>
          </a:xfrm>
          <a:prstGeom prst="rect">
            <a:avLst/>
          </a:prstGeom>
          <a:noFill/>
        </p:spPr>
        <p:txBody>
          <a:bodyPr wrap="square">
            <a:spAutoFit/>
          </a:bodyPr>
          <a:lstStyle/>
          <a:p>
            <a:pPr algn="r"/>
            <a:r>
              <a:rPr lang="en-US" sz="1400" dirty="0">
                <a:latin typeface="IBM Plex Sans" panose="020B0503050203000203" pitchFamily="34" charset="0"/>
              </a:rPr>
              <a:t>The results screen clearly shows the detected text, giving users options to copy it, edit it for corrections, or erase it if needed. This makes the experience simple and flexible for users.</a:t>
            </a:r>
            <a:endParaRPr lang="en-IN" sz="1400" dirty="0">
              <a:latin typeface="IBM Plex Sans" panose="020B0503050203000203" pitchFamily="34" charset="0"/>
            </a:endParaRPr>
          </a:p>
        </p:txBody>
      </p:sp>
      <p:sp>
        <p:nvSpPr>
          <p:cNvPr id="6" name="TextBox 5">
            <a:extLst>
              <a:ext uri="{FF2B5EF4-FFF2-40B4-BE49-F238E27FC236}">
                <a16:creationId xmlns:a16="http://schemas.microsoft.com/office/drawing/2014/main" id="{F18BF401-AF30-1B0B-C0AA-DE3B1E02D92B}"/>
              </a:ext>
            </a:extLst>
          </p:cNvPr>
          <p:cNvSpPr txBox="1"/>
          <p:nvPr/>
        </p:nvSpPr>
        <p:spPr>
          <a:xfrm>
            <a:off x="7849386" y="4014884"/>
            <a:ext cx="4029173" cy="369332"/>
          </a:xfrm>
          <a:prstGeom prst="rect">
            <a:avLst/>
          </a:prstGeom>
          <a:noFill/>
        </p:spPr>
        <p:txBody>
          <a:bodyPr wrap="square">
            <a:spAutoFit/>
          </a:bodyPr>
          <a:lstStyle/>
          <a:p>
            <a:r>
              <a:rPr lang="en-IN" b="0" i="0" cap="all" dirty="0">
                <a:solidFill>
                  <a:srgbClr val="313A43"/>
                </a:solidFill>
                <a:effectLst/>
                <a:latin typeface="IBM Plex Sans" panose="020B0503050203000203" pitchFamily="34" charset="0"/>
              </a:rPr>
              <a:t>Secure User Authentication</a:t>
            </a:r>
            <a:endParaRPr lang="en-IN" dirty="0"/>
          </a:p>
        </p:txBody>
      </p:sp>
      <p:sp>
        <p:nvSpPr>
          <p:cNvPr id="8" name="TextBox 7">
            <a:extLst>
              <a:ext uri="{FF2B5EF4-FFF2-40B4-BE49-F238E27FC236}">
                <a16:creationId xmlns:a16="http://schemas.microsoft.com/office/drawing/2014/main" id="{0BF55CEC-E82C-5A1B-F2DE-FD25E542D438}"/>
              </a:ext>
            </a:extLst>
          </p:cNvPr>
          <p:cNvSpPr txBox="1"/>
          <p:nvPr/>
        </p:nvSpPr>
        <p:spPr>
          <a:xfrm>
            <a:off x="7849387" y="4564242"/>
            <a:ext cx="4029173" cy="954107"/>
          </a:xfrm>
          <a:prstGeom prst="rect">
            <a:avLst/>
          </a:prstGeom>
          <a:noFill/>
        </p:spPr>
        <p:txBody>
          <a:bodyPr wrap="square">
            <a:spAutoFit/>
          </a:bodyPr>
          <a:lstStyle/>
          <a:p>
            <a:r>
              <a:rPr lang="en-US" sz="1400" dirty="0">
                <a:latin typeface="IBM Plex Sans" panose="020B0503050203000203" pitchFamily="34" charset="0"/>
              </a:rPr>
              <a:t>User data is securely managed through Firebase, keeping all personal information safe. This helps build trust with users and ensures compliance with data protection regulations.</a:t>
            </a:r>
            <a:endParaRPr lang="en-IN" sz="1400" dirty="0">
              <a:latin typeface="IBM Plex Sans" panose="020B0503050203000203" pitchFamily="34" charset="0"/>
            </a:endParaRPr>
          </a:p>
        </p:txBody>
      </p:sp>
      <p:pic>
        <p:nvPicPr>
          <p:cNvPr id="10" name="Picture 9">
            <a:extLst>
              <a:ext uri="{FF2B5EF4-FFF2-40B4-BE49-F238E27FC236}">
                <a16:creationId xmlns:a16="http://schemas.microsoft.com/office/drawing/2014/main" id="{5A476887-48A7-5957-35A3-1B0C524ED5DE}"/>
              </a:ext>
            </a:extLst>
          </p:cNvPr>
          <p:cNvPicPr>
            <a:picLocks noChangeAspect="1"/>
          </p:cNvPicPr>
          <p:nvPr/>
        </p:nvPicPr>
        <p:blipFill>
          <a:blip r:embed="rId3">
            <a:extLst>
              <a:ext uri="{28A0092B-C50C-407E-A947-70E740481C1C}">
                <a14:useLocalDpi xmlns:a14="http://schemas.microsoft.com/office/drawing/2010/main" val="0"/>
              </a:ext>
            </a:extLst>
          </a:blip>
          <a:srcRect l="44462" t="11534" b="3905"/>
          <a:stretch/>
        </p:blipFill>
        <p:spPr>
          <a:xfrm>
            <a:off x="4119513" y="1945674"/>
            <a:ext cx="3546048" cy="3434341"/>
          </a:xfrm>
          <a:prstGeom prst="rect">
            <a:avLst/>
          </a:prstGeom>
        </p:spPr>
      </p:pic>
    </p:spTree>
    <p:extLst>
      <p:ext uri="{BB962C8B-B14F-4D97-AF65-F5344CB8AC3E}">
        <p14:creationId xmlns:p14="http://schemas.microsoft.com/office/powerpoint/2010/main" val="1546296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32EF77-963B-683A-AC19-8656481386B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C9551DE-0B48-3AD1-CD64-25E3107E2AD8}"/>
              </a:ext>
            </a:extLst>
          </p:cNvPr>
          <p:cNvSpPr txBox="1"/>
          <p:nvPr/>
        </p:nvSpPr>
        <p:spPr>
          <a:xfrm>
            <a:off x="313441" y="267820"/>
            <a:ext cx="6094428" cy="523220"/>
          </a:xfrm>
          <a:prstGeom prst="rect">
            <a:avLst/>
          </a:prstGeom>
          <a:noFill/>
        </p:spPr>
        <p:txBody>
          <a:bodyPr wrap="square">
            <a:spAutoFit/>
          </a:bodyPr>
          <a:lstStyle/>
          <a:p>
            <a:r>
              <a:rPr lang="en-IN" sz="2800" b="1" i="0" cap="all" dirty="0">
                <a:solidFill>
                  <a:srgbClr val="313A43"/>
                </a:solidFill>
                <a:effectLst/>
                <a:latin typeface="IBM Plex Sans" panose="020B0503050203000203" pitchFamily="34" charset="0"/>
              </a:rPr>
              <a:t>Home Screen Design</a:t>
            </a:r>
            <a:endParaRPr lang="en-IN" sz="2800" b="1" dirty="0"/>
          </a:p>
        </p:txBody>
      </p:sp>
      <p:sp>
        <p:nvSpPr>
          <p:cNvPr id="5" name="TextBox 4">
            <a:extLst>
              <a:ext uri="{FF2B5EF4-FFF2-40B4-BE49-F238E27FC236}">
                <a16:creationId xmlns:a16="http://schemas.microsoft.com/office/drawing/2014/main" id="{1D5BC977-0CA9-A0F5-A705-AF7AE07FA553}"/>
              </a:ext>
            </a:extLst>
          </p:cNvPr>
          <p:cNvSpPr txBox="1"/>
          <p:nvPr/>
        </p:nvSpPr>
        <p:spPr>
          <a:xfrm>
            <a:off x="313440" y="791040"/>
            <a:ext cx="8547755" cy="369332"/>
          </a:xfrm>
          <a:prstGeom prst="rect">
            <a:avLst/>
          </a:prstGeom>
          <a:noFill/>
        </p:spPr>
        <p:txBody>
          <a:bodyPr wrap="square">
            <a:spAutoFit/>
          </a:bodyPr>
          <a:lstStyle/>
          <a:p>
            <a:r>
              <a:rPr lang="en-IN" dirty="0">
                <a:latin typeface="IBM Plex Sans" panose="020B0503050203000203" pitchFamily="34" charset="0"/>
              </a:rPr>
              <a:t>An Overview to the Home Screen</a:t>
            </a:r>
          </a:p>
        </p:txBody>
      </p:sp>
      <p:sp>
        <p:nvSpPr>
          <p:cNvPr id="9" name="TextBox 8">
            <a:extLst>
              <a:ext uri="{FF2B5EF4-FFF2-40B4-BE49-F238E27FC236}">
                <a16:creationId xmlns:a16="http://schemas.microsoft.com/office/drawing/2014/main" id="{C619A8BB-3AA4-CE58-D870-14984C1EA78C}"/>
              </a:ext>
            </a:extLst>
          </p:cNvPr>
          <p:cNvSpPr txBox="1"/>
          <p:nvPr/>
        </p:nvSpPr>
        <p:spPr>
          <a:xfrm>
            <a:off x="313441" y="1908055"/>
            <a:ext cx="3953759" cy="369332"/>
          </a:xfrm>
          <a:prstGeom prst="rect">
            <a:avLst/>
          </a:prstGeom>
          <a:noFill/>
        </p:spPr>
        <p:txBody>
          <a:bodyPr wrap="square">
            <a:spAutoFit/>
          </a:bodyPr>
          <a:lstStyle/>
          <a:p>
            <a:pPr algn="r"/>
            <a:r>
              <a:rPr lang="en-IN" b="0" i="0" cap="all" dirty="0">
                <a:solidFill>
                  <a:srgbClr val="313A43"/>
                </a:solidFill>
                <a:effectLst/>
                <a:latin typeface="IBM Plex Sans" panose="020B0503050203000203" pitchFamily="34" charset="0"/>
              </a:rPr>
              <a:t>Top App Bar</a:t>
            </a:r>
            <a:endParaRPr lang="en-IN" dirty="0"/>
          </a:p>
        </p:txBody>
      </p:sp>
      <p:sp>
        <p:nvSpPr>
          <p:cNvPr id="11" name="TextBox 10">
            <a:extLst>
              <a:ext uri="{FF2B5EF4-FFF2-40B4-BE49-F238E27FC236}">
                <a16:creationId xmlns:a16="http://schemas.microsoft.com/office/drawing/2014/main" id="{F3925D8C-4A16-727E-AF9B-C28E6F4696F5}"/>
              </a:ext>
            </a:extLst>
          </p:cNvPr>
          <p:cNvSpPr txBox="1"/>
          <p:nvPr/>
        </p:nvSpPr>
        <p:spPr>
          <a:xfrm>
            <a:off x="313441" y="2457413"/>
            <a:ext cx="3953759" cy="1169551"/>
          </a:xfrm>
          <a:prstGeom prst="rect">
            <a:avLst/>
          </a:prstGeom>
          <a:noFill/>
        </p:spPr>
        <p:txBody>
          <a:bodyPr wrap="square">
            <a:spAutoFit/>
          </a:bodyPr>
          <a:lstStyle/>
          <a:p>
            <a:pPr algn="r"/>
            <a:r>
              <a:rPr lang="en-US" sz="1400" dirty="0">
                <a:latin typeface="IBM Plex Sans" panose="020B0503050203000203" pitchFamily="34" charset="0"/>
              </a:rPr>
              <a:t>The top bar on the home screen clearly identifies the app by showing the title "</a:t>
            </a:r>
            <a:r>
              <a:rPr lang="en-US" sz="1400" dirty="0" err="1">
                <a:latin typeface="IBM Plex Sans" panose="020B0503050203000203" pitchFamily="34" charset="0"/>
              </a:rPr>
              <a:t>ScanMaster</a:t>
            </a:r>
            <a:r>
              <a:rPr lang="en-US" sz="1400" dirty="0">
                <a:latin typeface="IBM Plex Sans" panose="020B0503050203000203" pitchFamily="34" charset="0"/>
              </a:rPr>
              <a:t>." It also has a dropdown menu for logging out, making it easy and secure for users to exit their sessions.</a:t>
            </a:r>
            <a:endParaRPr lang="en-IN" sz="1400" dirty="0">
              <a:latin typeface="IBM Plex Sans" panose="020B0503050203000203" pitchFamily="34" charset="0"/>
            </a:endParaRPr>
          </a:p>
        </p:txBody>
      </p:sp>
      <p:sp>
        <p:nvSpPr>
          <p:cNvPr id="12" name="TextBox 11">
            <a:extLst>
              <a:ext uri="{FF2B5EF4-FFF2-40B4-BE49-F238E27FC236}">
                <a16:creationId xmlns:a16="http://schemas.microsoft.com/office/drawing/2014/main" id="{DAB945A9-9675-8C58-E437-2235FE2D0E11}"/>
              </a:ext>
            </a:extLst>
          </p:cNvPr>
          <p:cNvSpPr txBox="1"/>
          <p:nvPr/>
        </p:nvSpPr>
        <p:spPr>
          <a:xfrm>
            <a:off x="7924800" y="3015821"/>
            <a:ext cx="3953759" cy="369332"/>
          </a:xfrm>
          <a:prstGeom prst="rect">
            <a:avLst/>
          </a:prstGeom>
          <a:noFill/>
        </p:spPr>
        <p:txBody>
          <a:bodyPr wrap="square">
            <a:spAutoFit/>
          </a:bodyPr>
          <a:lstStyle/>
          <a:p>
            <a:r>
              <a:rPr lang="en-US" b="0" i="0" cap="all" dirty="0">
                <a:solidFill>
                  <a:srgbClr val="313A43"/>
                </a:solidFill>
                <a:effectLst/>
                <a:latin typeface="IBM Plex Sans" panose="020B0503050203000203" pitchFamily="34" charset="0"/>
              </a:rPr>
              <a:t>Main Area</a:t>
            </a:r>
            <a:endParaRPr lang="en-IN" dirty="0"/>
          </a:p>
        </p:txBody>
      </p:sp>
      <p:sp>
        <p:nvSpPr>
          <p:cNvPr id="13" name="TextBox 12">
            <a:extLst>
              <a:ext uri="{FF2B5EF4-FFF2-40B4-BE49-F238E27FC236}">
                <a16:creationId xmlns:a16="http://schemas.microsoft.com/office/drawing/2014/main" id="{8E52E983-1E5F-DD14-A08F-1844E0D1C361}"/>
              </a:ext>
            </a:extLst>
          </p:cNvPr>
          <p:cNvSpPr txBox="1"/>
          <p:nvPr/>
        </p:nvSpPr>
        <p:spPr>
          <a:xfrm>
            <a:off x="7924801" y="3565179"/>
            <a:ext cx="3953759" cy="1169551"/>
          </a:xfrm>
          <a:prstGeom prst="rect">
            <a:avLst/>
          </a:prstGeom>
          <a:noFill/>
        </p:spPr>
        <p:txBody>
          <a:bodyPr wrap="square">
            <a:spAutoFit/>
          </a:bodyPr>
          <a:lstStyle/>
          <a:p>
            <a:r>
              <a:rPr lang="en-US" sz="1400" dirty="0">
                <a:latin typeface="IBM Plex Sans" panose="020B0503050203000203" pitchFamily="34" charset="0"/>
              </a:rPr>
              <a:t>The main area includes a text display card that clearly shows extracted text. It has a scrollable view, making it easy for users to read and navigate through longer text, improving the overall experience and accessibility.</a:t>
            </a:r>
            <a:endParaRPr lang="en-IN" sz="1400" dirty="0">
              <a:latin typeface="IBM Plex Sans" panose="020B0503050203000203" pitchFamily="34" charset="0"/>
            </a:endParaRPr>
          </a:p>
        </p:txBody>
      </p:sp>
      <p:sp>
        <p:nvSpPr>
          <p:cNvPr id="2" name="TextBox 1">
            <a:extLst>
              <a:ext uri="{FF2B5EF4-FFF2-40B4-BE49-F238E27FC236}">
                <a16:creationId xmlns:a16="http://schemas.microsoft.com/office/drawing/2014/main" id="{4AA805B5-F42F-4A78-2E66-99F2CBEDB4B4}"/>
              </a:ext>
            </a:extLst>
          </p:cNvPr>
          <p:cNvSpPr txBox="1"/>
          <p:nvPr/>
        </p:nvSpPr>
        <p:spPr>
          <a:xfrm>
            <a:off x="313441" y="4190912"/>
            <a:ext cx="3953759" cy="369332"/>
          </a:xfrm>
          <a:prstGeom prst="rect">
            <a:avLst/>
          </a:prstGeom>
          <a:noFill/>
        </p:spPr>
        <p:txBody>
          <a:bodyPr wrap="square">
            <a:spAutoFit/>
          </a:bodyPr>
          <a:lstStyle/>
          <a:p>
            <a:pPr algn="r"/>
            <a:r>
              <a:rPr lang="en-IN" b="0" i="0" cap="all" dirty="0">
                <a:solidFill>
                  <a:srgbClr val="313A43"/>
                </a:solidFill>
                <a:effectLst/>
                <a:latin typeface="IBM Plex Sans" panose="020B0503050203000203" pitchFamily="34" charset="0"/>
              </a:rPr>
              <a:t>Bottom Bar</a:t>
            </a:r>
            <a:endParaRPr lang="en-IN" dirty="0"/>
          </a:p>
        </p:txBody>
      </p:sp>
      <p:sp>
        <p:nvSpPr>
          <p:cNvPr id="4" name="TextBox 3">
            <a:extLst>
              <a:ext uri="{FF2B5EF4-FFF2-40B4-BE49-F238E27FC236}">
                <a16:creationId xmlns:a16="http://schemas.microsoft.com/office/drawing/2014/main" id="{A88082BA-1EED-86FA-528A-7C41D94B320E}"/>
              </a:ext>
            </a:extLst>
          </p:cNvPr>
          <p:cNvSpPr txBox="1"/>
          <p:nvPr/>
        </p:nvSpPr>
        <p:spPr>
          <a:xfrm>
            <a:off x="313441" y="4740270"/>
            <a:ext cx="3953759" cy="1384995"/>
          </a:xfrm>
          <a:prstGeom prst="rect">
            <a:avLst/>
          </a:prstGeom>
          <a:noFill/>
        </p:spPr>
        <p:txBody>
          <a:bodyPr wrap="square">
            <a:spAutoFit/>
          </a:bodyPr>
          <a:lstStyle/>
          <a:p>
            <a:pPr algn="r"/>
            <a:r>
              <a:rPr lang="en-US" sz="1400" dirty="0">
                <a:latin typeface="IBM Plex Sans" panose="020B0503050203000203" pitchFamily="34" charset="0"/>
              </a:rPr>
              <a:t>At the bottom of the screen, there’s a bar with key action buttons: Erase, Camera, Gallery, and Copy. These buttons help users interact with the app, making it easier to manage the extracted content and improve overall usability.</a:t>
            </a:r>
            <a:endParaRPr lang="en-IN" sz="1400" dirty="0">
              <a:latin typeface="IBM Plex Sans" panose="020B0503050203000203" pitchFamily="34" charset="0"/>
            </a:endParaRPr>
          </a:p>
        </p:txBody>
      </p:sp>
      <p:pic>
        <p:nvPicPr>
          <p:cNvPr id="10" name="Picture 9">
            <a:extLst>
              <a:ext uri="{FF2B5EF4-FFF2-40B4-BE49-F238E27FC236}">
                <a16:creationId xmlns:a16="http://schemas.microsoft.com/office/drawing/2014/main" id="{AF950384-C569-FBDD-2D16-0771D161D54E}"/>
              </a:ext>
            </a:extLst>
          </p:cNvPr>
          <p:cNvPicPr>
            <a:picLocks noChangeAspect="1"/>
          </p:cNvPicPr>
          <p:nvPr/>
        </p:nvPicPr>
        <p:blipFill>
          <a:blip r:embed="rId3"/>
          <a:stretch>
            <a:fillRect/>
          </a:stretch>
        </p:blipFill>
        <p:spPr>
          <a:xfrm>
            <a:off x="4502644" y="668595"/>
            <a:ext cx="3186712" cy="59215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62168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4506FF-2406-DC03-8812-BA0CFE2F0D9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C9C7FCF-8682-9BB9-3F01-E7726F3A726A}"/>
              </a:ext>
            </a:extLst>
          </p:cNvPr>
          <p:cNvSpPr txBox="1"/>
          <p:nvPr/>
        </p:nvSpPr>
        <p:spPr>
          <a:xfrm>
            <a:off x="313441" y="267820"/>
            <a:ext cx="6094428" cy="523220"/>
          </a:xfrm>
          <a:prstGeom prst="rect">
            <a:avLst/>
          </a:prstGeom>
          <a:noFill/>
        </p:spPr>
        <p:txBody>
          <a:bodyPr wrap="square">
            <a:spAutoFit/>
          </a:bodyPr>
          <a:lstStyle/>
          <a:p>
            <a:r>
              <a:rPr lang="en-IN" sz="2800" b="1" i="0" cap="all" dirty="0">
                <a:solidFill>
                  <a:srgbClr val="313A43"/>
                </a:solidFill>
                <a:effectLst/>
                <a:latin typeface="IBM Plex Sans" panose="020B0503050203000203" pitchFamily="34" charset="0"/>
              </a:rPr>
              <a:t>Firebase Integration</a:t>
            </a:r>
            <a:endParaRPr lang="en-IN" sz="2800" b="1" dirty="0"/>
          </a:p>
        </p:txBody>
      </p:sp>
      <p:sp>
        <p:nvSpPr>
          <p:cNvPr id="5" name="TextBox 4">
            <a:extLst>
              <a:ext uri="{FF2B5EF4-FFF2-40B4-BE49-F238E27FC236}">
                <a16:creationId xmlns:a16="http://schemas.microsoft.com/office/drawing/2014/main" id="{3CA547D0-6F7E-B4DC-924F-6FE64C06E74A}"/>
              </a:ext>
            </a:extLst>
          </p:cNvPr>
          <p:cNvSpPr txBox="1"/>
          <p:nvPr/>
        </p:nvSpPr>
        <p:spPr>
          <a:xfrm>
            <a:off x="313441" y="791040"/>
            <a:ext cx="4189204" cy="646331"/>
          </a:xfrm>
          <a:prstGeom prst="rect">
            <a:avLst/>
          </a:prstGeom>
          <a:noFill/>
        </p:spPr>
        <p:txBody>
          <a:bodyPr wrap="square">
            <a:spAutoFit/>
          </a:bodyPr>
          <a:lstStyle/>
          <a:p>
            <a:r>
              <a:rPr lang="en-US" dirty="0">
                <a:latin typeface="IBM Plex Sans" panose="020B0503050203000203" pitchFamily="34" charset="0"/>
              </a:rPr>
              <a:t>Enhancing Application Security and Performance</a:t>
            </a:r>
            <a:endParaRPr lang="en-IN" dirty="0">
              <a:latin typeface="IBM Plex Sans" panose="020B0503050203000203" pitchFamily="34" charset="0"/>
            </a:endParaRPr>
          </a:p>
        </p:txBody>
      </p:sp>
      <p:sp>
        <p:nvSpPr>
          <p:cNvPr id="9" name="TextBox 8">
            <a:extLst>
              <a:ext uri="{FF2B5EF4-FFF2-40B4-BE49-F238E27FC236}">
                <a16:creationId xmlns:a16="http://schemas.microsoft.com/office/drawing/2014/main" id="{D01F12DC-519B-D7FE-87AF-706188F71FF3}"/>
              </a:ext>
            </a:extLst>
          </p:cNvPr>
          <p:cNvSpPr txBox="1"/>
          <p:nvPr/>
        </p:nvSpPr>
        <p:spPr>
          <a:xfrm>
            <a:off x="313441" y="1908055"/>
            <a:ext cx="3953759" cy="369332"/>
          </a:xfrm>
          <a:prstGeom prst="rect">
            <a:avLst/>
          </a:prstGeom>
          <a:noFill/>
        </p:spPr>
        <p:txBody>
          <a:bodyPr wrap="square">
            <a:spAutoFit/>
          </a:bodyPr>
          <a:lstStyle/>
          <a:p>
            <a:pPr algn="r"/>
            <a:r>
              <a:rPr lang="en-IN" b="0" i="0" cap="all" dirty="0">
                <a:solidFill>
                  <a:srgbClr val="313A43"/>
                </a:solidFill>
                <a:effectLst/>
                <a:latin typeface="IBM Plex Sans" panose="020B0503050203000203" pitchFamily="34" charset="0"/>
              </a:rPr>
              <a:t>Secure User Authentication</a:t>
            </a:r>
            <a:endParaRPr lang="en-IN" dirty="0"/>
          </a:p>
        </p:txBody>
      </p:sp>
      <p:sp>
        <p:nvSpPr>
          <p:cNvPr id="11" name="TextBox 10">
            <a:extLst>
              <a:ext uri="{FF2B5EF4-FFF2-40B4-BE49-F238E27FC236}">
                <a16:creationId xmlns:a16="http://schemas.microsoft.com/office/drawing/2014/main" id="{768916FC-FC3A-B73B-4FD2-FCEA5CCE7115}"/>
              </a:ext>
            </a:extLst>
          </p:cNvPr>
          <p:cNvSpPr txBox="1"/>
          <p:nvPr/>
        </p:nvSpPr>
        <p:spPr>
          <a:xfrm>
            <a:off x="313441" y="2277387"/>
            <a:ext cx="3953759" cy="954107"/>
          </a:xfrm>
          <a:prstGeom prst="rect">
            <a:avLst/>
          </a:prstGeom>
          <a:noFill/>
        </p:spPr>
        <p:txBody>
          <a:bodyPr wrap="square">
            <a:spAutoFit/>
          </a:bodyPr>
          <a:lstStyle/>
          <a:p>
            <a:pPr algn="r"/>
            <a:r>
              <a:rPr lang="en-US" sz="1400" dirty="0">
                <a:latin typeface="IBM Plex Sans" panose="020B0503050203000203" pitchFamily="34" charset="0"/>
              </a:rPr>
              <a:t>Firebase Authentication offers a secure way to manage user login and signup. It ensures that only </a:t>
            </a:r>
            <a:r>
              <a:rPr lang="en-US" sz="1400" dirty="0" err="1">
                <a:latin typeface="IBM Plex Sans" panose="020B0503050203000203" pitchFamily="34" charset="0"/>
              </a:rPr>
              <a:t>authorised</a:t>
            </a:r>
            <a:r>
              <a:rPr lang="en-US" sz="1400" dirty="0">
                <a:latin typeface="IBM Plex Sans" panose="020B0503050203000203" pitchFamily="34" charset="0"/>
              </a:rPr>
              <a:t> users can access the app, helping protect user data and build trust.</a:t>
            </a:r>
            <a:endParaRPr lang="en-IN" sz="1400" dirty="0">
              <a:latin typeface="IBM Plex Sans" panose="020B0503050203000203" pitchFamily="34" charset="0"/>
            </a:endParaRPr>
          </a:p>
        </p:txBody>
      </p:sp>
      <p:sp>
        <p:nvSpPr>
          <p:cNvPr id="12" name="TextBox 11">
            <a:extLst>
              <a:ext uri="{FF2B5EF4-FFF2-40B4-BE49-F238E27FC236}">
                <a16:creationId xmlns:a16="http://schemas.microsoft.com/office/drawing/2014/main" id="{BAAE3B1A-C9A2-6A2A-DF37-3A04923FF749}"/>
              </a:ext>
            </a:extLst>
          </p:cNvPr>
          <p:cNvSpPr txBox="1"/>
          <p:nvPr/>
        </p:nvSpPr>
        <p:spPr>
          <a:xfrm>
            <a:off x="313441" y="4888391"/>
            <a:ext cx="3953759" cy="369332"/>
          </a:xfrm>
          <a:prstGeom prst="rect">
            <a:avLst/>
          </a:prstGeom>
          <a:noFill/>
        </p:spPr>
        <p:txBody>
          <a:bodyPr wrap="square">
            <a:spAutoFit/>
          </a:bodyPr>
          <a:lstStyle/>
          <a:p>
            <a:pPr algn="r"/>
            <a:r>
              <a:rPr lang="en-US" b="0" i="0" cap="all" dirty="0">
                <a:solidFill>
                  <a:srgbClr val="313A43"/>
                </a:solidFill>
                <a:effectLst/>
                <a:latin typeface="IBM Plex Sans" panose="020B0503050203000203" pitchFamily="34" charset="0"/>
              </a:rPr>
              <a:t>Real-time Data Storage</a:t>
            </a:r>
            <a:endParaRPr lang="en-IN" dirty="0"/>
          </a:p>
        </p:txBody>
      </p:sp>
      <p:sp>
        <p:nvSpPr>
          <p:cNvPr id="13" name="TextBox 12">
            <a:extLst>
              <a:ext uri="{FF2B5EF4-FFF2-40B4-BE49-F238E27FC236}">
                <a16:creationId xmlns:a16="http://schemas.microsoft.com/office/drawing/2014/main" id="{6B6F2DCB-5526-4D28-817D-0303D1D5E3E9}"/>
              </a:ext>
            </a:extLst>
          </p:cNvPr>
          <p:cNvSpPr txBox="1"/>
          <p:nvPr/>
        </p:nvSpPr>
        <p:spPr>
          <a:xfrm>
            <a:off x="313441" y="5263263"/>
            <a:ext cx="3953759" cy="1169551"/>
          </a:xfrm>
          <a:prstGeom prst="rect">
            <a:avLst/>
          </a:prstGeom>
          <a:noFill/>
        </p:spPr>
        <p:txBody>
          <a:bodyPr wrap="square">
            <a:spAutoFit/>
          </a:bodyPr>
          <a:lstStyle/>
          <a:p>
            <a:pPr algn="r"/>
            <a:r>
              <a:rPr lang="en-US" sz="1400" dirty="0">
                <a:latin typeface="IBM Plex Sans" panose="020B0503050203000203" pitchFamily="34" charset="0"/>
              </a:rPr>
              <a:t>User data is securely stored in the Firebase Realtime Database, ensuring real-time updates and syncing across devices. This keeps users updated with the latest information at all times (Firebase, 2024).</a:t>
            </a:r>
            <a:endParaRPr lang="en-IN" sz="1400" dirty="0">
              <a:latin typeface="IBM Plex Sans" panose="020B0503050203000203" pitchFamily="34" charset="0"/>
            </a:endParaRPr>
          </a:p>
        </p:txBody>
      </p:sp>
      <p:sp>
        <p:nvSpPr>
          <p:cNvPr id="2" name="TextBox 1">
            <a:extLst>
              <a:ext uri="{FF2B5EF4-FFF2-40B4-BE49-F238E27FC236}">
                <a16:creationId xmlns:a16="http://schemas.microsoft.com/office/drawing/2014/main" id="{AD72B277-AA89-42D5-90BE-EEA615990C49}"/>
              </a:ext>
            </a:extLst>
          </p:cNvPr>
          <p:cNvSpPr txBox="1"/>
          <p:nvPr/>
        </p:nvSpPr>
        <p:spPr>
          <a:xfrm>
            <a:off x="313441" y="3626507"/>
            <a:ext cx="3953759" cy="369332"/>
          </a:xfrm>
          <a:prstGeom prst="rect">
            <a:avLst/>
          </a:prstGeom>
          <a:noFill/>
        </p:spPr>
        <p:txBody>
          <a:bodyPr wrap="square">
            <a:spAutoFit/>
          </a:bodyPr>
          <a:lstStyle/>
          <a:p>
            <a:pPr algn="r"/>
            <a:r>
              <a:rPr lang="en-IN" b="0" i="0" cap="all" dirty="0">
                <a:solidFill>
                  <a:srgbClr val="313A43"/>
                </a:solidFill>
                <a:effectLst/>
                <a:latin typeface="IBM Plex Sans" panose="020B0503050203000203" pitchFamily="34" charset="0"/>
              </a:rPr>
              <a:t>Scalability and Reliability</a:t>
            </a:r>
            <a:endParaRPr lang="en-IN" dirty="0"/>
          </a:p>
        </p:txBody>
      </p:sp>
      <p:sp>
        <p:nvSpPr>
          <p:cNvPr id="4" name="TextBox 3">
            <a:extLst>
              <a:ext uri="{FF2B5EF4-FFF2-40B4-BE49-F238E27FC236}">
                <a16:creationId xmlns:a16="http://schemas.microsoft.com/office/drawing/2014/main" id="{17A5F77C-5EDF-68BB-EA21-A25679B09E6E}"/>
              </a:ext>
            </a:extLst>
          </p:cNvPr>
          <p:cNvSpPr txBox="1"/>
          <p:nvPr/>
        </p:nvSpPr>
        <p:spPr>
          <a:xfrm>
            <a:off x="313441" y="3995839"/>
            <a:ext cx="3953759" cy="523220"/>
          </a:xfrm>
          <a:prstGeom prst="rect">
            <a:avLst/>
          </a:prstGeom>
          <a:noFill/>
        </p:spPr>
        <p:txBody>
          <a:bodyPr wrap="square">
            <a:spAutoFit/>
          </a:bodyPr>
          <a:lstStyle/>
          <a:p>
            <a:pPr algn="r"/>
            <a:r>
              <a:rPr lang="en-US" sz="1400" dirty="0">
                <a:latin typeface="IBM Plex Sans" panose="020B0503050203000203" pitchFamily="34" charset="0"/>
              </a:rPr>
              <a:t>Firebase ensures scalability and reliability, handling more users without problems.</a:t>
            </a:r>
            <a:endParaRPr lang="en-IN" sz="1400" dirty="0">
              <a:latin typeface="IBM Plex Sans" panose="020B0503050203000203" pitchFamily="34" charset="0"/>
            </a:endParaRPr>
          </a:p>
        </p:txBody>
      </p:sp>
      <p:pic>
        <p:nvPicPr>
          <p:cNvPr id="14" name="Picture 13">
            <a:extLst>
              <a:ext uri="{FF2B5EF4-FFF2-40B4-BE49-F238E27FC236}">
                <a16:creationId xmlns:a16="http://schemas.microsoft.com/office/drawing/2014/main" id="{C6752164-6E30-69C1-1269-57E8E5DBB7B2}"/>
              </a:ext>
            </a:extLst>
          </p:cNvPr>
          <p:cNvPicPr>
            <a:picLocks noChangeAspect="1"/>
          </p:cNvPicPr>
          <p:nvPr/>
        </p:nvPicPr>
        <p:blipFill>
          <a:blip r:embed="rId3"/>
          <a:stretch>
            <a:fillRect/>
          </a:stretch>
        </p:blipFill>
        <p:spPr>
          <a:xfrm>
            <a:off x="8658495" y="668595"/>
            <a:ext cx="3220064" cy="59215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 name="Picture 15">
            <a:extLst>
              <a:ext uri="{FF2B5EF4-FFF2-40B4-BE49-F238E27FC236}">
                <a16:creationId xmlns:a16="http://schemas.microsoft.com/office/drawing/2014/main" id="{FF2201CF-6E9C-6AFC-40FB-27E7F5C7DF9F}"/>
              </a:ext>
            </a:extLst>
          </p:cNvPr>
          <p:cNvPicPr>
            <a:picLocks noChangeAspect="1"/>
          </p:cNvPicPr>
          <p:nvPr/>
        </p:nvPicPr>
        <p:blipFill>
          <a:blip r:embed="rId4"/>
          <a:stretch>
            <a:fillRect/>
          </a:stretch>
        </p:blipFill>
        <p:spPr>
          <a:xfrm>
            <a:off x="4806300" y="665714"/>
            <a:ext cx="3203137" cy="59215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014596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TotalTime>
  <Words>2608</Words>
  <Application>Microsoft Office PowerPoint</Application>
  <PresentationFormat>Widescreen</PresentationFormat>
  <Paragraphs>133</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IBM Plex Sans</vt:lpstr>
      <vt:lpstr>Wingdings</vt:lpstr>
      <vt:lpstr>Office Theme</vt:lpstr>
      <vt:lpstr>MOBILE APP DEVELOPMENT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Ganeshkumar karri</dc:creator>
  <cp:lastModifiedBy>Ganesh Kumar Karri</cp:lastModifiedBy>
  <cp:revision>41</cp:revision>
  <dcterms:created xsi:type="dcterms:W3CDTF">2024-12-28T09:32:01Z</dcterms:created>
  <dcterms:modified xsi:type="dcterms:W3CDTF">2025-01-07T10:27:32Z</dcterms:modified>
</cp:coreProperties>
</file>