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16" r:id="rId17"/>
  </p:sldMasterIdLst>
  <p:notesMasterIdLst>
    <p:notesMasterId r:id="rId21"/>
  </p:notesMasterIdLst>
  <p:handoutMasterIdLst>
    <p:handoutMasterId r:id="rId19"/>
  </p:handoutMasterIdLst>
  <p:sldIdLst>
    <p:sldId id="256" r:id="rId23"/>
    <p:sldId id="258" r:id="rId24"/>
    <p:sldId id="257" r:id="rId25"/>
    <p:sldId id="261" r:id="rId26"/>
    <p:sldId id="260" r:id="rId27"/>
    <p:sldId id="262" r:id="rId28"/>
    <p:sldId id="263" r:id="rId29"/>
    <p:sldId id="264" r:id="rId30"/>
    <p:sldId id="259" r:id="rId31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3" orient="horz" pos="161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A7100"/>
    <a:srgbClr val="C0BD32"/>
    <a:srgbClr val="0097CC"/>
    <a:srgbClr val="6EA92D"/>
    <a:srgbClr val="9FBFFF"/>
    <a:srgbClr val="0DE8FF"/>
    <a:srgbClr val="D06654"/>
    <a:srgbClr val="53BCD1"/>
    <a:srgbClr val="D2CF51"/>
    <a:srgbClr val="6BA4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84" autoAdjust="0"/>
    <p:restoredTop sz="94767" autoAdjust="0"/>
  </p:normalViewPr>
  <p:slideViewPr>
    <p:cSldViewPr snapToGrid="1" snapToObjects="1">
      <p:cViewPr varScale="1">
        <p:scale>
          <a:sx n="206" d="100"/>
          <a:sy n="206" d="100"/>
        </p:scale>
        <p:origin x="498" y="168"/>
      </p:cViewPr>
      <p:guideLst>
        <p:guide orient="horz" pos="2158"/>
        <p:guide orient="horz" pos="1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handoutMaster" Target="handoutMasters/handoutMaster1.xml"></Relationship><Relationship Id="rId21" Type="http://schemas.openxmlformats.org/officeDocument/2006/relationships/notesMaster" Target="notesMasters/notesMaster1.xml"></Relationship><Relationship Id="rId23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1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9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5536" y="987574"/>
            <a:ext cx="83529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5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321145" y="2139702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4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6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8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1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2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6F63-C0B0-4F7E-95AD-0AEC0A8DFF20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B82D-33F2-44E4-BF70-D14CADE1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84" r:id="rId12"/>
    <p:sldLayoutId id="2147483685" r:id="rId13"/>
    <p:sldLayoutId id="2147483686" r:id="rId14"/>
    <p:sldLayoutId id="214748368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23839746094.png"></Relationship><Relationship Id="rId2" Type="http://schemas.openxmlformats.org/officeDocument/2006/relationships/slideLayout" Target="../slideLayouts/slideLayout1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image" Target="../media/fImage54519761622.png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30431789630.png"></Relationship><Relationship Id="rId2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chart" Target="../charts/chart3.xml"></Relationship><Relationship Id="rId2" Type="http://schemas.openxmlformats.org/officeDocument/2006/relationships/chart" Target="../charts/chart2.xml"></Relationship><Relationship Id="rId4" Type="http://schemas.openxmlformats.org/officeDocument/2006/relationships/image" Target="../media/fImage301408809630.png"></Relationship><Relationship Id="rId5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379071503154.png"></Relationship><Relationship Id="rId3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481201511506.png"></Relationship><Relationship Id="rId3" Type="http://schemas.openxmlformats.org/officeDocument/2006/relationships/slideLayout" Target="../slideLayouts/slideLayout1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 rot="0">
            <a:off x="403860" y="1431925"/>
            <a:ext cx="6193155" cy="14306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chemeClr val="bg1"/>
                </a:solidFill>
                <a:latin typeface="Arial" charset="0"/>
                <a:ea typeface="Arial" charset="0"/>
              </a:rPr>
              <a:t>Property Sales  to analyse Profits and improve Customer relationship</a:t>
            </a:r>
            <a:endParaRPr lang="ko-KR" altLang="en-US" sz="3600" cap="none" dirty="0" smtClean="0" b="1">
              <a:ln w="9525" cap="flat" cmpd="sng">
                <a:prstDash/>
              </a:ln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0">
            <a:off x="6788785" y="3803650"/>
            <a:ext cx="1875155" cy="7854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Kauthami Tatipala</a:t>
            </a:r>
            <a:endParaRPr lang="ko-KR" altLang="en-US" sz="10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X16133757</a:t>
            </a:r>
            <a:endParaRPr lang="ko-KR" altLang="en-US" sz="10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MSc Data Analytics</a:t>
            </a:r>
            <a:endParaRPr lang="ko-KR" altLang="en-US" sz="10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x16133757@student.ncirl.ie</a:t>
            </a:r>
            <a:endParaRPr lang="ko-KR" altLang="en-US" sz="10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6787515" y="266065"/>
            <a:ext cx="2069464" cy="153924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7515" y="426720"/>
            <a:ext cx="2029460" cy="1208405"/>
          </a:xfrm>
          <a:prstGeom prst="rect"/>
          <a:noFill/>
        </p:spPr>
      </p:pic>
      <p:sp>
        <p:nvSpPr>
          <p:cNvPr id="9" name="Text Box 8"/>
          <p:cNvSpPr txBox="1">
            <a:spLocks/>
          </p:cNvSpPr>
          <p:nvPr/>
        </p:nvSpPr>
        <p:spPr>
          <a:xfrm rot="0">
            <a:off x="401955" y="3309620"/>
            <a:ext cx="2438400" cy="4933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Analytical CRM</a:t>
            </a:r>
            <a:endParaRPr lang="ko-KR" altLang="en-US" sz="26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7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3060" y="27940"/>
            <a:ext cx="8395970" cy="27622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95605" y="483235"/>
            <a:ext cx="8353424" cy="50482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Introduction</a:t>
            </a:r>
            <a:endParaRPr lang="ko-KR" altLang="en-US" sz="2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Text Box 19"/>
          <p:cNvSpPr txBox="1">
            <a:spLocks/>
          </p:cNvSpPr>
          <p:nvPr/>
        </p:nvSpPr>
        <p:spPr>
          <a:xfrm rot="0">
            <a:off x="845185" y="1369060"/>
            <a:ext cx="7536814" cy="29070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20"/>
          <p:cNvSpPr txBox="1">
            <a:spLocks/>
          </p:cNvSpPr>
          <p:nvPr/>
        </p:nvSpPr>
        <p:spPr>
          <a:xfrm rot="0">
            <a:off x="571500" y="1417320"/>
            <a:ext cx="3889375" cy="2310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B2B2B2"/>
                </a:solidFill>
                <a:latin typeface="Arial" charset="0"/>
                <a:ea typeface="Arial" charset="0"/>
              </a:rPr>
              <a:t>REASON</a:t>
            </a:r>
            <a:endParaRPr lang="ko-KR" altLang="en-US" sz="1600" cap="none" dirty="0" smtClean="0" b="1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1. What are the Profits?</a:t>
            </a:r>
            <a:endParaRPr lang="ko-KR" altLang="en-US" sz="16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2. Invest or advertise which area to grow the business?</a:t>
            </a:r>
            <a:endParaRPr lang="ko-KR" altLang="en-US" sz="16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3. Customer chioce and preference according to age?</a:t>
            </a:r>
            <a:endParaRPr lang="ko-KR" altLang="en-US" sz="16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Text Box 21"/>
          <p:cNvSpPr txBox="1">
            <a:spLocks/>
          </p:cNvSpPr>
          <p:nvPr/>
        </p:nvSpPr>
        <p:spPr>
          <a:xfrm rot="0">
            <a:off x="4613275" y="1369060"/>
            <a:ext cx="3849370" cy="2277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DATA</a:t>
            </a:r>
            <a:endParaRPr lang="ko-KR" altLang="en-US" sz="1600" cap="none" dirty="0" smtClean="0" b="1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Two datasets have been considered here and they are in excel sheet, cleaned by openrefine and emerged together to use.</a:t>
            </a:r>
            <a:endParaRPr lang="ko-KR" altLang="en-US" sz="1400" cap="none" dirty="0" smtClean="0" b="0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The datasets are taken from data.gov from USA open data website.</a:t>
            </a:r>
            <a:endParaRPr lang="ko-KR" altLang="en-US" sz="1400" cap="none" dirty="0" smtClean="0" b="0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The attributes include Customer details, the brokers/angents details, property details, </a:t>
            </a:r>
            <a:endParaRPr lang="ko-KR" altLang="en-US" sz="1800" cap="none" dirty="0" smtClean="0" b="0">
              <a:solidFill>
                <a:schemeClr val="bg1">
                  <a:lumMod val="75000"/>
                  <a:lumOff val="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0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/>
          </p:cNvSpPr>
          <p:nvPr/>
        </p:nvSpPr>
        <p:spPr>
          <a:xfrm rot="0">
            <a:off x="395605" y="1148080"/>
            <a:ext cx="4001135" cy="3567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METHODOLOGY</a:t>
            </a:r>
            <a:endParaRPr lang="ko-KR" altLang="en-US" sz="1600" cap="none" dirty="0" smtClean="0" b="1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Tables are generated to store the data, in sql server management studio.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The data is extracted, transformed, and loaded using SSIS process in visual studio.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When the data is ready it is loaded in the empty tables generated.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Using SSAS methodology the cube is formed and deployed to get the analytical results.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Later with the deployed cube the reports can be generated, for further deep understanding of the data that is been used.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The reports are been visualized using Tableau for visulaize access to huge data with digestible visuals.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0">
            <a:off x="395605" y="483235"/>
            <a:ext cx="8353425" cy="5048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Implementation</a:t>
            </a:r>
            <a:endParaRPr lang="ko-KR" altLang="en-US" sz="2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3265" y="1513840"/>
            <a:ext cx="4178935" cy="24561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00756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605" y="987425"/>
            <a:ext cx="8353425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Business Organization with much profits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Box 94"/>
          <p:cNvSpPr txBox="1">
            <a:spLocks noChangeArrowheads="1"/>
          </p:cNvSpPr>
          <p:nvPr/>
        </p:nvSpPr>
        <p:spPr bwMode="auto">
          <a:xfrm>
            <a:off x="3347085" y="4135120"/>
            <a:ext cx="144780" cy="22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5725" indent="-85725" algn="l"/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95605" y="483235"/>
            <a:ext cx="8353425" cy="50482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Results</a:t>
            </a:r>
            <a:endParaRPr lang="ko-KR" altLang="en-US" sz="2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5060" y="1620520"/>
            <a:ext cx="5097780" cy="2807970"/>
          </a:xfrm>
          <a:prstGeom prst="rect"/>
          <a:noFill/>
        </p:spPr>
      </p:pic>
      <p:sp>
        <p:nvSpPr>
          <p:cNvPr id="22" name="Text Box 21"/>
          <p:cNvSpPr txBox="1">
            <a:spLocks/>
          </p:cNvSpPr>
          <p:nvPr/>
        </p:nvSpPr>
        <p:spPr>
          <a:xfrm rot="0">
            <a:off x="539115" y="2150110"/>
            <a:ext cx="318770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3" name="Text Box 22"/>
          <p:cNvSpPr txBox="1">
            <a:spLocks/>
          </p:cNvSpPr>
          <p:nvPr/>
        </p:nvSpPr>
        <p:spPr>
          <a:xfrm rot="0">
            <a:off x="416560" y="1622425"/>
            <a:ext cx="3124835" cy="2803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This report gives the details of the business organization which are more popular based on how many properties they have sold and also the profits they have earned.</a:t>
            </a:r>
            <a:endParaRPr lang="ko-KR" altLang="en-US" sz="16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It is clearly giving the competition view for the organisations, Keller Williams Capital has the highest profitble organization.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95605" y="483235"/>
            <a:ext cx="8353425" cy="50482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Result</a:t>
            </a:r>
            <a:endParaRPr lang="ko-KR" altLang="en-US" sz="2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87445" y="1485265"/>
            <a:ext cx="5066030" cy="3048635"/>
          </a:xfrm>
          <a:prstGeom prst="rect"/>
          <a:noFill/>
        </p:spPr>
      </p:pic>
      <p:sp>
        <p:nvSpPr>
          <p:cNvPr id="12" name="Text Box 11"/>
          <p:cNvSpPr txBox="1">
            <a:spLocks/>
          </p:cNvSpPr>
          <p:nvPr/>
        </p:nvSpPr>
        <p:spPr>
          <a:xfrm rot="0">
            <a:off x="449580" y="1589405"/>
            <a:ext cx="3004185" cy="2557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This report gives the idea of where the properties are more sold in USA.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It is based on the customers interest and and also the gemographic locations.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Binghamton is in top of the area where properties and sold and then comes the plattsburgh.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395605" y="987425"/>
            <a:ext cx="835406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Geographic Vs Sales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1555" y="1474470"/>
            <a:ext cx="5173980" cy="3051175"/>
          </a:xfrm>
          <a:prstGeom prst="rect"/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 rot="0">
            <a:off x="395605" y="483235"/>
            <a:ext cx="8353425" cy="5048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Result</a:t>
            </a:r>
            <a:endParaRPr lang="ko-KR" altLang="en-US" sz="2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395605" y="987425"/>
            <a:ext cx="835406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Customer Preferences.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>
            <a:spLocks/>
          </p:cNvSpPr>
          <p:nvPr/>
        </p:nvSpPr>
        <p:spPr>
          <a:xfrm rot="0">
            <a:off x="394970" y="1567180"/>
            <a:ext cx="3004185" cy="30499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This visualization gives the details of the Customers preferences about the property what they want to take.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Here i have taken the bedrooms and bathroom preferences.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With this kind of analysis the customer relationship can be developed by showing the properties according to the age they will select.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120" y="1486535"/>
            <a:ext cx="5388610" cy="2999105"/>
          </a:xfrm>
          <a:prstGeom prst="rect"/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 rot="0">
            <a:off x="395605" y="483235"/>
            <a:ext cx="8353425" cy="5048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Result</a:t>
            </a:r>
            <a:endParaRPr lang="ko-KR" altLang="en-US" sz="2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395605" y="987425"/>
            <a:ext cx="835406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Type of Agents Vs Type of property</a:t>
            </a:r>
            <a:endParaRPr lang="ko-KR" altLang="en-US" sz="1400" cap="none" dirty="0" smtClean="0" b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>
            <a:spLocks/>
          </p:cNvSpPr>
          <p:nvPr/>
        </p:nvSpPr>
        <p:spPr>
          <a:xfrm rot="0">
            <a:off x="307340" y="1764665"/>
            <a:ext cx="3004185" cy="23107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This report shows the agents types who are selling what kind of property to customers with marital status included.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By this the organization can predict the future sales in area based on the customers what they are purchasing kind of property.</a:t>
            </a:r>
            <a:endParaRPr lang="ko-KR" altLang="en-US" sz="16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 rot="0">
            <a:off x="395605" y="483235"/>
            <a:ext cx="8353424" cy="5048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References</a:t>
            </a:r>
            <a:endParaRPr lang="ko-KR" altLang="en-US" sz="2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Text Box 2"/>
          <p:cNvSpPr txBox="1">
            <a:spLocks/>
          </p:cNvSpPr>
          <p:nvPr/>
        </p:nvSpPr>
        <p:spPr>
          <a:xfrm rot="0">
            <a:off x="941705" y="1884045"/>
            <a:ext cx="708983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Text Box 3"/>
          <p:cNvSpPr txBox="1">
            <a:spLocks/>
          </p:cNvSpPr>
          <p:nvPr/>
        </p:nvSpPr>
        <p:spPr>
          <a:xfrm rot="0">
            <a:off x="1126490" y="1211580"/>
            <a:ext cx="6192520" cy="34448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Bin, O., 2004. A prediction comparison of housing sales prices by parametric versus semi-parametric regressions. </a:t>
            </a:r>
            <a:r>
              <a:rPr lang="en-US" altLang="ko-KR" sz="1400" cap="none" dirty="0" smtClean="0" i="1" b="0">
                <a:solidFill>
                  <a:srgbClr val="B2B2B2"/>
                </a:solidFill>
                <a:latin typeface="Arial" charset="0"/>
                <a:ea typeface="Arial" charset="0"/>
              </a:rPr>
              <a:t>Journal of Housing Economics</a:t>
            </a: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sz="1400" cap="none" dirty="0" smtClean="0" i="1" b="0">
                <a:solidFill>
                  <a:srgbClr val="B2B2B2"/>
                </a:solidFill>
                <a:latin typeface="Arial" charset="0"/>
                <a:ea typeface="Arial" charset="0"/>
              </a:rPr>
              <a:t>13</a:t>
            </a: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(1), pp.68-84. </a:t>
            </a: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Wu, L. and Brynjolfsson, E., 2015. The future of prediction: How Google searches foreshadow housing prices and sales. In </a:t>
            </a:r>
            <a:r>
              <a:rPr lang="en-US" altLang="ko-KR" sz="1400" cap="none" dirty="0" smtClean="0" i="1" b="0">
                <a:solidFill>
                  <a:srgbClr val="B2B2B2"/>
                </a:solidFill>
                <a:latin typeface="Arial" charset="0"/>
                <a:ea typeface="Arial" charset="0"/>
              </a:rPr>
              <a:t>Economic analysis of the digital economy </a:t>
            </a: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(pp. 89-118). University of Chicago Press. </a:t>
            </a: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Zhou, W.X. and Sornette, D., 2008. Analysis of the real estate market in Las Vegas: Bubble, seasonal patterns, and prediction of the CSW indices. </a:t>
            </a:r>
            <a:r>
              <a:rPr lang="en-US" altLang="ko-KR" sz="1400" cap="none" dirty="0" smtClean="0" i="1" b="0">
                <a:solidFill>
                  <a:srgbClr val="B2B2B2"/>
                </a:solidFill>
                <a:latin typeface="Arial" charset="0"/>
                <a:ea typeface="Arial" charset="0"/>
              </a:rPr>
              <a:t>Physica A: Statistical Mechanics and its Applications</a:t>
            </a: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sz="1400" cap="none" dirty="0" smtClean="0" i="1" b="0">
                <a:solidFill>
                  <a:srgbClr val="B2B2B2"/>
                </a:solidFill>
                <a:latin typeface="Arial" charset="0"/>
                <a:ea typeface="Arial" charset="0"/>
              </a:rPr>
              <a:t>387</a:t>
            </a: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(1), pp.243-260. </a:t>
            </a: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Yoshpe, H., 1936. THE DeLANCEY ESTATE: DID THE REVOLUTION DEMOCRATIZE LAND-HOLDING IN NEW YORK?. </a:t>
            </a:r>
            <a:r>
              <a:rPr lang="en-US" altLang="ko-KR" sz="1400" cap="none" dirty="0" smtClean="0" i="1" b="0">
                <a:solidFill>
                  <a:srgbClr val="B2B2B2"/>
                </a:solidFill>
                <a:latin typeface="Arial" charset="0"/>
                <a:ea typeface="Arial" charset="0"/>
              </a:rPr>
              <a:t>New York History</a:t>
            </a: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sz="1400" cap="none" dirty="0" smtClean="0" i="1" b="0">
                <a:solidFill>
                  <a:srgbClr val="B2B2B2"/>
                </a:solidFill>
                <a:latin typeface="Arial" charset="0"/>
                <a:ea typeface="Arial" charset="0"/>
              </a:rPr>
              <a:t>17</a:t>
            </a:r>
            <a:r>
              <a:rPr lang="en-US" altLang="ko-KR" sz="1400" cap="none" dirty="0" smtClean="0" b="0">
                <a:solidFill>
                  <a:srgbClr val="B2B2B2"/>
                </a:solidFill>
                <a:latin typeface="Arial" charset="0"/>
                <a:ea typeface="Arial" charset="0"/>
              </a:rPr>
              <a:t>(2), pp.167-179. </a:t>
            </a: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Wingdings"/>
              <a:buChar char=""/>
            </a:pPr>
            <a:endParaRPr lang="ko-KR" altLang="en-US" sz="1400" cap="none" dirty="0" smtClean="0" b="0">
              <a:solidFill>
                <a:srgbClr val="B2B2B2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31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38</Paragraphs>
  <Words>98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kauthami.tatipala</cp:lastModifiedBy>
  <dc:title>PowerPoint 프레젠테이션</dc:title>
  <dcterms:modified xsi:type="dcterms:W3CDTF">2015-06-08T02:57:42Z</dcterms:modified>
</cp:coreProperties>
</file>