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66" r:id="rId3"/>
    <p:sldId id="274" r:id="rId4"/>
    <p:sldId id="258" r:id="rId5"/>
    <p:sldId id="267" r:id="rId6"/>
    <p:sldId id="275" r:id="rId7"/>
    <p:sldId id="271" r:id="rId8"/>
    <p:sldId id="270" r:id="rId9"/>
    <p:sldId id="262" r:id="rId10"/>
    <p:sldId id="263" r:id="rId11"/>
  </p:sldIdLst>
  <p:sldSz cx="9144000" cy="6858000" type="screen4x3"/>
  <p:notesSz cx="7010400"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2" d="100"/>
          <a:sy n="82"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503BF67-6302-4566-A86B-35B434EA04ED}" type="datetimeFigureOut">
              <a:rPr kumimoji="0" lang="en-US" sz="1200" b="0" i="0" u="none" strike="noStrike" kern="1200" cap="none" spc="0" normalizeH="0" baseline="0" noProof="0">
                <a:ln>
                  <a:noFill/>
                </a:ln>
                <a:solidFill>
                  <a:schemeClr val="tx1"/>
                </a:solidFill>
                <a:effectLst/>
                <a:uLnTx/>
                <a:uFillTx/>
                <a:latin typeface="+mn-lt"/>
                <a:ea typeface="+mn-ea"/>
                <a:cs typeface="+mn-cs"/>
              </a:rPr>
              <a:t>6/3/2025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p>
            <a:pPr lvl="0" algn="r" eaLnBrk="1" hangingPunct="1"/>
            <a:fld id="{9A0DB2DC-4C9A-4742-B13C-FB6460FD3503}" type="slidenum">
              <a:rPr lang="en-US" altLang="en-US" sz="1200" dirty="0"/>
              <a:t>‹#›</a:t>
            </a:fld>
            <a:endParaRPr lang="en-US"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Title of the Project</a:t>
            </a:r>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D86D54E-A237-4D1E-8662-2849D0589772}" type="datetimeFigureOut">
              <a:rPr kumimoji="0" lang="en-US" sz="1200" b="0" i="0" u="none" strike="noStrike" kern="1200" cap="none" spc="0" normalizeH="0" baseline="0" noProof="0">
                <a:ln>
                  <a:noFill/>
                </a:ln>
                <a:solidFill>
                  <a:schemeClr val="tx1"/>
                </a:solidFill>
                <a:effectLst/>
                <a:uLnTx/>
                <a:uFillTx/>
                <a:latin typeface="+mn-lt"/>
                <a:ea typeface="+mn-ea"/>
                <a:cs typeface="+mn-cs"/>
              </a:rPr>
              <a:t>6/3/2025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p>
            <a:pPr lvl="0" algn="r" eaLnBrk="1" hangingPunct="1"/>
            <a:fld id="{9A0DB2DC-4C9A-4742-B13C-FB6460FD3503}" type="slidenum">
              <a:rPr lang="en-US" altLang="en-US" sz="1200" dirty="0"/>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a:solidFill>
              <a:srgbClr val="000000">
                <a:alpha val="100000"/>
              </a:srgbClr>
            </a:solidFill>
            <a:miter lim="800000"/>
          </a:ln>
        </p:spPr>
      </p:sp>
      <p:sp>
        <p:nvSpPr>
          <p:cNvPr id="12291" name="Notes Placeholder 2"/>
          <p:cNvSpPr>
            <a:spLocks noGrp="1"/>
          </p:cNvSpPr>
          <p:nvPr>
            <p:ph type="body" idx="1"/>
          </p:nvPr>
        </p:nvSpPr>
        <p:spPr>
          <a:noFill/>
          <a:ln>
            <a:noFill/>
          </a:ln>
        </p:spPr>
        <p:txBody>
          <a:bodyPr wrap="square" lIns="93177" tIns="46589" rIns="93177" bIns="46589" anchor="t" anchorCtr="0"/>
          <a:lstStyle/>
          <a:p>
            <a:pPr lvl="0" eaLnBrk="1" hangingPunct="1">
              <a:spcBef>
                <a:spcPct val="0"/>
              </a:spcBef>
            </a:pPr>
            <a:endParaRPr lang="en-US" altLang="en-US" dirty="0"/>
          </a:p>
        </p:txBody>
      </p:sp>
      <p:sp>
        <p:nvSpPr>
          <p:cNvPr id="12292" name="Slide Number Placeholder 3"/>
          <p:cNvSpPr txBox="1">
            <a:spLocks noGrp="1"/>
          </p:cNvSpPr>
          <p:nvPr>
            <p:ph type="sldNum" sz="quarter"/>
          </p:nvPr>
        </p:nvSpPr>
        <p:spPr>
          <a:xfrm>
            <a:off x="3970338" y="8829675"/>
            <a:ext cx="3038475" cy="465138"/>
          </a:xfrm>
          <a:prstGeom prst="rect">
            <a:avLst/>
          </a:prstGeom>
          <a:noFill/>
          <a:ln w="9525">
            <a:noFill/>
          </a:ln>
        </p:spPr>
        <p:txBody>
          <a:bodyPr lIns="93177" tIns="46589" rIns="93177" bIns="46589" anchor="b" anchorCtr="0"/>
          <a:lstStyle/>
          <a:p>
            <a:pPr lvl="0" algn="r" eaLnBrk="1" hangingPunct="1"/>
            <a:fld id="{9A0DB2DC-4C9A-4742-B13C-FB6460FD3503}" type="slidenum">
              <a:rPr lang="en-US" altLang="en-US" sz="1200" dirty="0"/>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9B18DDD-949B-4B66-BED2-5C8A6BCD6F11}"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6/3/2025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Title of the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US" altLang="en-US" dirty="0">
                <a:latin typeface="Calibri" panose="020F0502020204030204" pitchFamily="34" charset="0"/>
              </a:rPr>
              <a:t>‹#›</a:t>
            </a:fld>
            <a:endParaRPr lang="en-US"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3.jpe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6913" y="2794000"/>
            <a:ext cx="7772400" cy="968375"/>
          </a:xfrm>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bg2">
                    <a:lumMod val="10000"/>
                  </a:schemeClr>
                </a:solidFill>
                <a:effectLst/>
                <a:uLnTx/>
                <a:uFillTx/>
                <a:latin typeface="Bookman Old Style" panose="02050604050505020204" pitchFamily="18" charset="0"/>
                <a:ea typeface="+mj-ea"/>
                <a:cs typeface="+mj-cs"/>
              </a:rPr>
              <a:t>TITLE OF THE PROJECT</a:t>
            </a:r>
            <a:br>
              <a:rPr kumimoji="0" lang="en-US" sz="2400" b="1" i="0" u="none" strike="noStrike" kern="1200" cap="none" spc="0" normalizeH="0" baseline="0" noProof="0" dirty="0">
                <a:ln>
                  <a:noFill/>
                </a:ln>
                <a:solidFill>
                  <a:schemeClr val="bg2">
                    <a:lumMod val="10000"/>
                  </a:schemeClr>
                </a:solidFill>
                <a:effectLst/>
                <a:uLnTx/>
                <a:uFillTx/>
                <a:latin typeface="Bookman Old Style" panose="02050604050505020204" pitchFamily="18" charset="0"/>
                <a:ea typeface="+mj-ea"/>
                <a:cs typeface="+mj-cs"/>
              </a:rPr>
            </a:br>
            <a:r>
              <a:rPr kumimoji="0" lang="en-US" sz="2400" b="1" i="0" u="none" strike="noStrike" kern="1200" cap="none" spc="0" normalizeH="0" baseline="0" noProof="0" dirty="0">
                <a:ln>
                  <a:noFill/>
                </a:ln>
                <a:solidFill>
                  <a:schemeClr val="bg2">
                    <a:lumMod val="10000"/>
                  </a:schemeClr>
                </a:solidFill>
                <a:effectLst/>
                <a:uLnTx/>
                <a:uFillTx/>
                <a:latin typeface="Bookman Old Style" panose="02050604050505020204" pitchFamily="18" charset="0"/>
                <a:ea typeface="+mj-ea"/>
                <a:cs typeface="+mj-cs"/>
              </a:rPr>
              <a:t>RF-BASED GEO LOCATION GUIDE</a:t>
            </a:r>
          </a:p>
        </p:txBody>
      </p:sp>
      <p:sp>
        <p:nvSpPr>
          <p:cNvPr id="7" name="Subtitle 6"/>
          <p:cNvSpPr>
            <a:spLocks noGrp="1"/>
          </p:cNvSpPr>
          <p:nvPr>
            <p:ph type="subTitle" idx="1"/>
          </p:nvPr>
        </p:nvSpPr>
        <p:spPr>
          <a:xfrm>
            <a:off x="1295400" y="3922713"/>
            <a:ext cx="7162800" cy="2433638"/>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600" b="1" i="0" u="none" strike="noStrike" kern="1200" cap="none" spc="0" normalizeH="0" baseline="0" noProof="0" dirty="0">
                <a:ln>
                  <a:noFill/>
                </a:ln>
                <a:solidFill>
                  <a:schemeClr val="accent3">
                    <a:lumMod val="50000"/>
                  </a:schemeClr>
                </a:solidFill>
                <a:effectLst/>
                <a:uLnTx/>
                <a:uFillTx/>
                <a:latin typeface="+mn-lt"/>
                <a:ea typeface="+mn-ea"/>
                <a:cs typeface="+mn-cs"/>
              </a:rPr>
              <a:t>Presented by [A-9]</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1" u="none" strike="noStrike" kern="1200" cap="none" spc="0" normalizeH="0" baseline="0" noProof="0" dirty="0">
                <a:ln>
                  <a:noFill/>
                </a:ln>
                <a:solidFill>
                  <a:schemeClr val="accent2">
                    <a:lumMod val="75000"/>
                  </a:schemeClr>
                </a:solidFill>
                <a:effectLst/>
                <a:uLnTx/>
                <a:uFillTx/>
                <a:latin typeface="+mn-lt"/>
                <a:ea typeface="+mn-ea"/>
                <a:cs typeface="+mn-cs"/>
              </a:rPr>
              <a:t>M.SHRAVYA (23VE5A0404)</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1" u="none" strike="noStrike" kern="1200" cap="none" spc="0" normalizeH="0" baseline="0" noProof="0" dirty="0">
                <a:ln>
                  <a:noFill/>
                </a:ln>
                <a:solidFill>
                  <a:schemeClr val="accent2">
                    <a:lumMod val="75000"/>
                  </a:schemeClr>
                </a:solidFill>
                <a:effectLst/>
                <a:uLnTx/>
                <a:uFillTx/>
                <a:latin typeface="+mn-lt"/>
                <a:ea typeface="+mn-ea"/>
                <a:cs typeface="+mn-cs"/>
              </a:rPr>
              <a:t>SHAIK ALISHA (22VE1A0455)</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1" u="none" strike="noStrike" kern="1200" cap="none" spc="0" normalizeH="0" baseline="0" noProof="0" dirty="0">
                <a:ln>
                  <a:noFill/>
                </a:ln>
                <a:solidFill>
                  <a:schemeClr val="accent2">
                    <a:lumMod val="75000"/>
                  </a:schemeClr>
                </a:solidFill>
                <a:effectLst/>
                <a:uLnTx/>
                <a:uFillTx/>
                <a:latin typeface="+mn-lt"/>
                <a:ea typeface="+mn-ea"/>
                <a:cs typeface="+mn-cs"/>
              </a:rPr>
              <a:t>B.VENKATESH (22VE1A0406)</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1" u="none" strike="noStrike" kern="1200" cap="none" spc="0" normalizeH="0" baseline="0" noProof="0" dirty="0">
              <a:ln>
                <a:noFill/>
              </a:ln>
              <a:solidFill>
                <a:schemeClr val="accent2">
                  <a:lumMod val="75000"/>
                </a:schemeClr>
              </a:solidFill>
              <a:effectLst/>
              <a:uLnTx/>
              <a:uFillTx/>
              <a:latin typeface="+mn-lt"/>
              <a:ea typeface="+mn-ea"/>
              <a:cs typeface="+mn-cs"/>
            </a:endParaRPr>
          </a:p>
        </p:txBody>
      </p:sp>
      <p:sp>
        <p:nvSpPr>
          <p:cNvPr id="2053" name="Slide Number Placeholder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1</a:t>
            </a:fld>
            <a:endParaRPr lang="en-US" altLang="en-US" sz="1200" dirty="0">
              <a:solidFill>
                <a:srgbClr val="898989"/>
              </a:solidFill>
            </a:endParaRPr>
          </a:p>
        </p:txBody>
      </p:sp>
      <p:sp>
        <p:nvSpPr>
          <p:cNvPr id="8" name="Title 3"/>
          <p:cNvSpPr txBox="1"/>
          <p:nvPr/>
        </p:nvSpPr>
        <p:spPr>
          <a:xfrm>
            <a:off x="-4762" y="1054100"/>
            <a:ext cx="9144000" cy="1470025"/>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1" i="0" u="none" strike="noStrike" kern="1200" cap="none" spc="0" normalizeH="0" baseline="0" noProof="0" dirty="0">
              <a:ln>
                <a:noFill/>
              </a:ln>
              <a:solidFill>
                <a:srgbClr val="C00000"/>
              </a:solidFill>
              <a:effectLst/>
              <a:uLnTx/>
              <a:uFillTx/>
              <a:latin typeface="Bookman Old Style" panose="02050604050505020204" pitchFamily="18"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2400" b="1" i="0" u="none" strike="noStrike" kern="1200" cap="none" spc="0" normalizeH="0" baseline="0" noProof="0" dirty="0">
              <a:ln>
                <a:noFill/>
              </a:ln>
              <a:solidFill>
                <a:schemeClr val="accent4">
                  <a:lumMod val="75000"/>
                </a:schemeClr>
              </a:solidFill>
              <a:effectLst/>
              <a:uLnTx/>
              <a:uFillTx/>
              <a:latin typeface="Bookman Old Style" panose="02050604050505020204" pitchFamily="18" charset="0"/>
              <a:ea typeface="+mj-ea"/>
              <a:cs typeface="+mj-cs"/>
            </a:endParaRPr>
          </a:p>
        </p:txBody>
      </p:sp>
      <p:pic>
        <p:nvPicPr>
          <p:cNvPr id="2056" name="Picture 12" descr="Sreyas Logo-New"/>
          <p:cNvPicPr>
            <a:picLocks noChangeAspect="1"/>
          </p:cNvPicPr>
          <p:nvPr/>
        </p:nvPicPr>
        <p:blipFill>
          <a:blip r:embed="rId3"/>
          <a:stretch>
            <a:fillRect/>
          </a:stretch>
        </p:blipFill>
        <p:spPr>
          <a:xfrm>
            <a:off x="417513" y="981075"/>
            <a:ext cx="1323975" cy="1076325"/>
          </a:xfrm>
          <a:prstGeom prst="rect">
            <a:avLst/>
          </a:prstGeom>
          <a:noFill/>
          <a:ln w="9525">
            <a:noFill/>
          </a:ln>
        </p:spPr>
      </p:pic>
      <p:cxnSp>
        <p:nvCxnSpPr>
          <p:cNvPr id="2057" name="AutoShape 11"/>
          <p:cNvCxnSpPr/>
          <p:nvPr/>
        </p:nvCxnSpPr>
        <p:spPr>
          <a:xfrm>
            <a:off x="341313" y="2133600"/>
            <a:ext cx="7775575" cy="0"/>
          </a:xfrm>
          <a:prstGeom prst="straightConnector1">
            <a:avLst/>
          </a:prstGeom>
          <a:ln w="19050" cap="flat" cmpd="sng">
            <a:solidFill>
              <a:srgbClr val="3399FF"/>
            </a:solidFill>
            <a:prstDash val="solid"/>
            <a:headEnd type="none" w="med" len="med"/>
            <a:tailEnd type="none" w="med" len="med"/>
          </a:ln>
        </p:spPr>
      </p:cxnSp>
      <p:cxnSp>
        <p:nvCxnSpPr>
          <p:cNvPr id="2058" name="AutoShape 10"/>
          <p:cNvCxnSpPr/>
          <p:nvPr/>
        </p:nvCxnSpPr>
        <p:spPr>
          <a:xfrm>
            <a:off x="341313" y="2203450"/>
            <a:ext cx="7775575" cy="0"/>
          </a:xfrm>
          <a:prstGeom prst="straightConnector1">
            <a:avLst/>
          </a:prstGeom>
          <a:ln w="19050" cap="flat" cmpd="sng">
            <a:solidFill>
              <a:srgbClr val="E36C0A"/>
            </a:solidFill>
            <a:prstDash val="solid"/>
            <a:headEnd type="none" w="med" len="med"/>
            <a:tailEnd type="none" w="med" len="med"/>
          </a:ln>
        </p:spPr>
      </p:cxnSp>
      <p:sp>
        <p:nvSpPr>
          <p:cNvPr id="2059" name="Rectangle 13"/>
          <p:cNvSpPr/>
          <p:nvPr/>
        </p:nvSpPr>
        <p:spPr>
          <a:xfrm>
            <a:off x="152400" y="152400"/>
            <a:ext cx="9144000" cy="457200"/>
          </a:xfrm>
          <a:prstGeom prst="rect">
            <a:avLst/>
          </a:prstGeom>
          <a:noFill/>
          <a:ln w="9525">
            <a:noFill/>
          </a:ln>
        </p:spPr>
        <p:txBody>
          <a:bodyPr wrap="none" anchor="ctr" anchorCtr="0">
            <a:spAutoFit/>
          </a:bodyPr>
          <a:lstStyle/>
          <a:p>
            <a:endParaRPr lang="en-IN" altLang="x-none" dirty="0">
              <a:latin typeface="Calibri" panose="020F0502020204030204" pitchFamily="34" charset="0"/>
            </a:endParaRPr>
          </a:p>
        </p:txBody>
      </p:sp>
      <p:sp>
        <p:nvSpPr>
          <p:cNvPr id="2060" name="Rectangle 14"/>
          <p:cNvSpPr/>
          <p:nvPr/>
        </p:nvSpPr>
        <p:spPr>
          <a:xfrm>
            <a:off x="1828800" y="1755775"/>
            <a:ext cx="6858000" cy="400050"/>
          </a:xfrm>
          <a:prstGeom prst="rect">
            <a:avLst/>
          </a:prstGeom>
          <a:noFill/>
          <a:ln w="9525">
            <a:noFill/>
          </a:ln>
        </p:spPr>
        <p:txBody>
          <a:bodyPr anchor="ctr" anchorCtr="0">
            <a:spAutoFit/>
          </a:bodyPr>
          <a:lstStyle/>
          <a:p>
            <a:pPr indent="457200">
              <a:buNone/>
            </a:pPr>
            <a:r>
              <a:rPr lang="en-US" altLang="en-US" sz="2000" dirty="0">
                <a:latin typeface="Calibri" panose="020F0502020204030204" pitchFamily="34" charset="0"/>
                <a:cs typeface="Calibri" panose="020F0502020204030204" pitchFamily="34" charset="0"/>
              </a:rPr>
              <a:t>                       </a:t>
            </a:r>
            <a:endParaRPr lang="en-US" altLang="en-US" dirty="0">
              <a:latin typeface="Calibri" panose="020F0502020204030204" pitchFamily="34" charset="0"/>
              <a:ea typeface="Calibri" panose="020F0502020204030204" pitchFamily="34" charset="0"/>
            </a:endParaRPr>
          </a:p>
        </p:txBody>
      </p:sp>
      <p:sp>
        <p:nvSpPr>
          <p:cNvPr id="2061" name="Rectangle 15"/>
          <p:cNvSpPr/>
          <p:nvPr/>
        </p:nvSpPr>
        <p:spPr>
          <a:xfrm>
            <a:off x="152400" y="609600"/>
            <a:ext cx="9144000" cy="0"/>
          </a:xfrm>
          <a:prstGeom prst="rect">
            <a:avLst/>
          </a:prstGeom>
          <a:noFill/>
          <a:ln w="9525">
            <a:noFill/>
          </a:ln>
        </p:spPr>
        <p:txBody>
          <a:bodyPr wrap="none" anchor="ctr" anchorCtr="0">
            <a:spAutoFit/>
          </a:bodyPr>
          <a:lstStyle/>
          <a:p>
            <a:endParaRPr lang="en-IN" altLang="x-none" dirty="0">
              <a:latin typeface="Calibri" panose="020F0502020204030204" pitchFamily="34" charset="0"/>
            </a:endParaRPr>
          </a:p>
        </p:txBody>
      </p:sp>
      <p:sp>
        <p:nvSpPr>
          <p:cNvPr id="2062" name="Rectangle 12"/>
          <p:cNvSpPr/>
          <p:nvPr/>
        </p:nvSpPr>
        <p:spPr>
          <a:xfrm>
            <a:off x="914400" y="914400"/>
            <a:ext cx="7415213" cy="1169988"/>
          </a:xfrm>
          <a:prstGeom prst="rect">
            <a:avLst/>
          </a:prstGeom>
          <a:noFill/>
          <a:ln w="9525">
            <a:noFill/>
          </a:ln>
        </p:spPr>
        <p:txBody>
          <a:bodyPr>
            <a:spAutoFit/>
          </a:bodyPr>
          <a:lstStyle/>
          <a:p>
            <a:pPr indent="457200" algn="ctr">
              <a:buNone/>
            </a:pPr>
            <a:r>
              <a:rPr lang="en-US" altLang="en-US" sz="2400" b="1" dirty="0">
                <a:solidFill>
                  <a:srgbClr val="0070C0"/>
                </a:solidFill>
                <a:latin typeface="Calibri" panose="020F0502020204030204" pitchFamily="34" charset="0"/>
                <a:cs typeface="Calibri" panose="020F0502020204030204" pitchFamily="34" charset="0"/>
              </a:rPr>
              <a:t>Sreyas Institute of Engineering and Technology</a:t>
            </a:r>
            <a:endParaRPr lang="en-US" altLang="en-US" sz="600" dirty="0">
              <a:latin typeface="Calibri" panose="020F0502020204030204" pitchFamily="34" charset="0"/>
              <a:cs typeface="Calibri" panose="020F0502020204030204" pitchFamily="34" charset="0"/>
            </a:endParaRPr>
          </a:p>
          <a:p>
            <a:pPr indent="457200" algn="ctr">
              <a:buNone/>
            </a:pPr>
            <a:r>
              <a:rPr lang="en-US" altLang="en-US" b="1" i="1" dirty="0">
                <a:solidFill>
                  <a:srgbClr val="FF0000"/>
                </a:solidFill>
                <a:latin typeface="Sitka Heading" pitchFamily="2" charset="0"/>
                <a:cs typeface="Calibri" panose="020F0502020204030204" pitchFamily="34" charset="0"/>
              </a:rPr>
              <a:t>An Autonomous Institution</a:t>
            </a:r>
            <a:endParaRPr lang="en-US" altLang="en-US" sz="600" dirty="0">
              <a:latin typeface="Calibri" panose="020F0502020204030204" pitchFamily="34" charset="0"/>
            </a:endParaRPr>
          </a:p>
          <a:p>
            <a:pPr indent="457200" algn="ctr">
              <a:buNone/>
            </a:pPr>
            <a:r>
              <a:rPr lang="en-US" altLang="en-US" sz="1400" dirty="0">
                <a:latin typeface="Palatino Linotype" panose="02040502050505030304" pitchFamily="18" charset="0"/>
                <a:cs typeface="Calibri" panose="020F0502020204030204" pitchFamily="34" charset="0"/>
              </a:rPr>
              <a:t>Approved by AICTE, Affiliated to JNTUH</a:t>
            </a:r>
            <a:endParaRPr lang="en-US" altLang="en-US" sz="600" dirty="0">
              <a:latin typeface="Calibri" panose="020F0502020204030204" pitchFamily="34" charset="0"/>
            </a:endParaRPr>
          </a:p>
          <a:p>
            <a:pPr indent="457200">
              <a:buNone/>
            </a:pPr>
            <a:r>
              <a:rPr lang="en-US" altLang="en-US" sz="1400" dirty="0">
                <a:latin typeface="Palatino Linotype" panose="02040502050505030304" pitchFamily="18" charset="0"/>
                <a:cs typeface="Calibri" panose="020F0502020204030204" pitchFamily="34" charset="0"/>
              </a:rPr>
              <a:t>       Accredited by NAAC-A Grade, NBA (CSE, ECE &amp; ME) &amp; ISO 9001:2015 Certified</a:t>
            </a:r>
            <a:endParaRPr lang="en-US" altLang="en-US" sz="600" dirty="0">
              <a:latin typeface="Calibri" panose="020F0502020204030204" pitchFamily="34" charset="0"/>
            </a:endParaRPr>
          </a:p>
        </p:txBody>
      </p:sp>
      <p:pic>
        <p:nvPicPr>
          <p:cNvPr id="2063" name="Picture 12" descr="Sreyas Logo-New"/>
          <p:cNvPicPr>
            <a:picLocks noChangeAspect="1"/>
          </p:cNvPicPr>
          <p:nvPr/>
        </p:nvPicPr>
        <p:blipFill>
          <a:blip r:embed="rId4"/>
          <a:stretch>
            <a:fillRect/>
          </a:stretch>
        </p:blipFill>
        <p:spPr>
          <a:xfrm>
            <a:off x="8382000" y="22225"/>
            <a:ext cx="738188" cy="600075"/>
          </a:xfrm>
          <a:prstGeom prst="rect">
            <a:avLst/>
          </a:prstGeom>
          <a:noFill/>
          <a:ln w="9525">
            <a:noFill/>
          </a:ln>
        </p:spPr>
      </p:pic>
      <p:sp>
        <p:nvSpPr>
          <p:cNvPr id="2064" name="TextBox 15"/>
          <p:cNvSpPr txBox="1"/>
          <p:nvPr/>
        </p:nvSpPr>
        <p:spPr>
          <a:xfrm>
            <a:off x="304800" y="2362200"/>
            <a:ext cx="7848600" cy="338138"/>
          </a:xfrm>
          <a:prstGeom prst="rect">
            <a:avLst/>
          </a:prstGeom>
          <a:noFill/>
          <a:ln w="9525">
            <a:noFill/>
          </a:ln>
        </p:spPr>
        <p:txBody>
          <a:bodyPr>
            <a:spAutoFit/>
          </a:bodyPr>
          <a:lstStyle/>
          <a:p>
            <a:pPr algn="ctr"/>
            <a:r>
              <a:rPr lang="en-IN" altLang="x-none" sz="1600" b="1" dirty="0">
                <a:latin typeface="Bookman Old Style" panose="02050604050505020204" pitchFamily="18" charset="0"/>
              </a:rPr>
              <a:t>DEPARTMENT OF ELECTRONICS &amp; COMMUNICATION ENGINEERING</a:t>
            </a:r>
            <a:endParaRPr sz="1600" b="1"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References</a:t>
            </a:r>
            <a:br>
              <a:rPr kumimoji="0" lang="en-US" sz="4400" b="1" i="0" u="none" strike="noStrike" kern="1200" cap="none" spc="0" normalizeH="0" baseline="0" noProof="0" dirty="0">
                <a:ln>
                  <a:noFill/>
                </a:ln>
                <a:solidFill>
                  <a:srgbClr val="C00000"/>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BooksT.S</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Rappaport, Wireless Communications: Principles and Practice, Pearson </a:t>
            </a:r>
            <a:r>
              <a:rPr kumimoji="0" lang="en-US" sz="3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Education.Behrouz</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 </a:t>
            </a:r>
            <a:r>
              <a:rPr kumimoji="0" lang="en-US" sz="3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Forouzan</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Data Communications and Networking, McGraw-</a:t>
            </a:r>
            <a:r>
              <a:rPr kumimoji="0" lang="en-US" sz="3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Hill.Datasheets</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&amp; </a:t>
            </a:r>
            <a:r>
              <a:rPr kumimoji="0" lang="en-US" sz="3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LibrariesRadioHead</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ASK Library for Arduino: https://www.airspayce.com/mikem/arduino/RadioHead/433 MHz RF Module Datasheet (e.g., FS1000A Transmitter + XY-MK-5V Receiver)Websites / </a:t>
            </a:r>
            <a:r>
              <a:rPr kumimoji="0" lang="en-US" sz="3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TutorialsArduino</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Official Site: https://www.arduino.ccRFID/Bluetooth Geolocation Systems Overview: https://circuitdigest.com</a:t>
            </a: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0245"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10</a:t>
            </a:fld>
            <a:endParaRPr lang="en-US" altLang="en-US" sz="1200" dirty="0">
              <a:solidFill>
                <a:srgbClr val="898989"/>
              </a:solidFill>
            </a:endParaRPr>
          </a:p>
        </p:txBody>
      </p:sp>
      <p:pic>
        <p:nvPicPr>
          <p:cNvPr id="10247"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Abstract </a:t>
            </a:r>
            <a:br>
              <a:rPr kumimoji="0" lang="en-US" sz="4400" b="1" i="0" u="none" strike="noStrike" kern="1200" cap="none" spc="0" normalizeH="0" baseline="0" noProof="0" dirty="0">
                <a:ln>
                  <a:noFill/>
                </a:ln>
                <a:solidFill>
                  <a:srgbClr val="C00000"/>
                </a:solidFill>
                <a:effectLst/>
                <a:uLnTx/>
                <a:uFillTx/>
                <a:latin typeface="+mj-lt"/>
                <a:ea typeface="+mj-ea"/>
                <a:cs typeface="+mj-cs"/>
              </a:rPr>
            </a:br>
            <a:r>
              <a:rPr kumimoji="0" lang="en-US" sz="4400" b="1" i="0" u="none" strike="noStrike" kern="1200" cap="none" spc="0" normalizeH="0" baseline="0" noProof="0" dirty="0">
                <a:ln>
                  <a:noFill/>
                </a:ln>
                <a:solidFill>
                  <a:srgbClr val="C00000"/>
                </a:solidFill>
                <a:effectLst/>
                <a:uLnTx/>
                <a:uFillTx/>
                <a:latin typeface="+mj-lt"/>
                <a:ea typeface="+mj-ea"/>
                <a:cs typeface="+mj-cs"/>
              </a:rPr>
              <a:t>RF - BASED GEO LOCATION GUIDE</a:t>
            </a:r>
          </a:p>
        </p:txBody>
      </p:sp>
      <p:sp>
        <p:nvSpPr>
          <p:cNvPr id="3" name="Content Placeholder 2"/>
          <p:cNvSpPr>
            <a:spLocks noGrp="1"/>
          </p:cNvSpPr>
          <p:nvPr>
            <p:ph idx="1"/>
          </p:nvPr>
        </p:nvSpPr>
        <p:spPr/>
        <p:txBody>
          <a:bodyPr vert="horz" wrap="square" lIns="91440" tIns="45720" rIns="91440" bIns="45720" numCol="1" rtlCol="0" anchor="t" anchorCtr="0" compatLnSpc="1">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The RF-based Geo Location Guide is a smart navigation system designed for indoor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or localized areas such as campuses, museums, exhibition halls, or industrial sites. It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uses Radio Frequency (RF) technologies like RFID or Bluetooth to determine a user's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position. RF transmitters placed at key locations communicate with a receiver carried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by the user. Based on signal strength and tag identification, the system estimates the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user’s current location and provides real-time directions or relevant information.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Unlike GPS, which struggles indoors, this RF-based solution is reliable, cost_x0002_effective, energy-efficient, and scalable. It enhances user experience in complex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environments and is useful for smart navigation, asset tracking, and guided tours. The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project combines hardware integration, signal processing, and user-friendly software,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offering a practical example of location-based services in smart infrastructure.</a:t>
            </a:r>
          </a:p>
        </p:txBody>
      </p:sp>
      <p:sp>
        <p:nvSpPr>
          <p:cNvPr id="3077"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2</a:t>
            </a:fld>
            <a:endParaRPr lang="en-US" altLang="en-US" sz="1200" dirty="0">
              <a:solidFill>
                <a:srgbClr val="898989"/>
              </a:solidFill>
            </a:endParaRPr>
          </a:p>
        </p:txBody>
      </p:sp>
      <p:pic>
        <p:nvPicPr>
          <p:cNvPr id="3079"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3520"/>
            <a:ext cx="8229600" cy="2479675"/>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1" i="0" u="none" strike="noStrike" kern="1200" cap="none" spc="0" normalizeH="0" baseline="0" noProof="0" dirty="0">
                <a:ln>
                  <a:noFill/>
                </a:ln>
                <a:solidFill>
                  <a:srgbClr val="C00000"/>
                </a:solidFill>
                <a:effectLst/>
                <a:uLnTx/>
                <a:uFillTx/>
                <a:latin typeface="+mj-lt"/>
                <a:ea typeface="+mj-ea"/>
                <a:cs typeface="+mj-cs"/>
              </a:rPr>
              <a:t>Tools / Equipment / Components Utilized</a:t>
            </a:r>
            <a:br>
              <a:rPr kumimoji="0" lang="en-US" sz="4000" b="1" i="0" u="none" strike="noStrike" kern="1200" cap="none" spc="0" normalizeH="0" baseline="0" noProof="0" dirty="0">
                <a:ln>
                  <a:noFill/>
                </a:ln>
                <a:solidFill>
                  <a:srgbClr val="C00000"/>
                </a:solidFill>
                <a:effectLst/>
                <a:uLnTx/>
                <a:uFillTx/>
                <a:latin typeface="+mj-lt"/>
                <a:ea typeface="+mj-ea"/>
                <a:cs typeface="+mj-cs"/>
              </a:rPr>
            </a:br>
            <a:r>
              <a:rPr kumimoji="0" lang="en-US" sz="4000" b="1" i="0" u="none" strike="noStrike" kern="1200" cap="none" spc="0" normalizeH="0" baseline="0" noProof="0" dirty="0">
                <a:ln>
                  <a:noFill/>
                </a:ln>
                <a:solidFill>
                  <a:srgbClr val="C00000"/>
                </a:solidFill>
                <a:effectLst/>
                <a:uLnTx/>
                <a:uFillTx/>
                <a:latin typeface="+mj-lt"/>
                <a:ea typeface="+mj-ea"/>
                <a:cs typeface="+mj-cs"/>
              </a:rPr>
              <a:t>RF-Based Geo location Guide</a:t>
            </a:r>
            <a:endParaRPr kumimoji="0" lang="en-US" sz="4000" b="0" i="0" u="none" strike="noStrike" kern="1200" cap="none" spc="0" normalizeH="0" baseline="0" noProof="0" dirty="0">
              <a:ln>
                <a:noFill/>
              </a:ln>
              <a:solidFill>
                <a:srgbClr val="C00000"/>
              </a:solidFill>
              <a:effectLst/>
              <a:uLnTx/>
              <a:uFillTx/>
              <a:latin typeface="+mj-lt"/>
              <a:ea typeface="+mj-ea"/>
              <a:cs typeface="+mj-cs"/>
            </a:endParaRPr>
          </a:p>
        </p:txBody>
      </p:sp>
      <p:sp>
        <p:nvSpPr>
          <p:cNvPr id="3" name="Content Placeholder 2"/>
          <p:cNvSpPr>
            <a:spLocks noGrp="1"/>
          </p:cNvSpPr>
          <p:nvPr>
            <p:ph idx="1"/>
          </p:nvPr>
        </p:nvSpPr>
        <p:spPr>
          <a:xfrm>
            <a:off x="457200" y="2743200"/>
            <a:ext cx="8229600" cy="3382963"/>
          </a:xfrm>
        </p:spPr>
        <p:txBody>
          <a:bodyPr vert="horz" wrap="square" lIns="91440" tIns="45720" rIns="91440" bIns="45720" numCol="1" rtlCol="0" anchor="t" anchorCtr="0" compatLnSpc="1">
            <a:normAutofit/>
          </a:bodyPr>
          <a:lstStyle/>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Aruduino UNO</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mn-lt"/>
                <a:ea typeface="+mn-ea"/>
                <a:cs typeface="+mn-cs"/>
              </a:rPr>
              <a:t>RF transmitter &amp; Recevier (433 MHz)</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mn-lt"/>
                <a:ea typeface="+mn-ea"/>
                <a:cs typeface="+mn-cs"/>
              </a:rPr>
              <a:t>Buzzer</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mn-lt"/>
                <a:ea typeface="+mn-ea"/>
                <a:cs typeface="+mn-cs"/>
              </a:rPr>
              <a:t>LEDs</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mn-lt"/>
                <a:ea typeface="+mn-ea"/>
                <a:cs typeface="+mn-cs"/>
              </a:rPr>
              <a:t>Buttons</a:t>
            </a:r>
          </a:p>
          <a:p>
            <a:pPr marL="0" marR="0" lvl="0" indent="0" algn="l" defTabSz="914400" rtl="0" eaLnBrk="1" fontAlgn="auto" latinLnBrk="0" hangingPunct="1">
              <a:lnSpc>
                <a:spcPct val="100000"/>
              </a:lnSpc>
              <a:spcBef>
                <a:spcPct val="20000"/>
              </a:spcBef>
              <a:spcAft>
                <a:spcPts val="0"/>
              </a:spcAft>
              <a:buClrTx/>
              <a:buSzTx/>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101"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3</a:t>
            </a:fld>
            <a:endParaRPr lang="en-US" altLang="en-US" sz="1200" dirty="0">
              <a:solidFill>
                <a:srgbClr val="898989"/>
              </a:solidFill>
            </a:endParaRPr>
          </a:p>
        </p:txBody>
      </p:sp>
      <p:pic>
        <p:nvPicPr>
          <p:cNvPr id="4103"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 Circuit Diagram </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pic>
        <p:nvPicPr>
          <p:cNvPr id="5" name="Content Placeholder 4" descr="IMG_20250602_212542[1]"/>
          <p:cNvPicPr>
            <a:picLocks noGrp="1" noChangeAspect="1"/>
          </p:cNvPicPr>
          <p:nvPr>
            <p:ph sz="half" idx="1"/>
          </p:nvPr>
        </p:nvPicPr>
        <p:blipFill>
          <a:blip r:embed="rId2"/>
          <a:stretch>
            <a:fillRect/>
          </a:stretch>
        </p:blipFill>
        <p:spPr>
          <a:xfrm>
            <a:off x="457200" y="1417955"/>
            <a:ext cx="3733800" cy="2144395"/>
          </a:xfrm>
          <a:prstGeom prst="rect">
            <a:avLst/>
          </a:prstGeom>
        </p:spPr>
      </p:pic>
      <p:sp>
        <p:nvSpPr>
          <p:cNvPr id="5125"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4</a:t>
            </a:fld>
            <a:endParaRPr lang="en-US" altLang="en-US" sz="1200" dirty="0">
              <a:solidFill>
                <a:srgbClr val="898989"/>
              </a:solidFill>
            </a:endParaRPr>
          </a:p>
        </p:txBody>
      </p:sp>
      <p:pic>
        <p:nvPicPr>
          <p:cNvPr id="5127" name="Picture 12" descr="Sreyas Logo-New"/>
          <p:cNvPicPr>
            <a:picLocks noChangeAspect="1"/>
          </p:cNvPicPr>
          <p:nvPr/>
        </p:nvPicPr>
        <p:blipFill>
          <a:blip r:embed="rId3"/>
          <a:stretch>
            <a:fillRect/>
          </a:stretch>
        </p:blipFill>
        <p:spPr>
          <a:xfrm>
            <a:off x="8382000" y="22225"/>
            <a:ext cx="738188" cy="600075"/>
          </a:xfrm>
          <a:prstGeom prst="rect">
            <a:avLst/>
          </a:prstGeom>
          <a:noFill/>
          <a:ln w="9525">
            <a:noFill/>
          </a:ln>
        </p:spPr>
      </p:pic>
      <p:pic>
        <p:nvPicPr>
          <p:cNvPr id="7" name="Content Placeholder 6" descr="Screenshot 2025-06-02 222500"/>
          <p:cNvPicPr>
            <a:picLocks noGrp="1" noChangeAspect="1"/>
          </p:cNvPicPr>
          <p:nvPr>
            <p:ph sz="half" idx="2"/>
          </p:nvPr>
        </p:nvPicPr>
        <p:blipFill>
          <a:blip r:embed="rId4"/>
          <a:stretch>
            <a:fillRect/>
          </a:stretch>
        </p:blipFill>
        <p:spPr>
          <a:xfrm>
            <a:off x="5181600" y="1143000"/>
            <a:ext cx="4038600" cy="2642870"/>
          </a:xfrm>
          <a:prstGeom prst="rect">
            <a:avLst/>
          </a:prstGeom>
        </p:spPr>
      </p:pic>
      <p:pic>
        <p:nvPicPr>
          <p:cNvPr id="8" name="Picture 7" descr="Screenshot 2025-06-02 222531"/>
          <p:cNvPicPr>
            <a:picLocks noChangeAspect="1"/>
          </p:cNvPicPr>
          <p:nvPr/>
        </p:nvPicPr>
        <p:blipFill>
          <a:blip r:embed="rId5"/>
          <a:stretch>
            <a:fillRect/>
          </a:stretch>
        </p:blipFill>
        <p:spPr>
          <a:xfrm>
            <a:off x="152400" y="3891280"/>
            <a:ext cx="4638675" cy="2464435"/>
          </a:xfrm>
          <a:prstGeom prst="rect">
            <a:avLst/>
          </a:prstGeom>
        </p:spPr>
      </p:pic>
      <p:pic>
        <p:nvPicPr>
          <p:cNvPr id="9" name="Picture 8" descr="Screenshot 2025-06-02 222601"/>
          <p:cNvPicPr>
            <a:picLocks noChangeAspect="1"/>
          </p:cNvPicPr>
          <p:nvPr/>
        </p:nvPicPr>
        <p:blipFill>
          <a:blip r:embed="rId6"/>
          <a:stretch>
            <a:fillRect/>
          </a:stretch>
        </p:blipFill>
        <p:spPr>
          <a:xfrm>
            <a:off x="5029200" y="3681095"/>
            <a:ext cx="3571240" cy="26752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		Simulation Results</a:t>
            </a:r>
            <a:br>
              <a:rPr kumimoji="0" lang="en-US" sz="4400" b="1" i="0" u="none" strike="noStrike" kern="1200" cap="none" spc="0" normalizeH="0" baseline="0" noProof="0" dirty="0">
                <a:ln>
                  <a:noFill/>
                </a:ln>
                <a:solidFill>
                  <a:srgbClr val="C00000"/>
                </a:solidFill>
                <a:effectLst/>
                <a:uLnTx/>
                <a:uFillTx/>
                <a:latin typeface="+mj-lt"/>
                <a:ea typeface="+mj-ea"/>
                <a:cs typeface="+mj-cs"/>
              </a:rPr>
            </a:br>
            <a:r>
              <a:rPr kumimoji="0" lang="en-US" sz="4400" b="1" i="0" u="none" strike="noStrike" kern="1200" cap="none" spc="0" normalizeH="0" baseline="0" noProof="0" dirty="0">
                <a:ln>
                  <a:noFill/>
                </a:ln>
                <a:solidFill>
                  <a:srgbClr val="C00000"/>
                </a:solidFill>
                <a:effectLst/>
                <a:uLnTx/>
                <a:uFillTx/>
                <a:latin typeface="+mj-lt"/>
                <a:ea typeface="+mj-ea"/>
                <a:cs typeface="+mj-cs"/>
              </a:rPr>
              <a:t>CODE :</a:t>
            </a:r>
          </a:p>
        </p:txBody>
      </p:sp>
      <p:sp>
        <p:nvSpPr>
          <p:cNvPr id="11267" name="Content Placeholder 2"/>
          <p:cNvSpPr>
            <a:spLocks noGrp="1"/>
          </p:cNvSpPr>
          <p:nvPr>
            <p:ph sz="half" idx="1"/>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#include &lt;RH_ASK.h&gt; // Include RadioHead Amplitude Shift Keying Library</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#include &lt;SPI.h&gt; // Include dependant SPI Library</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Create Amplitude Shift Keying Object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RH_ASK rf_driver;</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void setup()</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Initialize ASK Object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rf_driver.init();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Setup Serial Monitor</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Serial.begin(9600);</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void loop()</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 char *msg = "Hello World";</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rf_driver.send((uint8_t *)msg, strlen(msg));</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rf_driver.waitPacketSent();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Message Transmitted</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Serial.println("Message Transmitted: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delay(1000); }}</a:t>
            </a: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6149"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5</a:t>
            </a:fld>
            <a:endParaRPr lang="en-US" altLang="en-US" sz="1200" dirty="0">
              <a:solidFill>
                <a:srgbClr val="898989"/>
              </a:solidFill>
            </a:endParaRPr>
          </a:p>
        </p:txBody>
      </p:sp>
      <p:pic>
        <p:nvPicPr>
          <p:cNvPr id="6151"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pic>
        <p:nvPicPr>
          <p:cNvPr id="3" name="Content Placeholder 2"/>
          <p:cNvPicPr>
            <a:picLocks noGrp="1" noChangeAspect="1"/>
          </p:cNvPicPr>
          <p:nvPr>
            <p:ph sz="half" idx="2"/>
          </p:nvPr>
        </p:nvPicPr>
        <p:blipFill>
          <a:blip r:embed="rId3"/>
          <a:srcRect l="75472" t="21094" r="20755" b="68352"/>
          <a:stretch>
            <a:fillRect/>
          </a:stretch>
        </p:blipFill>
        <p:spPr>
          <a:xfrm>
            <a:off x="8077200" y="3124200"/>
            <a:ext cx="152400" cy="228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76200"/>
          </a:xfrm>
        </p:spPr>
        <p:txBody>
          <a:bodyPr/>
          <a:lstStyle/>
          <a:p>
            <a:endParaRPr lang="en-US"/>
          </a:p>
        </p:txBody>
      </p:sp>
      <p:sp>
        <p:nvSpPr>
          <p:cNvPr id="3" name="Content Placeholder 2"/>
          <p:cNvSpPr>
            <a:spLocks noGrp="1"/>
          </p:cNvSpPr>
          <p:nvPr>
            <p:ph idx="1"/>
          </p:nvPr>
        </p:nvSpPr>
        <p:spPr>
          <a:xfrm>
            <a:off x="304800" y="473075"/>
            <a:ext cx="8229600" cy="5735955"/>
          </a:xfrm>
        </p:spPr>
        <p:txBody>
          <a:bodyPr/>
          <a:lstStyle/>
          <a:p>
            <a:pPr marL="0" indent="0">
              <a:buNone/>
            </a:pPr>
            <a:r>
              <a:rPr lang="en-US" altLang="en-US" sz="1200"/>
              <a:t>#include &lt;RH_ASK.h&gt; // Include RadioHead Amplitude Shift Keying Library</a:t>
            </a:r>
          </a:p>
          <a:p>
            <a:pPr marL="0" indent="0">
              <a:buNone/>
            </a:pPr>
            <a:r>
              <a:rPr lang="en-US" altLang="en-US" sz="1200"/>
              <a:t>#include &lt;SPI.h&gt; // Include dependant SPI Library</a:t>
            </a:r>
          </a:p>
          <a:p>
            <a:pPr marL="0" indent="0">
              <a:buNone/>
            </a:pPr>
            <a:r>
              <a:rPr lang="en-US" altLang="en-US" sz="1200"/>
              <a:t> </a:t>
            </a:r>
          </a:p>
          <a:p>
            <a:pPr marL="0" indent="0">
              <a:buNone/>
            </a:pPr>
            <a:r>
              <a:rPr lang="en-US" altLang="en-US" sz="1200"/>
              <a:t>// Create Amplitude Shift Keying Object</a:t>
            </a:r>
          </a:p>
          <a:p>
            <a:pPr marL="0" indent="0">
              <a:buNone/>
            </a:pPr>
            <a:r>
              <a:rPr lang="en-US" altLang="en-US" sz="1200"/>
              <a:t>RH_ASK rf_driver; </a:t>
            </a:r>
          </a:p>
          <a:p>
            <a:pPr marL="0" indent="0">
              <a:buNone/>
            </a:pPr>
            <a:r>
              <a:rPr lang="en-US" altLang="en-US" sz="1200"/>
              <a:t>void setup()</a:t>
            </a:r>
          </a:p>
          <a:p>
            <a:pPr marL="0" indent="0">
              <a:buNone/>
            </a:pPr>
            <a:r>
              <a:rPr lang="en-US" altLang="en-US" sz="1200"/>
              <a:t>{</a:t>
            </a:r>
          </a:p>
          <a:p>
            <a:pPr marL="0" indent="0">
              <a:buNone/>
            </a:pPr>
            <a:r>
              <a:rPr lang="en-US" altLang="en-US" sz="1200"/>
              <a:t>// Initialize ASK Object</a:t>
            </a:r>
          </a:p>
          <a:p>
            <a:pPr marL="0" indent="0">
              <a:buNone/>
            </a:pPr>
            <a:r>
              <a:rPr lang="en-US" altLang="en-US" sz="1200"/>
              <a:t>rf_driver.init();</a:t>
            </a:r>
          </a:p>
          <a:p>
            <a:pPr marL="0" indent="0">
              <a:buNone/>
            </a:pPr>
            <a:r>
              <a:rPr lang="en-US" altLang="en-US" sz="1200"/>
              <a:t>// Setup Serial Monitor</a:t>
            </a:r>
          </a:p>
          <a:p>
            <a:pPr marL="0" indent="0">
              <a:buNone/>
            </a:pPr>
            <a:r>
              <a:rPr lang="en-US" altLang="en-US" sz="1200"/>
              <a:t>Serial.begin(9600);</a:t>
            </a:r>
          </a:p>
          <a:p>
            <a:pPr marL="0" indent="0">
              <a:buNone/>
            </a:pPr>
            <a:r>
              <a:rPr lang="en-US" altLang="en-US" sz="1200"/>
              <a:t>}</a:t>
            </a:r>
          </a:p>
          <a:p>
            <a:pPr marL="0" indent="0">
              <a:buNone/>
            </a:pPr>
            <a:endParaRPr lang="en-US" altLang="en-US" sz="1200"/>
          </a:p>
          <a:p>
            <a:pPr marL="0" indent="0">
              <a:buNone/>
            </a:pPr>
            <a:r>
              <a:rPr lang="en-US" altLang="en-US" sz="1200"/>
              <a:t>void loop()</a:t>
            </a:r>
          </a:p>
          <a:p>
            <a:pPr marL="0" indent="0">
              <a:buNone/>
            </a:pPr>
            <a:r>
              <a:rPr lang="en-US" altLang="en-US" sz="1200"/>
              <a:t>{</a:t>
            </a:r>
          </a:p>
          <a:p>
            <a:pPr marL="0" indent="0">
              <a:buNone/>
            </a:pPr>
            <a:r>
              <a:rPr lang="en-US" altLang="en-US" sz="1200"/>
              <a:t>// Set buffer to size of expected message</a:t>
            </a:r>
          </a:p>
          <a:p>
            <a:pPr marL="0" indent="0">
              <a:buNone/>
            </a:pPr>
            <a:r>
              <a:rPr lang="en-US" altLang="en-US" sz="1200"/>
              <a:t>uint8_t buf[11];</a:t>
            </a:r>
          </a:p>
          <a:p>
            <a:pPr marL="0" indent="0">
              <a:buNone/>
            </a:pPr>
            <a:r>
              <a:rPr lang="en-US" altLang="en-US" sz="1200"/>
              <a:t>uint8_t buflen = sizeof(buf);</a:t>
            </a:r>
          </a:p>
          <a:p>
            <a:pPr marL="0" indent="0">
              <a:buNone/>
            </a:pPr>
            <a:r>
              <a:rPr lang="en-US" altLang="en-US" sz="1200"/>
              <a:t>// Check if received packet is correct size</a:t>
            </a:r>
          </a:p>
          <a:p>
            <a:pPr marL="0" indent="0">
              <a:buNone/>
            </a:pPr>
            <a:r>
              <a:rPr lang="en-US" altLang="en-US" sz="1200"/>
              <a:t>if (rf_driver.recv(buf, &amp;amp;buflen))</a:t>
            </a:r>
          </a:p>
          <a:p>
            <a:pPr marL="0" indent="0">
              <a:buNone/>
            </a:pPr>
            <a:r>
              <a:rPr lang="en-US" altLang="en-US" sz="1200"/>
              <a:t>{</a:t>
            </a:r>
          </a:p>
          <a:p>
            <a:pPr marL="0" indent="0">
              <a:buNone/>
            </a:pPr>
            <a:r>
              <a:rPr lang="en-US" altLang="en-US" sz="1200"/>
              <a:t>// Message received with valid che-cksum</a:t>
            </a:r>
          </a:p>
          <a:p>
            <a:pPr marL="0" indent="0">
              <a:buNone/>
            </a:pPr>
            <a:r>
              <a:rPr lang="en-US" altLang="en-US" sz="1200"/>
              <a:t>Serial.print("Message Received: ");</a:t>
            </a:r>
          </a:p>
          <a:p>
            <a:pPr marL="0" indent="0">
              <a:buNone/>
            </a:pPr>
            <a:r>
              <a:rPr lang="en-US" altLang="en-US" sz="1200"/>
              <a:t>Serial.println((char*)buf);</a:t>
            </a:r>
          </a:p>
          <a:p>
            <a:pPr marL="0" indent="0">
              <a:buNone/>
            </a:pPr>
            <a:r>
              <a:rPr lang="en-US" altLang="en-US" sz="1200"/>
              <a:t>}</a:t>
            </a:r>
          </a:p>
          <a:p>
            <a:pPr marL="0" indent="0">
              <a:buNone/>
            </a:pPr>
            <a:r>
              <a:rPr lang="en-US" altLang="en-US" sz="12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Parameters Evaluated / Derived</a:t>
            </a:r>
            <a:br>
              <a:rPr kumimoji="0" lang="en-US" sz="4400" b="1" i="0" u="none" strike="noStrike" kern="1200" cap="none" spc="0" normalizeH="0" baseline="0" noProof="0" dirty="0">
                <a:ln>
                  <a:noFill/>
                </a:ln>
                <a:solidFill>
                  <a:srgbClr val="C00000"/>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173"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7</a:t>
            </a:fld>
            <a:endParaRPr lang="en-US" altLang="en-US" sz="1200" dirty="0">
              <a:solidFill>
                <a:srgbClr val="898989"/>
              </a:solidFill>
            </a:endParaRPr>
          </a:p>
        </p:txBody>
      </p:sp>
      <p:pic>
        <p:nvPicPr>
          <p:cNvPr id="7175"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pic>
        <p:nvPicPr>
          <p:cNvPr id="6" name="Content Placeholder 5" descr="Screenshot 2025-06-02 212227"/>
          <p:cNvPicPr>
            <a:picLocks noGrp="1" noChangeAspect="1"/>
          </p:cNvPicPr>
          <p:nvPr>
            <p:ph idx="1"/>
          </p:nvPr>
        </p:nvPicPr>
        <p:blipFill>
          <a:blip r:embed="rId3"/>
          <a:stretch>
            <a:fillRect/>
          </a:stretch>
        </p:blipFill>
        <p:spPr>
          <a:xfrm>
            <a:off x="457200" y="925830"/>
            <a:ext cx="8229600" cy="5132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Advantages &amp; Applications</a:t>
            </a:r>
            <a:br>
              <a:rPr kumimoji="0" lang="en-US" sz="4400" b="1" i="0" u="none" strike="noStrike" kern="1200" cap="none" spc="0" normalizeH="0" baseline="0" noProof="0" dirty="0">
                <a:ln>
                  <a:noFill/>
                </a:ln>
                <a:solidFill>
                  <a:srgbClr val="C00000"/>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69950"/>
            <a:ext cx="8229600" cy="525653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Advantages :</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Long range capabilities</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No GPS Dependence</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Precise Tracking</a:t>
            </a:r>
          </a:p>
          <a:p>
            <a:pPr marR="0" lvl="0" algn="l" defTabSz="914400" rtl="0" eaLnBrk="1" fontAlgn="auto" latinLnBrk="0" hangingPunct="1">
              <a:lnSpc>
                <a:spcPct val="100000"/>
              </a:lnSpc>
              <a:spcBef>
                <a:spcPct val="20000"/>
              </a:spcBef>
              <a:spcAft>
                <a:spcPts val="0"/>
              </a:spcAft>
              <a:buClrTx/>
              <a:buSzTx/>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Enhanced Security</a:t>
            </a:r>
          </a:p>
          <a:p>
            <a:pPr marL="0" marR="0" lvl="0" indent="0" algn="l" defTabSz="914400" rtl="0" eaLnBrk="1" fontAlgn="auto" latinLnBrk="0" hangingPunct="1">
              <a:lnSpc>
                <a:spcPct val="100000"/>
              </a:lnSpc>
              <a:spcBef>
                <a:spcPct val="20000"/>
              </a:spcBef>
              <a:spcAft>
                <a:spcPts val="0"/>
              </a:spcAft>
              <a:buClrTx/>
              <a:buSzTx/>
              <a:buNone/>
              <a:defRPr/>
            </a:pPr>
            <a:r>
              <a:rPr kumimoji="0" lang="en-I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Applications</a:t>
            </a:r>
            <a:r>
              <a:rPr kumimoji="0" lang="en-US" altLang="en-I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R="0" lvl="0" algn="l" defTabSz="914400" rtl="0" eaLnBrk="1" fontAlgn="auto" latinLnBrk="0" hangingPunct="1">
              <a:lnSpc>
                <a:spcPct val="100000"/>
              </a:lnSpc>
              <a:spcBef>
                <a:spcPct val="20000"/>
              </a:spcBef>
              <a:spcAft>
                <a:spcPts val="0"/>
              </a:spcAft>
              <a:buClrTx/>
              <a:buSzTx/>
              <a:defRPr/>
            </a:pPr>
            <a:r>
              <a:rPr kumimoji="0" lang="en-US" altLang="en-I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Military Intelligence</a:t>
            </a:r>
          </a:p>
          <a:p>
            <a:pPr marR="0" lvl="0" algn="l" defTabSz="914400" rtl="0" eaLnBrk="1" fontAlgn="auto" latinLnBrk="0" hangingPunct="1">
              <a:lnSpc>
                <a:spcPct val="100000"/>
              </a:lnSpc>
              <a:spcBef>
                <a:spcPct val="20000"/>
              </a:spcBef>
              <a:spcAft>
                <a:spcPts val="0"/>
              </a:spcAft>
              <a:buClrTx/>
              <a:buSzTx/>
              <a:defRPr/>
            </a:pPr>
            <a:r>
              <a:rPr kumimoji="0" lang="en-US" altLang="en-I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Critical Infrastructure Security</a:t>
            </a:r>
          </a:p>
          <a:p>
            <a:pPr marR="0" lvl="0" algn="l" defTabSz="914400" rtl="0" eaLnBrk="1" fontAlgn="auto" latinLnBrk="0" hangingPunct="1">
              <a:lnSpc>
                <a:spcPct val="100000"/>
              </a:lnSpc>
              <a:spcBef>
                <a:spcPct val="20000"/>
              </a:spcBef>
              <a:spcAft>
                <a:spcPts val="0"/>
              </a:spcAft>
              <a:buClrTx/>
              <a:buSzTx/>
              <a:defRPr/>
            </a:pPr>
            <a:endParaRPr kumimoji="0" lang="en-US" altLang="en-IN"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00000"/>
              </a:lnSpc>
              <a:spcBef>
                <a:spcPct val="20000"/>
              </a:spcBef>
              <a:spcAft>
                <a:spcPts val="0"/>
              </a:spcAft>
              <a:buClrTx/>
              <a:buSzTx/>
              <a:defRPr/>
            </a:pP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8197"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8</a:t>
            </a:fld>
            <a:endParaRPr lang="en-US" altLang="en-US" sz="1200" dirty="0">
              <a:solidFill>
                <a:srgbClr val="898989"/>
              </a:solidFill>
            </a:endParaRPr>
          </a:p>
        </p:txBody>
      </p:sp>
      <p:pic>
        <p:nvPicPr>
          <p:cNvPr id="8199"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noProof="0" dirty="0">
                <a:ln>
                  <a:noFill/>
                </a:ln>
                <a:solidFill>
                  <a:srgbClr val="C00000"/>
                </a:solidFill>
                <a:effectLst/>
                <a:uLnTx/>
                <a:uFillTx/>
                <a:latin typeface="+mj-lt"/>
                <a:ea typeface="+mj-ea"/>
                <a:cs typeface="+mj-cs"/>
              </a:rPr>
              <a:t>Conclusion &amp; Future Scope</a:t>
            </a:r>
            <a:br>
              <a:rPr kumimoji="0" lang="en-US" sz="4400" b="1" i="0" u="none" strike="noStrike" kern="1200" cap="none" spc="0" normalizeH="0" baseline="0" noProof="0" dirty="0">
                <a:ln>
                  <a:noFill/>
                </a:ln>
                <a:solidFill>
                  <a:srgbClr val="C00000"/>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03935"/>
            <a:ext cx="8229600" cy="5122545"/>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n conclusion, RF-based geolocation guides, using technologies like TDoA, PoA, and AoA, offer a viable solution for tracking and guiding users in various locations, especially where GPS may be unavailable or unreliable. By leveraging radio signals, these systems can provide accurate location information, even in challenging environments, and can be further enhanced with features like text-to-speech or audio alerts</a:t>
            </a:r>
          </a:p>
        </p:txBody>
      </p:sp>
      <p:sp>
        <p:nvSpPr>
          <p:cNvPr id="9221"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r" eaLnBrk="1" hangingPunct="1"/>
            <a:fld id="{9A0DB2DC-4C9A-4742-B13C-FB6460FD3503}" type="slidenum">
              <a:rPr lang="en-US" altLang="en-US" sz="1200" dirty="0">
                <a:solidFill>
                  <a:srgbClr val="898989"/>
                </a:solidFill>
              </a:rPr>
              <a:t>9</a:t>
            </a:fld>
            <a:endParaRPr lang="en-US" altLang="en-US" sz="1200" dirty="0">
              <a:solidFill>
                <a:srgbClr val="898989"/>
              </a:solidFill>
            </a:endParaRPr>
          </a:p>
        </p:txBody>
      </p:sp>
      <p:pic>
        <p:nvPicPr>
          <p:cNvPr id="9223" name="Picture 12" descr="Sreyas Logo-New"/>
          <p:cNvPicPr>
            <a:picLocks noChangeAspect="1"/>
          </p:cNvPicPr>
          <p:nvPr/>
        </p:nvPicPr>
        <p:blipFill>
          <a:blip r:embed="rId2"/>
          <a:stretch>
            <a:fillRect/>
          </a:stretch>
        </p:blipFill>
        <p:spPr>
          <a:xfrm>
            <a:off x="8382000" y="22225"/>
            <a:ext cx="738188" cy="60007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3435</Words>
  <Application>Microsoft Office PowerPoint</Application>
  <PresentationFormat>On-screen Show (4:3)</PresentationFormat>
  <Paragraphs>178</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TITLE OF THE PROJECT RF-BASED GEO LOCATION GUIDE</vt:lpstr>
      <vt:lpstr>Abstract  RF - BASED GEO LOCATION GUIDE</vt:lpstr>
      <vt:lpstr>Tools / Equipment / Components Utilized RF-Based Geo location Guide</vt:lpstr>
      <vt:lpstr> Circuit Diagram </vt:lpstr>
      <vt:lpstr>  Simulation Results CODE :</vt:lpstr>
      <vt:lpstr>PowerPoint Presentation</vt:lpstr>
      <vt:lpstr>Parameters Evaluated / Derived </vt:lpstr>
      <vt:lpstr>Advantages &amp; Applications </vt:lpstr>
      <vt:lpstr>Conclusion &amp; Future Scope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sreyas</dc:creator>
  <cp:lastModifiedBy>shravyamailaram@gmail.com</cp:lastModifiedBy>
  <cp:revision>32</cp:revision>
  <dcterms:created xsi:type="dcterms:W3CDTF">2017-06-14T06:38:14Z</dcterms:created>
  <dcterms:modified xsi:type="dcterms:W3CDTF">2025-06-03T03:07:52Z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18D3D21F4FD64ECB9798172E5FA4C612_13</vt:lpwstr>
  </property>
  <property fmtid="{D5CDD505-2E9C-101B-9397-08002B2CF9AE}" pid="3" name="KSOProductBuildVer">
    <vt:lpwstr>1033-12.2.0.21179</vt:lpwstr>
  </property>
</Properties>
</file>