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Comic Sans MS" panose="030F0702030302020204" pitchFamily="66"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be5721d7ea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be5721d7e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be5721d7ea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be5721d7ea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e5721d7ea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e5721d7ea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e5721d7ea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e5721d7ea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be5721d7ea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be5721d7ea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e5721d7ea_0_17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e5721d7ea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c6f9e470d_0_8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c6f9e470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be5721d7ea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be5721d7ea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be5721d7ea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be5721d7ea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e470d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be5721d7ea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be5721d7e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6f9e470d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c6f9e470d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e5721d7ea_0_4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e5721d7e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c6f9e470d_0_1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be5721d7ea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be5721d7e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be5721d7ea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be5721d7e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be5721d7ea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be5721d7ea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dur="23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Flip Robo Technologies </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lnSpc>
                <a:spcPct val="107916"/>
              </a:lnSpc>
              <a:spcBef>
                <a:spcPts val="0"/>
              </a:spcBef>
              <a:spcAft>
                <a:spcPts val="800"/>
              </a:spcAft>
              <a:buNone/>
            </a:pPr>
            <a:r>
              <a:rPr lang="en" sz="1800" b="1">
                <a:solidFill>
                  <a:srgbClr val="FFF2CC"/>
                </a:solidFill>
                <a:latin typeface="Calibri"/>
                <a:ea typeface="Calibri"/>
                <a:cs typeface="Calibri"/>
                <a:sym typeface="Calibri"/>
              </a:rPr>
              <a:t>MICRO CREDIT DEFAULTER MODEL</a:t>
            </a:r>
            <a:endParaRPr>
              <a:solidFill>
                <a:srgbClr val="FFF2CC"/>
              </a:solidFill>
            </a:endParaRPr>
          </a:p>
        </p:txBody>
      </p:sp>
      <p:pic>
        <p:nvPicPr>
          <p:cNvPr id="87" name="Google Shape;87;p13"/>
          <p:cNvPicPr preferRelativeResize="0"/>
          <p:nvPr/>
        </p:nvPicPr>
        <p:blipFill>
          <a:blip r:embed="rId3">
            <a:alphaModFix/>
          </a:blip>
          <a:stretch>
            <a:fillRect/>
          </a:stretch>
        </p:blipFill>
        <p:spPr>
          <a:xfrm>
            <a:off x="6391200" y="1448024"/>
            <a:ext cx="2188925" cy="1590650"/>
          </a:xfrm>
          <a:prstGeom prst="rect">
            <a:avLst/>
          </a:prstGeom>
          <a:noFill/>
          <a:ln>
            <a:noFill/>
          </a:ln>
        </p:spPr>
      </p:pic>
      <p:sp>
        <p:nvSpPr>
          <p:cNvPr id="88" name="Google Shape;88;p13"/>
          <p:cNvSpPr txBox="1"/>
          <p:nvPr/>
        </p:nvSpPr>
        <p:spPr>
          <a:xfrm>
            <a:off x="707450" y="3923750"/>
            <a:ext cx="2745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CFE2F3"/>
                </a:solidFill>
                <a:latin typeface="Roboto"/>
                <a:ea typeface="Roboto"/>
                <a:cs typeface="Roboto"/>
                <a:sym typeface="Roboto"/>
              </a:rPr>
              <a:t>Submitted By -</a:t>
            </a:r>
            <a:endParaRPr dirty="0">
              <a:solidFill>
                <a:srgbClr val="CFE2F3"/>
              </a:solidFill>
              <a:latin typeface="Roboto"/>
              <a:ea typeface="Roboto"/>
              <a:cs typeface="Roboto"/>
              <a:sym typeface="Roboto"/>
            </a:endParaRPr>
          </a:p>
          <a:p>
            <a:pPr marL="0" lvl="0" indent="0" algn="l" rtl="0">
              <a:spcBef>
                <a:spcPts val="0"/>
              </a:spcBef>
              <a:spcAft>
                <a:spcPts val="0"/>
              </a:spcAft>
              <a:buNone/>
            </a:pPr>
            <a:r>
              <a:rPr lang="en">
                <a:solidFill>
                  <a:srgbClr val="CFE2F3"/>
                </a:solidFill>
                <a:latin typeface="Roboto"/>
                <a:ea typeface="Roboto"/>
                <a:cs typeface="Roboto"/>
                <a:sym typeface="Roboto"/>
              </a:rPr>
              <a:t>Ganesh kumbhar</a:t>
            </a:r>
            <a:endParaRPr>
              <a:solidFill>
                <a:srgbClr val="CFE2F3"/>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2"/>
          <p:cNvSpPr txBox="1"/>
          <p:nvPr/>
        </p:nvSpPr>
        <p:spPr>
          <a:xfrm>
            <a:off x="3429000" y="381000"/>
            <a:ext cx="3000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0B5394"/>
                </a:solidFill>
                <a:latin typeface="Roboto"/>
                <a:ea typeface="Roboto"/>
                <a:cs typeface="Roboto"/>
                <a:sym typeface="Roboto"/>
              </a:rPr>
              <a:t>Daily Amount Spent</a:t>
            </a:r>
            <a:endParaRPr/>
          </a:p>
        </p:txBody>
      </p:sp>
      <p:pic>
        <p:nvPicPr>
          <p:cNvPr id="260" name="Google Shape;260;p22"/>
          <p:cNvPicPr preferRelativeResize="0"/>
          <p:nvPr/>
        </p:nvPicPr>
        <p:blipFill>
          <a:blip r:embed="rId3">
            <a:alphaModFix/>
          </a:blip>
          <a:stretch>
            <a:fillRect/>
          </a:stretch>
        </p:blipFill>
        <p:spPr>
          <a:xfrm>
            <a:off x="1615000" y="1124650"/>
            <a:ext cx="5943600" cy="2295525"/>
          </a:xfrm>
          <a:prstGeom prst="rect">
            <a:avLst/>
          </a:prstGeom>
          <a:noFill/>
          <a:ln>
            <a:noFill/>
          </a:ln>
        </p:spPr>
      </p:pic>
      <p:sp>
        <p:nvSpPr>
          <p:cNvPr id="261" name="Google Shape;261;p22"/>
          <p:cNvSpPr txBox="1"/>
          <p:nvPr/>
        </p:nvSpPr>
        <p:spPr>
          <a:xfrm>
            <a:off x="818475" y="3724750"/>
            <a:ext cx="7696800" cy="681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500">
                <a:solidFill>
                  <a:srgbClr val="0B5394"/>
                </a:solidFill>
                <a:highlight>
                  <a:srgbClr val="FFFFFF"/>
                </a:highlight>
                <a:latin typeface="Roboto"/>
                <a:ea typeface="Roboto"/>
                <a:cs typeface="Roboto"/>
                <a:sym typeface="Roboto"/>
              </a:rPr>
              <a:t>Most of the people spent amount between 0-5000 and when we go beyond that we see sudden drop in the customer who spent more than 5000 as their daily amount</a:t>
            </a:r>
            <a:endParaRPr sz="1500">
              <a:solidFill>
                <a:srgbClr val="0B5394"/>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 sz="1500">
                <a:solidFill>
                  <a:srgbClr val="C9DAF8"/>
                </a:solidFill>
              </a:rPr>
              <a:t>People who are doing recharge more than 26 times have 99% probability of returning the loan, People who are doing recharge between 13-26 times have  100% probability of returning the loan, this becomes more low when it reaches 58% for recharges between 0-13 and 56% for times. People who are doing recharge more than 13 times in 90 days are surely going to return the loan</a:t>
            </a:r>
            <a:endParaRPr sz="1500">
              <a:solidFill>
                <a:srgbClr val="C9DAF8"/>
              </a:solidFill>
            </a:endParaRPr>
          </a:p>
        </p:txBody>
      </p:sp>
      <p:sp>
        <p:nvSpPr>
          <p:cNvPr id="267" name="Google Shape;267;p23"/>
          <p:cNvSpPr txBox="1"/>
          <p:nvPr/>
        </p:nvSpPr>
        <p:spPr>
          <a:xfrm>
            <a:off x="584650" y="222025"/>
            <a:ext cx="3606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0B5394"/>
                </a:solidFill>
                <a:latin typeface="Roboto"/>
                <a:ea typeface="Roboto"/>
                <a:cs typeface="Roboto"/>
                <a:sym typeface="Roboto"/>
              </a:rPr>
              <a:t>Number of time people did recharge</a:t>
            </a:r>
            <a:endParaRPr sz="1600">
              <a:solidFill>
                <a:srgbClr val="0B5394"/>
              </a:solidFill>
              <a:latin typeface="Roboto"/>
              <a:ea typeface="Roboto"/>
              <a:cs typeface="Roboto"/>
              <a:sym typeface="Roboto"/>
            </a:endParaRPr>
          </a:p>
        </p:txBody>
      </p:sp>
      <p:pic>
        <p:nvPicPr>
          <p:cNvPr id="268" name="Google Shape;268;p23"/>
          <p:cNvPicPr preferRelativeResize="0"/>
          <p:nvPr/>
        </p:nvPicPr>
        <p:blipFill>
          <a:blip r:embed="rId3">
            <a:alphaModFix/>
          </a:blip>
          <a:stretch>
            <a:fillRect/>
          </a:stretch>
        </p:blipFill>
        <p:spPr>
          <a:xfrm>
            <a:off x="990600" y="917425"/>
            <a:ext cx="2727825" cy="1820850"/>
          </a:xfrm>
          <a:prstGeom prst="rect">
            <a:avLst/>
          </a:prstGeom>
          <a:noFill/>
          <a:ln>
            <a:noFill/>
          </a:ln>
        </p:spPr>
      </p:pic>
      <p:pic>
        <p:nvPicPr>
          <p:cNvPr id="269" name="Google Shape;269;p23"/>
          <p:cNvPicPr preferRelativeResize="0"/>
          <p:nvPr/>
        </p:nvPicPr>
        <p:blipFill>
          <a:blip r:embed="rId4">
            <a:alphaModFix/>
          </a:blip>
          <a:stretch>
            <a:fillRect/>
          </a:stretch>
        </p:blipFill>
        <p:spPr>
          <a:xfrm>
            <a:off x="843675" y="2895600"/>
            <a:ext cx="2817225" cy="1904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 sz="1500">
                <a:solidFill>
                  <a:srgbClr val="C9DAF8"/>
                </a:solidFill>
              </a:rPr>
              <a:t>Most of the people took the loan 6 times in the last 30 Days, but they also returned the loan, also most of the people who didn't return the loan falls in this category. So, it is advised that when max. Loan amount reaches 6, red flags should be raised</a:t>
            </a:r>
            <a:endParaRPr sz="1500">
              <a:solidFill>
                <a:srgbClr val="C9DAF8"/>
              </a:solidFill>
            </a:endParaRPr>
          </a:p>
        </p:txBody>
      </p:sp>
      <p:sp>
        <p:nvSpPr>
          <p:cNvPr id="275" name="Google Shape;275;p24"/>
          <p:cNvSpPr txBox="1"/>
          <p:nvPr/>
        </p:nvSpPr>
        <p:spPr>
          <a:xfrm>
            <a:off x="584650" y="222025"/>
            <a:ext cx="3606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0B5394"/>
                </a:solidFill>
                <a:latin typeface="Roboto"/>
                <a:ea typeface="Roboto"/>
                <a:cs typeface="Roboto"/>
                <a:sym typeface="Roboto"/>
              </a:rPr>
              <a:t>Maximum Amount of Loan</a:t>
            </a:r>
            <a:endParaRPr sz="1600">
              <a:solidFill>
                <a:srgbClr val="0B5394"/>
              </a:solidFill>
              <a:latin typeface="Roboto"/>
              <a:ea typeface="Roboto"/>
              <a:cs typeface="Roboto"/>
              <a:sym typeface="Roboto"/>
            </a:endParaRPr>
          </a:p>
        </p:txBody>
      </p:sp>
      <p:pic>
        <p:nvPicPr>
          <p:cNvPr id="276" name="Google Shape;276;p24"/>
          <p:cNvPicPr preferRelativeResize="0"/>
          <p:nvPr/>
        </p:nvPicPr>
        <p:blipFill>
          <a:blip r:embed="rId3">
            <a:alphaModFix/>
          </a:blip>
          <a:stretch>
            <a:fillRect/>
          </a:stretch>
        </p:blipFill>
        <p:spPr>
          <a:xfrm>
            <a:off x="304800" y="1338925"/>
            <a:ext cx="3886200" cy="2505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 sz="1500">
                <a:solidFill>
                  <a:srgbClr val="C9DAF8"/>
                </a:solidFill>
              </a:rPr>
              <a:t>Most of the people paid back around in 3 days, so people who didn't return the money till 10 days are most likely to be defaulters.</a:t>
            </a:r>
            <a:endParaRPr sz="1500">
              <a:solidFill>
                <a:srgbClr val="C9DAF8"/>
              </a:solidFill>
            </a:endParaRPr>
          </a:p>
        </p:txBody>
      </p:sp>
      <p:sp>
        <p:nvSpPr>
          <p:cNvPr id="282" name="Google Shape;282;p25"/>
          <p:cNvSpPr txBox="1"/>
          <p:nvPr/>
        </p:nvSpPr>
        <p:spPr>
          <a:xfrm>
            <a:off x="584650" y="222025"/>
            <a:ext cx="3606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0B5394"/>
                </a:solidFill>
                <a:latin typeface="Roboto"/>
                <a:ea typeface="Roboto"/>
                <a:cs typeface="Roboto"/>
                <a:sym typeface="Roboto"/>
              </a:rPr>
              <a:t>Payback in 90 Days</a:t>
            </a:r>
            <a:endParaRPr sz="1600">
              <a:solidFill>
                <a:srgbClr val="0B5394"/>
              </a:solidFill>
              <a:latin typeface="Roboto"/>
              <a:ea typeface="Roboto"/>
              <a:cs typeface="Roboto"/>
              <a:sym typeface="Roboto"/>
            </a:endParaRPr>
          </a:p>
        </p:txBody>
      </p:sp>
      <p:pic>
        <p:nvPicPr>
          <p:cNvPr id="283" name="Google Shape;283;p25"/>
          <p:cNvPicPr preferRelativeResize="0"/>
          <p:nvPr/>
        </p:nvPicPr>
        <p:blipFill>
          <a:blip r:embed="rId3">
            <a:alphaModFix/>
          </a:blip>
          <a:stretch>
            <a:fillRect/>
          </a:stretch>
        </p:blipFill>
        <p:spPr>
          <a:xfrm>
            <a:off x="533400" y="1447800"/>
            <a:ext cx="3450150" cy="2311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 sz="1500">
                <a:solidFill>
                  <a:srgbClr val="C9DAF8"/>
                </a:solidFill>
              </a:rPr>
              <a:t>People who didn't do data recharge are most likely to take a loan and the factor of taking loan and not taking loan is another thing, here we see if a person is doing data recharge are more likely that they will not take any loan.</a:t>
            </a:r>
            <a:endParaRPr sz="1500">
              <a:solidFill>
                <a:srgbClr val="C9DAF8"/>
              </a:solidFill>
            </a:endParaRPr>
          </a:p>
          <a:p>
            <a:pPr marL="0" lvl="0" indent="0" algn="just" rtl="0">
              <a:lnSpc>
                <a:spcPct val="115000"/>
              </a:lnSpc>
              <a:spcBef>
                <a:spcPts val="0"/>
              </a:spcBef>
              <a:spcAft>
                <a:spcPts val="0"/>
              </a:spcAft>
              <a:buNone/>
            </a:pPr>
            <a:endParaRPr sz="1500">
              <a:solidFill>
                <a:srgbClr val="C9DAF8"/>
              </a:solidFill>
            </a:endParaRPr>
          </a:p>
        </p:txBody>
      </p:sp>
      <p:sp>
        <p:nvSpPr>
          <p:cNvPr id="289" name="Google Shape;289;p26"/>
          <p:cNvSpPr txBox="1"/>
          <p:nvPr/>
        </p:nvSpPr>
        <p:spPr>
          <a:xfrm>
            <a:off x="584650" y="222025"/>
            <a:ext cx="3606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0B5394"/>
                </a:solidFill>
                <a:latin typeface="Roboto"/>
                <a:ea typeface="Roboto"/>
                <a:cs typeface="Roboto"/>
                <a:sym typeface="Roboto"/>
              </a:rPr>
              <a:t>Data Account recharge </a:t>
            </a:r>
            <a:endParaRPr sz="1600">
              <a:solidFill>
                <a:srgbClr val="0B5394"/>
              </a:solidFill>
              <a:latin typeface="Roboto"/>
              <a:ea typeface="Roboto"/>
              <a:cs typeface="Roboto"/>
              <a:sym typeface="Roboto"/>
            </a:endParaRPr>
          </a:p>
        </p:txBody>
      </p:sp>
      <p:pic>
        <p:nvPicPr>
          <p:cNvPr id="290" name="Google Shape;290;p26"/>
          <p:cNvPicPr preferRelativeResize="0"/>
          <p:nvPr/>
        </p:nvPicPr>
        <p:blipFill>
          <a:blip r:embed="rId3">
            <a:alphaModFix/>
          </a:blip>
          <a:stretch>
            <a:fillRect/>
          </a:stretch>
        </p:blipFill>
        <p:spPr>
          <a:xfrm>
            <a:off x="533400" y="1447800"/>
            <a:ext cx="3471500" cy="2237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Machine Learning Model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5"/>
                                        </p:tgtEl>
                                        <p:attrNameLst>
                                          <p:attrName>style.visibility</p:attrName>
                                        </p:attrNameLst>
                                      </p:cBhvr>
                                      <p:to>
                                        <p:strVal val="visible"/>
                                      </p:to>
                                    </p:set>
                                    <p:animEffect transition="in" filter="fade">
                                      <p:cBhvr>
                                        <p:cTn id="7" dur="2000"/>
                                        <p:tgtEl>
                                          <p:spTgt spid="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r>
              <a:rPr lang="en" sz="1900" b="1">
                <a:solidFill>
                  <a:srgbClr val="3C78D8"/>
                </a:solidFill>
              </a:rPr>
              <a:t>Problem Solving Approaches</a:t>
            </a:r>
            <a:endParaRPr sz="3100" b="1">
              <a:solidFill>
                <a:srgbClr val="3C78D8"/>
              </a:solidFill>
            </a:endParaRPr>
          </a:p>
        </p:txBody>
      </p:sp>
      <p:sp>
        <p:nvSpPr>
          <p:cNvPr id="301" name="Google Shape;301;p28"/>
          <p:cNvSpPr/>
          <p:nvPr/>
        </p:nvSpPr>
        <p:spPr>
          <a:xfrm>
            <a:off x="432350" y="1304875"/>
            <a:ext cx="1980300" cy="5010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02" name="Google Shape;302;p28"/>
          <p:cNvSpPr txBox="1">
            <a:spLocks noGrp="1"/>
          </p:cNvSpPr>
          <p:nvPr>
            <p:ph type="body" idx="4294967295"/>
          </p:nvPr>
        </p:nvSpPr>
        <p:spPr>
          <a:xfrm>
            <a:off x="432350" y="1386988"/>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600">
                <a:solidFill>
                  <a:schemeClr val="lt1"/>
                </a:solidFill>
              </a:rPr>
              <a:t>Feature Selection</a:t>
            </a:r>
            <a:endParaRPr sz="1600">
              <a:solidFill>
                <a:schemeClr val="lt1"/>
              </a:solidFill>
            </a:endParaRPr>
          </a:p>
        </p:txBody>
      </p:sp>
      <p:sp>
        <p:nvSpPr>
          <p:cNvPr id="303" name="Google Shape;303;p28"/>
          <p:cNvSpPr txBox="1">
            <a:spLocks noGrp="1"/>
          </p:cNvSpPr>
          <p:nvPr>
            <p:ph type="body" idx="4294967295"/>
          </p:nvPr>
        </p:nvSpPr>
        <p:spPr>
          <a:xfrm>
            <a:off x="432350" y="1918175"/>
            <a:ext cx="1884000" cy="2650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0"/>
              </a:spcAft>
              <a:buNone/>
            </a:pPr>
            <a:r>
              <a:rPr lang="en" sz="1500">
                <a:solidFill>
                  <a:srgbClr val="000000"/>
                </a:solidFill>
                <a:latin typeface="Calibri"/>
                <a:ea typeface="Calibri"/>
                <a:cs typeface="Calibri"/>
                <a:sym typeface="Calibri"/>
              </a:rPr>
              <a:t>We used two approaches to select the feature first selection of feature by 0 variance and second selection of feature by the internal correlation.</a:t>
            </a:r>
            <a:endParaRPr sz="1600"/>
          </a:p>
        </p:txBody>
      </p:sp>
      <p:sp>
        <p:nvSpPr>
          <p:cNvPr id="304" name="Google Shape;304;p28"/>
          <p:cNvSpPr txBox="1">
            <a:spLocks noGrp="1"/>
          </p:cNvSpPr>
          <p:nvPr>
            <p:ph type="body" idx="4294967295"/>
          </p:nvPr>
        </p:nvSpPr>
        <p:spPr>
          <a:xfrm>
            <a:off x="33361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305" name="Google Shape;305;p28"/>
          <p:cNvSpPr txBox="1">
            <a:spLocks noGrp="1"/>
          </p:cNvSpPr>
          <p:nvPr>
            <p:ph type="body" idx="4294967295"/>
          </p:nvPr>
        </p:nvSpPr>
        <p:spPr>
          <a:xfrm>
            <a:off x="2642150" y="1940550"/>
            <a:ext cx="1827900" cy="2650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0"/>
              </a:spcAft>
              <a:buNone/>
            </a:pPr>
            <a:r>
              <a:rPr lang="en" sz="1500">
                <a:solidFill>
                  <a:srgbClr val="000000"/>
                </a:solidFill>
                <a:latin typeface="Calibri"/>
                <a:ea typeface="Calibri"/>
                <a:cs typeface="Calibri"/>
                <a:sym typeface="Calibri"/>
              </a:rPr>
              <a:t>The data is highly imbalanced about 87% and to make a model more precise we used over sampling method to do the balancing of a data</a:t>
            </a:r>
            <a:endParaRPr sz="1500">
              <a:solidFill>
                <a:srgbClr val="000000"/>
              </a:solidFill>
              <a:latin typeface="Calibri"/>
              <a:ea typeface="Calibri"/>
              <a:cs typeface="Calibri"/>
              <a:sym typeface="Calibri"/>
            </a:endParaRPr>
          </a:p>
          <a:p>
            <a:pPr marL="0" lvl="0" indent="0" algn="just" rtl="0">
              <a:lnSpc>
                <a:spcPct val="107916"/>
              </a:lnSpc>
              <a:spcBef>
                <a:spcPts val="800"/>
              </a:spcBef>
              <a:spcAft>
                <a:spcPts val="800"/>
              </a:spcAft>
              <a:buNone/>
            </a:pPr>
            <a:endParaRPr sz="1500">
              <a:solidFill>
                <a:srgbClr val="000000"/>
              </a:solidFill>
              <a:latin typeface="Calibri"/>
              <a:ea typeface="Calibri"/>
              <a:cs typeface="Calibri"/>
              <a:sym typeface="Calibri"/>
            </a:endParaRPr>
          </a:p>
        </p:txBody>
      </p:sp>
      <p:sp>
        <p:nvSpPr>
          <p:cNvPr id="306" name="Google Shape;306;p28"/>
          <p:cNvSpPr txBox="1">
            <a:spLocks noGrp="1"/>
          </p:cNvSpPr>
          <p:nvPr>
            <p:ph type="body" idx="4294967295"/>
          </p:nvPr>
        </p:nvSpPr>
        <p:spPr>
          <a:xfrm>
            <a:off x="4730225" y="1918175"/>
            <a:ext cx="2102100" cy="2650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r>
              <a:rPr lang="en" sz="1500">
                <a:solidFill>
                  <a:srgbClr val="000000"/>
                </a:solidFill>
                <a:latin typeface="Calibri"/>
                <a:ea typeface="Calibri"/>
                <a:cs typeface="Calibri"/>
                <a:sym typeface="Calibri"/>
              </a:rPr>
              <a:t>The scale of data has high variance and to put data in in one scale which will increase the efficiency of our model for that we use standard scaler library.</a:t>
            </a:r>
            <a:endParaRPr sz="1600"/>
          </a:p>
        </p:txBody>
      </p:sp>
      <p:sp>
        <p:nvSpPr>
          <p:cNvPr id="307" name="Google Shape;307;p28"/>
          <p:cNvSpPr/>
          <p:nvPr/>
        </p:nvSpPr>
        <p:spPr>
          <a:xfrm>
            <a:off x="2642150" y="1304875"/>
            <a:ext cx="1980300" cy="5010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08" name="Google Shape;308;p28"/>
          <p:cNvSpPr txBox="1">
            <a:spLocks noGrp="1"/>
          </p:cNvSpPr>
          <p:nvPr>
            <p:ph type="body" idx="4294967295"/>
          </p:nvPr>
        </p:nvSpPr>
        <p:spPr>
          <a:xfrm>
            <a:off x="2642150" y="1386988"/>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600">
                <a:solidFill>
                  <a:schemeClr val="lt1"/>
                </a:solidFill>
              </a:rPr>
              <a:t>Imbalance Dataset</a:t>
            </a:r>
            <a:endParaRPr sz="1600">
              <a:solidFill>
                <a:schemeClr val="lt1"/>
              </a:solidFill>
            </a:endParaRPr>
          </a:p>
        </p:txBody>
      </p:sp>
      <p:sp>
        <p:nvSpPr>
          <p:cNvPr id="309" name="Google Shape;309;p28"/>
          <p:cNvSpPr/>
          <p:nvPr/>
        </p:nvSpPr>
        <p:spPr>
          <a:xfrm>
            <a:off x="4851950" y="1304875"/>
            <a:ext cx="1980300" cy="5010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10" name="Google Shape;310;p28"/>
          <p:cNvSpPr txBox="1">
            <a:spLocks noGrp="1"/>
          </p:cNvSpPr>
          <p:nvPr>
            <p:ph type="body" idx="4294967295"/>
          </p:nvPr>
        </p:nvSpPr>
        <p:spPr>
          <a:xfrm>
            <a:off x="4851950" y="1386988"/>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600">
                <a:solidFill>
                  <a:schemeClr val="lt1"/>
                </a:solidFill>
              </a:rPr>
              <a:t>Scaling</a:t>
            </a:r>
            <a:endParaRPr sz="1600">
              <a:solidFill>
                <a:schemeClr val="lt1"/>
              </a:solidFill>
            </a:endParaRPr>
          </a:p>
        </p:txBody>
      </p:sp>
      <p:sp>
        <p:nvSpPr>
          <p:cNvPr id="311" name="Google Shape;311;p28"/>
          <p:cNvSpPr/>
          <p:nvPr/>
        </p:nvSpPr>
        <p:spPr>
          <a:xfrm>
            <a:off x="7061750" y="1304875"/>
            <a:ext cx="1980300" cy="5010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12" name="Google Shape;312;p28"/>
          <p:cNvSpPr txBox="1">
            <a:spLocks noGrp="1"/>
          </p:cNvSpPr>
          <p:nvPr>
            <p:ph type="body" idx="4294967295"/>
          </p:nvPr>
        </p:nvSpPr>
        <p:spPr>
          <a:xfrm>
            <a:off x="7061750" y="1387000"/>
            <a:ext cx="22188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600">
                <a:solidFill>
                  <a:schemeClr val="lt1"/>
                </a:solidFill>
              </a:rPr>
              <a:t>Skewness</a:t>
            </a:r>
            <a:endParaRPr sz="1600">
              <a:solidFill>
                <a:schemeClr val="lt1"/>
              </a:solidFill>
            </a:endParaRPr>
          </a:p>
        </p:txBody>
      </p:sp>
      <p:sp>
        <p:nvSpPr>
          <p:cNvPr id="313" name="Google Shape;313;p28"/>
          <p:cNvSpPr txBox="1">
            <a:spLocks noGrp="1"/>
          </p:cNvSpPr>
          <p:nvPr>
            <p:ph type="body" idx="4294967295"/>
          </p:nvPr>
        </p:nvSpPr>
        <p:spPr>
          <a:xfrm>
            <a:off x="6978875" y="1918175"/>
            <a:ext cx="2063100" cy="2650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r>
              <a:rPr lang="en" sz="1500">
                <a:solidFill>
                  <a:srgbClr val="000000"/>
                </a:solidFill>
                <a:latin typeface="Calibri"/>
                <a:ea typeface="Calibri"/>
                <a:cs typeface="Calibri"/>
                <a:sym typeface="Calibri"/>
              </a:rPr>
              <a:t>The data is very much skewed and to remove the skewness we used cube root method this method is capable of dealing with high skewness</a:t>
            </a:r>
            <a:endParaRPr sz="1500">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Models Used</a:t>
            </a:r>
            <a:endParaRPr/>
          </a:p>
        </p:txBody>
      </p:sp>
      <p:sp>
        <p:nvSpPr>
          <p:cNvPr id="319" name="Google Shape;319;p29"/>
          <p:cNvSpPr/>
          <p:nvPr/>
        </p:nvSpPr>
        <p:spPr>
          <a:xfrm>
            <a:off x="4147063" y="1049105"/>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320" name="Google Shape;320;p29"/>
          <p:cNvSpPr/>
          <p:nvPr/>
        </p:nvSpPr>
        <p:spPr>
          <a:xfrm>
            <a:off x="4147075" y="1049112"/>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txBox="1">
            <a:spLocks noGrp="1"/>
          </p:cNvSpPr>
          <p:nvPr>
            <p:ph type="body" idx="4294967295"/>
          </p:nvPr>
        </p:nvSpPr>
        <p:spPr>
          <a:xfrm>
            <a:off x="4147075" y="1457100"/>
            <a:ext cx="1449000" cy="189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a:solidFill>
                  <a:schemeClr val="dk1"/>
                </a:solidFill>
              </a:rPr>
              <a:t>Models</a:t>
            </a:r>
            <a:endParaRPr sz="1300">
              <a:solidFill>
                <a:schemeClr val="dk1"/>
              </a:solidFill>
            </a:endParaRPr>
          </a:p>
        </p:txBody>
      </p:sp>
      <p:grpSp>
        <p:nvGrpSpPr>
          <p:cNvPr id="322" name="Google Shape;322;p29"/>
          <p:cNvGrpSpPr/>
          <p:nvPr/>
        </p:nvGrpSpPr>
        <p:grpSpPr>
          <a:xfrm>
            <a:off x="2967613" y="1746605"/>
            <a:ext cx="4203600" cy="531900"/>
            <a:chOff x="2967613" y="1746605"/>
            <a:chExt cx="4203600" cy="531900"/>
          </a:xfrm>
        </p:grpSpPr>
        <p:cxnSp>
          <p:nvCxnSpPr>
            <p:cNvPr id="323" name="Google Shape;323;p29"/>
            <p:cNvCxnSpPr>
              <a:stCxn id="319" idx="2"/>
              <a:endCxn id="324" idx="0"/>
            </p:cNvCxnSpPr>
            <p:nvPr/>
          </p:nvCxnSpPr>
          <p:spPr>
            <a:xfrm rot="5400000">
              <a:off x="3653713" y="1060505"/>
              <a:ext cx="531900" cy="1904100"/>
            </a:xfrm>
            <a:prstGeom prst="bentConnector3">
              <a:avLst>
                <a:gd name="adj1" fmla="val 50000"/>
              </a:avLst>
            </a:prstGeom>
            <a:noFill/>
            <a:ln w="9525" cap="flat" cmpd="sng">
              <a:solidFill>
                <a:schemeClr val="lt2"/>
              </a:solidFill>
              <a:prstDash val="solid"/>
              <a:round/>
              <a:headEnd type="none" w="sm" len="sm"/>
              <a:tailEnd type="none" w="sm" len="sm"/>
            </a:ln>
          </p:spPr>
        </p:cxnSp>
        <p:cxnSp>
          <p:nvCxnSpPr>
            <p:cNvPr id="325" name="Google Shape;325;p29"/>
            <p:cNvCxnSpPr>
              <a:stCxn id="319" idx="2"/>
              <a:endCxn id="326" idx="0"/>
            </p:cNvCxnSpPr>
            <p:nvPr/>
          </p:nvCxnSpPr>
          <p:spPr>
            <a:xfrm rot="-5400000" flipH="1">
              <a:off x="5755513" y="862805"/>
              <a:ext cx="531900" cy="2299500"/>
            </a:xfrm>
            <a:prstGeom prst="bentConnector3">
              <a:avLst>
                <a:gd name="adj1" fmla="val 50000"/>
              </a:avLst>
            </a:prstGeom>
            <a:noFill/>
            <a:ln w="9525" cap="flat" cmpd="sng">
              <a:solidFill>
                <a:schemeClr val="lt2"/>
              </a:solidFill>
              <a:prstDash val="solid"/>
              <a:round/>
              <a:headEnd type="none" w="sm" len="sm"/>
              <a:tailEnd type="none" w="sm" len="sm"/>
            </a:ln>
          </p:spPr>
        </p:cxnSp>
      </p:grpSp>
      <p:sp>
        <p:nvSpPr>
          <p:cNvPr id="327" name="Google Shape;327;p29"/>
          <p:cNvSpPr/>
          <p:nvPr/>
        </p:nvSpPr>
        <p:spPr>
          <a:xfrm>
            <a:off x="1568950" y="2278500"/>
            <a:ext cx="2797500" cy="2036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324" name="Google Shape;324;p29"/>
          <p:cNvSpPr/>
          <p:nvPr/>
        </p:nvSpPr>
        <p:spPr>
          <a:xfrm>
            <a:off x="1568950" y="2278500"/>
            <a:ext cx="27975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txBox="1">
            <a:spLocks noGrp="1"/>
          </p:cNvSpPr>
          <p:nvPr>
            <p:ph type="body" idx="4294967295"/>
          </p:nvPr>
        </p:nvSpPr>
        <p:spPr>
          <a:xfrm>
            <a:off x="2193650" y="2337750"/>
            <a:ext cx="1449000" cy="189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a:solidFill>
                  <a:schemeClr val="lt1"/>
                </a:solidFill>
              </a:rPr>
              <a:t>Normal Models</a:t>
            </a:r>
            <a:endParaRPr sz="1100">
              <a:solidFill>
                <a:schemeClr val="lt1"/>
              </a:solidFill>
            </a:endParaRPr>
          </a:p>
        </p:txBody>
      </p:sp>
      <p:sp>
        <p:nvSpPr>
          <p:cNvPr id="329" name="Google Shape;329;p29"/>
          <p:cNvSpPr txBox="1">
            <a:spLocks noGrp="1"/>
          </p:cNvSpPr>
          <p:nvPr>
            <p:ph type="body" idx="4294967295"/>
          </p:nvPr>
        </p:nvSpPr>
        <p:spPr>
          <a:xfrm>
            <a:off x="1660250" y="2762800"/>
            <a:ext cx="2542800" cy="481800"/>
          </a:xfrm>
          <a:prstGeom prst="rect">
            <a:avLst/>
          </a:prstGeom>
        </p:spPr>
        <p:txBody>
          <a:bodyPr spcFirstLastPara="1" wrap="square" lIns="91425" tIns="91425" rIns="91425" bIns="91425" anchor="ctr" anchorCtr="0">
            <a:noAutofit/>
          </a:bodyPr>
          <a:lstStyle/>
          <a:p>
            <a:pPr marL="457200" lvl="0" indent="-311150" algn="l" rtl="0">
              <a:lnSpc>
                <a:spcPct val="100000"/>
              </a:lnSpc>
              <a:spcBef>
                <a:spcPts val="0"/>
              </a:spcBef>
              <a:spcAft>
                <a:spcPts val="0"/>
              </a:spcAft>
              <a:buClr>
                <a:schemeClr val="dk1"/>
              </a:buClr>
              <a:buSzPts val="1300"/>
              <a:buChar char="●"/>
            </a:pPr>
            <a:r>
              <a:rPr lang="en" sz="1300">
                <a:solidFill>
                  <a:schemeClr val="dk1"/>
                </a:solidFill>
              </a:rPr>
              <a:t>Decision Tree Classifier</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rPr>
              <a:t>GaussianNB</a:t>
            </a:r>
            <a:endParaRPr sz="1300">
              <a:solidFill>
                <a:schemeClr val="dk1"/>
              </a:solidFill>
            </a:endParaRPr>
          </a:p>
        </p:txBody>
      </p:sp>
      <p:sp>
        <p:nvSpPr>
          <p:cNvPr id="330" name="Google Shape;330;p29"/>
          <p:cNvSpPr/>
          <p:nvPr/>
        </p:nvSpPr>
        <p:spPr>
          <a:xfrm>
            <a:off x="5698550" y="2278500"/>
            <a:ext cx="2945700" cy="2036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326" name="Google Shape;326;p29"/>
          <p:cNvSpPr/>
          <p:nvPr/>
        </p:nvSpPr>
        <p:spPr>
          <a:xfrm>
            <a:off x="5698500" y="2278500"/>
            <a:ext cx="29457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txBox="1">
            <a:spLocks noGrp="1"/>
          </p:cNvSpPr>
          <p:nvPr>
            <p:ph type="body" idx="4294967295"/>
          </p:nvPr>
        </p:nvSpPr>
        <p:spPr>
          <a:xfrm>
            <a:off x="6504825" y="2337750"/>
            <a:ext cx="1449000" cy="189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a:solidFill>
                  <a:schemeClr val="lt1"/>
                </a:solidFill>
              </a:rPr>
              <a:t>Bagging/Boosting </a:t>
            </a:r>
            <a:endParaRPr sz="1100">
              <a:solidFill>
                <a:schemeClr val="lt1"/>
              </a:solidFill>
            </a:endParaRPr>
          </a:p>
        </p:txBody>
      </p:sp>
      <p:sp>
        <p:nvSpPr>
          <p:cNvPr id="332" name="Google Shape;332;p29"/>
          <p:cNvSpPr txBox="1">
            <a:spLocks noGrp="1"/>
          </p:cNvSpPr>
          <p:nvPr>
            <p:ph type="body" idx="4294967295"/>
          </p:nvPr>
        </p:nvSpPr>
        <p:spPr>
          <a:xfrm>
            <a:off x="5851250" y="3143800"/>
            <a:ext cx="2828700" cy="481800"/>
          </a:xfrm>
          <a:prstGeom prst="rect">
            <a:avLst/>
          </a:prstGeom>
        </p:spPr>
        <p:txBody>
          <a:bodyPr spcFirstLastPara="1" wrap="square" lIns="91425" tIns="91425" rIns="91425" bIns="91425" anchor="ctr" anchorCtr="0">
            <a:noAutofit/>
          </a:bodyPr>
          <a:lstStyle/>
          <a:p>
            <a:pPr marL="457200" lvl="0" indent="-311150" algn="just" rtl="0">
              <a:lnSpc>
                <a:spcPct val="107916"/>
              </a:lnSpc>
              <a:spcBef>
                <a:spcPts val="0"/>
              </a:spcBef>
              <a:spcAft>
                <a:spcPts val="0"/>
              </a:spcAft>
              <a:buClr>
                <a:schemeClr val="dk1"/>
              </a:buClr>
              <a:buSzPts val="1300"/>
              <a:buChar char="●"/>
            </a:pPr>
            <a:r>
              <a:rPr lang="en" sz="1300">
                <a:solidFill>
                  <a:schemeClr val="dk1"/>
                </a:solidFill>
              </a:rPr>
              <a:t>RandomForestClassifier</a:t>
            </a:r>
            <a:endParaRPr sz="1300">
              <a:solidFill>
                <a:schemeClr val="dk1"/>
              </a:solidFill>
            </a:endParaRPr>
          </a:p>
          <a:p>
            <a:pPr marL="457200" lvl="0" indent="-311150" algn="just" rtl="0">
              <a:lnSpc>
                <a:spcPct val="107916"/>
              </a:lnSpc>
              <a:spcBef>
                <a:spcPts val="0"/>
              </a:spcBef>
              <a:spcAft>
                <a:spcPts val="0"/>
              </a:spcAft>
              <a:buClr>
                <a:schemeClr val="dk1"/>
              </a:buClr>
              <a:buSzPts val="1300"/>
              <a:buChar char="●"/>
            </a:pPr>
            <a:r>
              <a:rPr lang="en" sz="1300">
                <a:solidFill>
                  <a:schemeClr val="dk1"/>
                </a:solidFill>
              </a:rPr>
              <a:t>AdaBoostClassifier</a:t>
            </a:r>
            <a:endParaRPr sz="1300">
              <a:solidFill>
                <a:schemeClr val="dk1"/>
              </a:solidFill>
            </a:endParaRPr>
          </a:p>
          <a:p>
            <a:pPr marL="457200" lvl="0" indent="-311150" algn="just" rtl="0">
              <a:lnSpc>
                <a:spcPct val="107916"/>
              </a:lnSpc>
              <a:spcBef>
                <a:spcPts val="0"/>
              </a:spcBef>
              <a:spcAft>
                <a:spcPts val="0"/>
              </a:spcAft>
              <a:buClr>
                <a:schemeClr val="dk1"/>
              </a:buClr>
              <a:buSzPts val="1300"/>
              <a:buChar char="●"/>
            </a:pPr>
            <a:r>
              <a:rPr lang="en" sz="1300">
                <a:solidFill>
                  <a:schemeClr val="dk1"/>
                </a:solidFill>
              </a:rPr>
              <a:t>GradientBoostingClassifier</a:t>
            </a:r>
            <a:endParaRPr sz="1300">
              <a:solidFill>
                <a:schemeClr val="dk1"/>
              </a:solidFill>
            </a:endParaRPr>
          </a:p>
          <a:p>
            <a:pPr marL="457200" lvl="0" indent="-311150" algn="just" rtl="0">
              <a:lnSpc>
                <a:spcPct val="107916"/>
              </a:lnSpc>
              <a:spcBef>
                <a:spcPts val="0"/>
              </a:spcBef>
              <a:spcAft>
                <a:spcPts val="0"/>
              </a:spcAft>
              <a:buClr>
                <a:schemeClr val="dk1"/>
              </a:buClr>
              <a:buSzPts val="1300"/>
              <a:buChar char="●"/>
            </a:pPr>
            <a:r>
              <a:rPr lang="en" sz="1300">
                <a:solidFill>
                  <a:schemeClr val="dk1"/>
                </a:solidFill>
              </a:rPr>
              <a:t>BaggingClassifier</a:t>
            </a:r>
            <a:endParaRPr sz="1300">
              <a:solidFill>
                <a:schemeClr val="dk1"/>
              </a:solidFill>
            </a:endParaRPr>
          </a:p>
          <a:p>
            <a:pPr marL="457200" lvl="0" indent="-311150" algn="just" rtl="0">
              <a:lnSpc>
                <a:spcPct val="107916"/>
              </a:lnSpc>
              <a:spcBef>
                <a:spcPts val="0"/>
              </a:spcBef>
              <a:spcAft>
                <a:spcPts val="0"/>
              </a:spcAft>
              <a:buClr>
                <a:schemeClr val="dk1"/>
              </a:buClr>
              <a:buSzPts val="1300"/>
              <a:buChar char="●"/>
            </a:pPr>
            <a:r>
              <a:rPr lang="en" sz="1300">
                <a:solidFill>
                  <a:schemeClr val="dk1"/>
                </a:solidFill>
              </a:rPr>
              <a:t>ExtraTreesClassifier</a:t>
            </a:r>
            <a:endParaRPr sz="13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0"/>
          <p:cNvSpPr txBox="1">
            <a:spLocks noGrp="1"/>
          </p:cNvSpPr>
          <p:nvPr>
            <p:ph type="body" idx="2"/>
          </p:nvPr>
        </p:nvSpPr>
        <p:spPr>
          <a:xfrm>
            <a:off x="4939500" y="-190200"/>
            <a:ext cx="3837000" cy="3695100"/>
          </a:xfrm>
          <a:prstGeom prst="rect">
            <a:avLst/>
          </a:prstGeom>
        </p:spPr>
        <p:txBody>
          <a:bodyPr spcFirstLastPara="1" wrap="square" lIns="91425" tIns="91425" rIns="91425" bIns="91425" anchor="ctr" anchorCtr="0">
            <a:noAutofit/>
          </a:bodyPr>
          <a:lstStyle/>
          <a:p>
            <a:pPr marL="0" lvl="0" indent="0" algn="l" rtl="0">
              <a:lnSpc>
                <a:spcPct val="107916"/>
              </a:lnSpc>
              <a:spcBef>
                <a:spcPts val="0"/>
              </a:spcBef>
              <a:spcAft>
                <a:spcPts val="0"/>
              </a:spcAft>
              <a:buNone/>
            </a:pPr>
            <a:r>
              <a:rPr lang="en" sz="1500">
                <a:solidFill>
                  <a:srgbClr val="C9DAF8"/>
                </a:solidFill>
              </a:rPr>
              <a:t>When we see the result of matrices we see that the we see that extra tree classifier has best accuracy score, f1 score, auc_roc score ann cross val score</a:t>
            </a:r>
            <a:endParaRPr sz="1500">
              <a:solidFill>
                <a:srgbClr val="C9DAF8"/>
              </a:solidFill>
            </a:endParaRPr>
          </a:p>
          <a:p>
            <a:pPr marL="0" lvl="0" indent="0" algn="l" rtl="0">
              <a:lnSpc>
                <a:spcPct val="107916"/>
              </a:lnSpc>
              <a:spcBef>
                <a:spcPts val="1100"/>
              </a:spcBef>
              <a:spcAft>
                <a:spcPts val="0"/>
              </a:spcAft>
              <a:buNone/>
            </a:pPr>
            <a:r>
              <a:rPr lang="en" sz="1500" b="1">
                <a:solidFill>
                  <a:srgbClr val="C9DAF8"/>
                </a:solidFill>
              </a:rPr>
              <a:t>Accuracy = </a:t>
            </a:r>
            <a:r>
              <a:rPr lang="en" sz="1500">
                <a:solidFill>
                  <a:srgbClr val="C9DAF8"/>
                </a:solidFill>
              </a:rPr>
              <a:t>89%</a:t>
            </a:r>
            <a:endParaRPr sz="1500">
              <a:solidFill>
                <a:srgbClr val="C9DAF8"/>
              </a:solidFill>
            </a:endParaRPr>
          </a:p>
          <a:p>
            <a:pPr marL="0" lvl="0" indent="0" algn="l" rtl="0">
              <a:lnSpc>
                <a:spcPct val="107916"/>
              </a:lnSpc>
              <a:spcBef>
                <a:spcPts val="1100"/>
              </a:spcBef>
              <a:spcAft>
                <a:spcPts val="0"/>
              </a:spcAft>
              <a:buNone/>
            </a:pPr>
            <a:r>
              <a:rPr lang="en" sz="1500" b="1">
                <a:solidFill>
                  <a:srgbClr val="C9DAF8"/>
                </a:solidFill>
              </a:rPr>
              <a:t>F1-Score = </a:t>
            </a:r>
            <a:r>
              <a:rPr lang="en" sz="1500">
                <a:solidFill>
                  <a:srgbClr val="C9DAF8"/>
                </a:solidFill>
              </a:rPr>
              <a:t>89%</a:t>
            </a:r>
            <a:endParaRPr sz="1500">
              <a:solidFill>
                <a:srgbClr val="C9DAF8"/>
              </a:solidFill>
            </a:endParaRPr>
          </a:p>
          <a:p>
            <a:pPr marL="0" lvl="0" indent="0" algn="l" rtl="0">
              <a:lnSpc>
                <a:spcPct val="107916"/>
              </a:lnSpc>
              <a:spcBef>
                <a:spcPts val="1100"/>
              </a:spcBef>
              <a:spcAft>
                <a:spcPts val="0"/>
              </a:spcAft>
              <a:buNone/>
            </a:pPr>
            <a:r>
              <a:rPr lang="en" sz="1500" b="1">
                <a:solidFill>
                  <a:srgbClr val="C9DAF8"/>
                </a:solidFill>
              </a:rPr>
              <a:t>Auc Roc Score = </a:t>
            </a:r>
            <a:r>
              <a:rPr lang="en" sz="1500">
                <a:solidFill>
                  <a:srgbClr val="C9DAF8"/>
                </a:solidFill>
              </a:rPr>
              <a:t>89%</a:t>
            </a:r>
            <a:endParaRPr sz="1500">
              <a:solidFill>
                <a:srgbClr val="C9DAF8"/>
              </a:solidFill>
            </a:endParaRPr>
          </a:p>
          <a:p>
            <a:pPr marL="0" lvl="0" indent="0" algn="l" rtl="0">
              <a:lnSpc>
                <a:spcPct val="107916"/>
              </a:lnSpc>
              <a:spcBef>
                <a:spcPts val="1100"/>
              </a:spcBef>
              <a:spcAft>
                <a:spcPts val="0"/>
              </a:spcAft>
              <a:buNone/>
            </a:pPr>
            <a:r>
              <a:rPr lang="en" sz="1500" b="1">
                <a:solidFill>
                  <a:srgbClr val="C9DAF8"/>
                </a:solidFill>
              </a:rPr>
              <a:t>Cross Val Score = </a:t>
            </a:r>
            <a:r>
              <a:rPr lang="en" sz="1500">
                <a:solidFill>
                  <a:srgbClr val="C9DAF8"/>
                </a:solidFill>
              </a:rPr>
              <a:t>91%</a:t>
            </a:r>
            <a:endParaRPr sz="1500">
              <a:solidFill>
                <a:srgbClr val="C9DAF8"/>
              </a:solidFill>
            </a:endParaRPr>
          </a:p>
          <a:p>
            <a:pPr marL="0" lvl="0" indent="0" algn="l" rtl="0">
              <a:lnSpc>
                <a:spcPct val="107916"/>
              </a:lnSpc>
              <a:spcBef>
                <a:spcPts val="1100"/>
              </a:spcBef>
              <a:spcAft>
                <a:spcPts val="0"/>
              </a:spcAft>
              <a:buNone/>
            </a:pPr>
            <a:r>
              <a:rPr lang="en" sz="1500">
                <a:solidFill>
                  <a:srgbClr val="C9DAF8"/>
                </a:solidFill>
              </a:rPr>
              <a:t>and AUC_ROC_Curve touching corner</a:t>
            </a:r>
            <a:endParaRPr sz="1500">
              <a:solidFill>
                <a:srgbClr val="C9DAF8"/>
              </a:solidFill>
            </a:endParaRPr>
          </a:p>
        </p:txBody>
      </p:sp>
      <p:pic>
        <p:nvPicPr>
          <p:cNvPr id="338" name="Google Shape;338;p30"/>
          <p:cNvPicPr preferRelativeResize="0"/>
          <p:nvPr/>
        </p:nvPicPr>
        <p:blipFill rotWithShape="1">
          <a:blip r:embed="rId3">
            <a:alphaModFix/>
          </a:blip>
          <a:srcRect l="24975" t="54053" r="49634" b="17558"/>
          <a:stretch/>
        </p:blipFill>
        <p:spPr>
          <a:xfrm>
            <a:off x="410875" y="1790150"/>
            <a:ext cx="3506899" cy="2205600"/>
          </a:xfrm>
          <a:prstGeom prst="rect">
            <a:avLst/>
          </a:prstGeom>
          <a:noFill/>
          <a:ln>
            <a:noFill/>
          </a:ln>
        </p:spPr>
      </p:pic>
      <p:sp>
        <p:nvSpPr>
          <p:cNvPr id="339" name="Google Shape;339;p30"/>
          <p:cNvSpPr txBox="1"/>
          <p:nvPr/>
        </p:nvSpPr>
        <p:spPr>
          <a:xfrm>
            <a:off x="377425" y="310825"/>
            <a:ext cx="4262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rgbClr val="3C78D8"/>
                </a:solidFill>
                <a:latin typeface="Roboto"/>
                <a:ea typeface="Roboto"/>
                <a:cs typeface="Roboto"/>
                <a:sym typeface="Roboto"/>
              </a:rPr>
              <a:t>Final Model</a:t>
            </a:r>
            <a:endParaRPr sz="1800">
              <a:solidFill>
                <a:srgbClr val="3C78D8"/>
              </a:solidFill>
              <a:latin typeface="Roboto"/>
              <a:ea typeface="Roboto"/>
              <a:cs typeface="Roboto"/>
              <a:sym typeface="Roboto"/>
            </a:endParaRPr>
          </a:p>
        </p:txBody>
      </p:sp>
      <p:sp>
        <p:nvSpPr>
          <p:cNvPr id="340" name="Google Shape;340;p30"/>
          <p:cNvSpPr txBox="1"/>
          <p:nvPr/>
        </p:nvSpPr>
        <p:spPr>
          <a:xfrm>
            <a:off x="529825" y="1453825"/>
            <a:ext cx="4262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rgbClr val="1C4587"/>
                </a:solidFill>
                <a:latin typeface="Roboto"/>
                <a:ea typeface="Roboto"/>
                <a:cs typeface="Roboto"/>
                <a:sym typeface="Roboto"/>
              </a:rPr>
              <a:t>Extra Tree Classifier</a:t>
            </a:r>
            <a:endParaRPr sz="1500">
              <a:solidFill>
                <a:srgbClr val="1C4587"/>
              </a:solidFill>
              <a:latin typeface="Roboto"/>
              <a:ea typeface="Roboto"/>
              <a:cs typeface="Roboto"/>
              <a:sym typeface="Roboto"/>
            </a:endParaRPr>
          </a:p>
        </p:txBody>
      </p:sp>
      <p:sp>
        <p:nvSpPr>
          <p:cNvPr id="341" name="Google Shape;341;p30"/>
          <p:cNvSpPr/>
          <p:nvPr/>
        </p:nvSpPr>
        <p:spPr>
          <a:xfrm>
            <a:off x="4521850" y="3234125"/>
            <a:ext cx="4622100" cy="1909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2" name="Google Shape;342;p30"/>
          <p:cNvPicPr preferRelativeResize="0"/>
          <p:nvPr/>
        </p:nvPicPr>
        <p:blipFill>
          <a:blip r:embed="rId4">
            <a:alphaModFix/>
          </a:blip>
          <a:stretch>
            <a:fillRect/>
          </a:stretch>
        </p:blipFill>
        <p:spPr>
          <a:xfrm>
            <a:off x="5669800" y="3278800"/>
            <a:ext cx="2619825" cy="1859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1"/>
          <p:cNvSpPr txBox="1">
            <a:spLocks noGrp="1"/>
          </p:cNvSpPr>
          <p:nvPr>
            <p:ph type="title"/>
          </p:nvPr>
        </p:nvSpPr>
        <p:spPr>
          <a:xfrm>
            <a:off x="798900" y="351400"/>
            <a:ext cx="2925900" cy="44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700"/>
              <a:t>Conclusion</a:t>
            </a:r>
            <a:endParaRPr sz="2700"/>
          </a:p>
        </p:txBody>
      </p:sp>
      <p:sp>
        <p:nvSpPr>
          <p:cNvPr id="348" name="Google Shape;348;p31"/>
          <p:cNvSpPr txBox="1">
            <a:spLocks noGrp="1"/>
          </p:cNvSpPr>
          <p:nvPr>
            <p:ph type="subTitle" idx="1"/>
          </p:nvPr>
        </p:nvSpPr>
        <p:spPr>
          <a:xfrm>
            <a:off x="265500" y="940200"/>
            <a:ext cx="3967800" cy="3695100"/>
          </a:xfrm>
          <a:prstGeom prst="rect">
            <a:avLst/>
          </a:prstGeom>
        </p:spPr>
        <p:txBody>
          <a:bodyPr spcFirstLastPara="1" wrap="square" lIns="91425" tIns="91425" rIns="91425" bIns="91425" anchor="t" anchorCtr="0">
            <a:noAutofit/>
          </a:bodyPr>
          <a:lstStyle/>
          <a:p>
            <a:pPr marL="457200" lvl="0" indent="-323850" algn="just" rtl="0">
              <a:lnSpc>
                <a:spcPct val="107916"/>
              </a:lnSpc>
              <a:spcBef>
                <a:spcPts val="0"/>
              </a:spcBef>
              <a:spcAft>
                <a:spcPts val="0"/>
              </a:spcAft>
              <a:buClr>
                <a:srgbClr val="000000"/>
              </a:buClr>
              <a:buSzPts val="1500"/>
              <a:buFont typeface="Calibri"/>
              <a:buAutoNum type="arabicPeriod"/>
            </a:pPr>
            <a:r>
              <a:rPr lang="en" sz="1500">
                <a:solidFill>
                  <a:srgbClr val="000000"/>
                </a:solidFill>
                <a:latin typeface="Calibri"/>
                <a:ea typeface="Calibri"/>
                <a:cs typeface="Calibri"/>
                <a:sym typeface="Calibri"/>
              </a:rPr>
              <a:t>With the introduction of micro loans many people join the network but because of various factors they start leaving the network.</a:t>
            </a:r>
            <a:endParaRPr sz="1500">
              <a:solidFill>
                <a:srgbClr val="000000"/>
              </a:solidFill>
              <a:latin typeface="Calibri"/>
              <a:ea typeface="Calibri"/>
              <a:cs typeface="Calibri"/>
              <a:sym typeface="Calibri"/>
            </a:endParaRPr>
          </a:p>
          <a:p>
            <a:pPr marL="457200" lvl="0" indent="-323850" algn="just" rtl="0">
              <a:lnSpc>
                <a:spcPct val="107916"/>
              </a:lnSpc>
              <a:spcBef>
                <a:spcPts val="0"/>
              </a:spcBef>
              <a:spcAft>
                <a:spcPts val="0"/>
              </a:spcAft>
              <a:buClr>
                <a:srgbClr val="000000"/>
              </a:buClr>
              <a:buSzPts val="1500"/>
              <a:buFont typeface="Calibri"/>
              <a:buAutoNum type="arabicPeriod"/>
            </a:pPr>
            <a:r>
              <a:rPr lang="en" sz="1500">
                <a:solidFill>
                  <a:srgbClr val="000000"/>
                </a:solidFill>
                <a:latin typeface="Calibri"/>
                <a:ea typeface="Calibri"/>
                <a:cs typeface="Calibri"/>
                <a:sym typeface="Calibri"/>
              </a:rPr>
              <a:t>We see that people you have low balance or jio recharge and have probability of not giving a loan more than 50% still got the loan</a:t>
            </a:r>
            <a:endParaRPr sz="1500">
              <a:solidFill>
                <a:srgbClr val="000000"/>
              </a:solidFill>
              <a:latin typeface="Calibri"/>
              <a:ea typeface="Calibri"/>
              <a:cs typeface="Calibri"/>
              <a:sym typeface="Calibri"/>
            </a:endParaRPr>
          </a:p>
          <a:p>
            <a:pPr marL="457200" lvl="0" indent="-323850" algn="just" rtl="0">
              <a:lnSpc>
                <a:spcPct val="107916"/>
              </a:lnSpc>
              <a:spcBef>
                <a:spcPts val="0"/>
              </a:spcBef>
              <a:spcAft>
                <a:spcPts val="0"/>
              </a:spcAft>
              <a:buClr>
                <a:srgbClr val="000000"/>
              </a:buClr>
              <a:buSzPts val="1500"/>
              <a:buFont typeface="Calibri"/>
              <a:buAutoNum type="arabicPeriod"/>
            </a:pPr>
            <a:r>
              <a:rPr lang="en" sz="1500">
                <a:solidFill>
                  <a:srgbClr val="000000"/>
                </a:solidFill>
                <a:latin typeface="Calibri"/>
                <a:ea typeface="Calibri"/>
                <a:cs typeface="Calibri"/>
                <a:sym typeface="Calibri"/>
              </a:rPr>
              <a:t>People with high probability returning the loan should have provided a loan instantly and bigger amount is possible</a:t>
            </a:r>
            <a:endParaRPr sz="1500">
              <a:solidFill>
                <a:srgbClr val="000000"/>
              </a:solidFill>
              <a:latin typeface="Calibri"/>
              <a:ea typeface="Calibri"/>
              <a:cs typeface="Calibri"/>
              <a:sym typeface="Calibri"/>
            </a:endParaRPr>
          </a:p>
          <a:p>
            <a:pPr marL="457200" lvl="0" indent="-323850" algn="just" rtl="0">
              <a:lnSpc>
                <a:spcPct val="107916"/>
              </a:lnSpc>
              <a:spcBef>
                <a:spcPts val="0"/>
              </a:spcBef>
              <a:spcAft>
                <a:spcPts val="0"/>
              </a:spcAft>
              <a:buClr>
                <a:srgbClr val="000000"/>
              </a:buClr>
              <a:buSzPts val="1500"/>
              <a:buFont typeface="Calibri"/>
              <a:buAutoNum type="arabicPeriod"/>
            </a:pPr>
            <a:r>
              <a:rPr lang="en" sz="1500">
                <a:solidFill>
                  <a:srgbClr val="000000"/>
                </a:solidFill>
                <a:latin typeface="Calibri"/>
                <a:ea typeface="Calibri"/>
                <a:cs typeface="Calibri"/>
                <a:sym typeface="Calibri"/>
              </a:rPr>
              <a:t>All the people who are using the internet can be considered as literate and literacy rate has a huge effect on returning the loan.</a:t>
            </a:r>
            <a:endParaRPr sz="1500">
              <a:solidFill>
                <a:srgbClr val="000000"/>
              </a:solidFill>
              <a:latin typeface="Calibri"/>
              <a:ea typeface="Calibri"/>
              <a:cs typeface="Calibri"/>
              <a:sym typeface="Calibri"/>
            </a:endParaRPr>
          </a:p>
          <a:p>
            <a:pPr marL="0" lvl="0" indent="0" algn="just" rtl="0">
              <a:spcBef>
                <a:spcPts val="800"/>
              </a:spcBef>
              <a:spcAft>
                <a:spcPts val="0"/>
              </a:spcAft>
              <a:buNone/>
            </a:pPr>
            <a:endParaRPr/>
          </a:p>
        </p:txBody>
      </p:sp>
      <p:sp>
        <p:nvSpPr>
          <p:cNvPr id="349" name="Google Shape;349;p31"/>
          <p:cNvSpPr txBox="1">
            <a:spLocks noGrp="1"/>
          </p:cNvSpPr>
          <p:nvPr>
            <p:ph type="body" idx="2"/>
          </p:nvPr>
        </p:nvSpPr>
        <p:spPr>
          <a:xfrm>
            <a:off x="4939500" y="876600"/>
            <a:ext cx="3837000" cy="3695100"/>
          </a:xfrm>
          <a:prstGeom prst="rect">
            <a:avLst/>
          </a:prstGeom>
        </p:spPr>
        <p:txBody>
          <a:bodyPr spcFirstLastPara="1" wrap="square" lIns="91425" tIns="91425" rIns="91425" bIns="91425" anchor="ctr" anchorCtr="0">
            <a:noAutofit/>
          </a:bodyPr>
          <a:lstStyle/>
          <a:p>
            <a:pPr marL="0" lvl="0" indent="0" algn="just" rtl="0">
              <a:lnSpc>
                <a:spcPct val="107916"/>
              </a:lnSpc>
              <a:spcBef>
                <a:spcPts val="0"/>
              </a:spcBef>
              <a:spcAft>
                <a:spcPts val="0"/>
              </a:spcAft>
              <a:buNone/>
            </a:pPr>
            <a:r>
              <a:rPr lang="en" sz="1500">
                <a:solidFill>
                  <a:srgbClr val="C9DAF8"/>
                </a:solidFill>
                <a:latin typeface="Calibri"/>
                <a:ea typeface="Calibri"/>
                <a:cs typeface="Calibri"/>
                <a:sym typeface="Calibri"/>
              </a:rPr>
              <a:t>The data is collected not efficiently and because of that we are getting values which are impossible for the features the data has extreme outliers that cannot be removed</a:t>
            </a:r>
            <a:endParaRPr sz="1500">
              <a:solidFill>
                <a:srgbClr val="C9DAF8"/>
              </a:solidFill>
              <a:latin typeface="Calibri"/>
              <a:ea typeface="Calibri"/>
              <a:cs typeface="Calibri"/>
              <a:sym typeface="Calibri"/>
            </a:endParaRPr>
          </a:p>
          <a:p>
            <a:pPr marL="0" lvl="0" indent="0" algn="l" rtl="0">
              <a:lnSpc>
                <a:spcPct val="107916"/>
              </a:lnSpc>
              <a:spcBef>
                <a:spcPts val="800"/>
              </a:spcBef>
              <a:spcAft>
                <a:spcPts val="0"/>
              </a:spcAft>
              <a:buNone/>
            </a:pPr>
            <a:r>
              <a:rPr lang="en" sz="1500">
                <a:solidFill>
                  <a:srgbClr val="C9DAF8"/>
                </a:solidFill>
                <a:latin typeface="Calibri"/>
                <a:ea typeface="Calibri"/>
                <a:cs typeface="Calibri"/>
                <a:sym typeface="Calibri"/>
              </a:rPr>
              <a:t>The SVC model and K neighbours model is taking too much time</a:t>
            </a:r>
            <a:endParaRPr sz="1500">
              <a:solidFill>
                <a:srgbClr val="C9DAF8"/>
              </a:solidFill>
              <a:latin typeface="Calibri"/>
              <a:ea typeface="Calibri"/>
              <a:cs typeface="Calibri"/>
              <a:sym typeface="Calibri"/>
            </a:endParaRPr>
          </a:p>
          <a:p>
            <a:pPr marL="0" lvl="0" indent="0" algn="l" rtl="0">
              <a:lnSpc>
                <a:spcPct val="107916"/>
              </a:lnSpc>
              <a:spcBef>
                <a:spcPts val="800"/>
              </a:spcBef>
              <a:spcAft>
                <a:spcPts val="800"/>
              </a:spcAft>
              <a:buNone/>
            </a:pPr>
            <a:r>
              <a:rPr lang="en" sz="1500">
                <a:solidFill>
                  <a:srgbClr val="C9DAF8"/>
                </a:solidFill>
                <a:latin typeface="Calibri"/>
                <a:ea typeface="Calibri"/>
                <a:cs typeface="Calibri"/>
                <a:sym typeface="Calibri"/>
              </a:rPr>
              <a:t>we can increase the efficiency of a model by selecting a better method to remove outliers and skewness also how to make the search of perfect model in a way that if we want to change some parameters in model then we don't have to run all the model again</a:t>
            </a:r>
            <a:endParaRPr sz="1500">
              <a:solidFill>
                <a:srgbClr val="C9DAF8"/>
              </a:solidFill>
              <a:latin typeface="Calibri"/>
              <a:ea typeface="Calibri"/>
              <a:cs typeface="Calibri"/>
              <a:sym typeface="Calibri"/>
            </a:endParaRPr>
          </a:p>
        </p:txBody>
      </p:sp>
      <p:sp>
        <p:nvSpPr>
          <p:cNvPr id="350" name="Google Shape;350;p31"/>
          <p:cNvSpPr txBox="1">
            <a:spLocks noGrp="1"/>
          </p:cNvSpPr>
          <p:nvPr>
            <p:ph type="title"/>
          </p:nvPr>
        </p:nvSpPr>
        <p:spPr>
          <a:xfrm>
            <a:off x="5523300" y="351400"/>
            <a:ext cx="2925900" cy="44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700">
                <a:solidFill>
                  <a:srgbClr val="C9DAF8"/>
                </a:solidFill>
              </a:rPr>
              <a:t>Limitation</a:t>
            </a:r>
            <a:endParaRPr sz="2700">
              <a:solidFill>
                <a:srgbClr val="C9DAF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problem</a:t>
            </a:r>
            <a:endParaRPr/>
          </a:p>
        </p:txBody>
      </p:sp>
      <p:grpSp>
        <p:nvGrpSpPr>
          <p:cNvPr id="94" name="Google Shape;94;p14"/>
          <p:cNvGrpSpPr/>
          <p:nvPr/>
        </p:nvGrpSpPr>
        <p:grpSpPr>
          <a:xfrm>
            <a:off x="431925" y="1304875"/>
            <a:ext cx="2628925" cy="3416400"/>
            <a:chOff x="431925" y="1304875"/>
            <a:chExt cx="2628925" cy="3416400"/>
          </a:xfrm>
        </p:grpSpPr>
        <p:sp>
          <p:nvSpPr>
            <p:cNvPr id="95" name="Google Shape;95;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4"/>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Introduction</a:t>
            </a:r>
            <a:endParaRPr>
              <a:solidFill>
                <a:schemeClr val="lt1"/>
              </a:solidFill>
            </a:endParaRPr>
          </a:p>
        </p:txBody>
      </p:sp>
      <p:sp>
        <p:nvSpPr>
          <p:cNvPr id="98" name="Google Shape;98;p14"/>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r>
              <a:rPr lang="en" sz="1500">
                <a:solidFill>
                  <a:srgbClr val="000000"/>
                </a:solidFill>
                <a:latin typeface="Calibri"/>
                <a:ea typeface="Calibri"/>
                <a:cs typeface="Calibri"/>
                <a:sym typeface="Calibri"/>
              </a:rPr>
              <a:t>A Microfinance Institution (MFI) is an organization that offers financial services to low income populations. MFS becomes very useful when targeting especially the unbanked poor families living in remote areas with not much sources of income</a:t>
            </a:r>
            <a:endParaRPr sz="1600"/>
          </a:p>
        </p:txBody>
      </p:sp>
      <p:grpSp>
        <p:nvGrpSpPr>
          <p:cNvPr id="99" name="Google Shape;99;p14"/>
          <p:cNvGrpSpPr/>
          <p:nvPr/>
        </p:nvGrpSpPr>
        <p:grpSpPr>
          <a:xfrm>
            <a:off x="3320450" y="1304875"/>
            <a:ext cx="2632500" cy="3416400"/>
            <a:chOff x="3320450" y="1304875"/>
            <a:chExt cx="2632500" cy="3416400"/>
          </a:xfrm>
        </p:grpSpPr>
        <p:sp>
          <p:nvSpPr>
            <p:cNvPr id="100" name="Google Shape;100;p14"/>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14"/>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Problem statement</a:t>
            </a:r>
            <a:endParaRPr>
              <a:solidFill>
                <a:schemeClr val="lt1"/>
              </a:solidFill>
            </a:endParaRPr>
          </a:p>
        </p:txBody>
      </p:sp>
      <p:sp>
        <p:nvSpPr>
          <p:cNvPr id="103" name="Google Shape;103;p14"/>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r>
              <a:rPr lang="en" sz="1500">
                <a:solidFill>
                  <a:srgbClr val="000000"/>
                </a:solidFill>
                <a:latin typeface="Calibri"/>
                <a:ea typeface="Calibri"/>
                <a:cs typeface="Calibri"/>
                <a:sym typeface="Calibri"/>
              </a:rPr>
              <a:t>Our client that is in Telecom Industry is collaborating with an MFI to provide micro-credit on mobile balances to be paid back in 5 days. The Consumer is believed to be defaulter if he deviates from the path of paying back the loaned amount within the time duration of 5 days.</a:t>
            </a:r>
            <a:endParaRPr sz="1600"/>
          </a:p>
        </p:txBody>
      </p:sp>
      <p:grpSp>
        <p:nvGrpSpPr>
          <p:cNvPr id="104" name="Google Shape;104;p14"/>
          <p:cNvGrpSpPr/>
          <p:nvPr/>
        </p:nvGrpSpPr>
        <p:grpSpPr>
          <a:xfrm>
            <a:off x="6212550" y="1304875"/>
            <a:ext cx="2632500" cy="3416400"/>
            <a:chOff x="6212550" y="1304875"/>
            <a:chExt cx="2632500" cy="3416400"/>
          </a:xfrm>
        </p:grpSpPr>
        <p:sp>
          <p:nvSpPr>
            <p:cNvPr id="105" name="Google Shape;105;p14"/>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4"/>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Challenges</a:t>
            </a:r>
            <a:endParaRPr>
              <a:solidFill>
                <a:schemeClr val="lt1"/>
              </a:solidFill>
            </a:endParaRPr>
          </a:p>
        </p:txBody>
      </p:sp>
      <p:sp>
        <p:nvSpPr>
          <p:cNvPr id="108" name="Google Shape;108;p14"/>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1600">
                <a:latin typeface="Calibri"/>
                <a:ea typeface="Calibri"/>
                <a:cs typeface="Calibri"/>
                <a:sym typeface="Calibri"/>
              </a:rPr>
              <a:t>To find if in the future customer will be defaulter or not and also to find the relationship between different factor which affects the loan repayment</a:t>
            </a:r>
            <a:r>
              <a:rPr lang="en" sz="1600"/>
              <a:t>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2"/>
          <p:cNvSpPr txBox="1">
            <a:spLocks noGrp="1"/>
          </p:cNvSpPr>
          <p:nvPr>
            <p:ph type="title"/>
          </p:nvPr>
        </p:nvSpPr>
        <p:spPr>
          <a:xfrm>
            <a:off x="1637100" y="1532100"/>
            <a:ext cx="4045200" cy="1564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Thank </a:t>
            </a:r>
            <a:r>
              <a:rPr lang="en">
                <a:solidFill>
                  <a:srgbClr val="FFFFFF"/>
                </a:solidFill>
              </a:rPr>
              <a:t>You</a:t>
            </a:r>
            <a:endParaRPr>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3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r>
              <a:rPr lang="en" sz="1900" b="1">
                <a:solidFill>
                  <a:srgbClr val="3C78D8"/>
                </a:solidFill>
              </a:rPr>
              <a:t>Mathematical/ Analytical Modeling of the Problem</a:t>
            </a:r>
            <a:endParaRPr sz="3100" b="1">
              <a:solidFill>
                <a:srgbClr val="3C78D8"/>
              </a:solidFill>
            </a:endParaRPr>
          </a:p>
        </p:txBody>
      </p:sp>
      <p:sp>
        <p:nvSpPr>
          <p:cNvPr id="114" name="Google Shape;114;p15"/>
          <p:cNvSpPr/>
          <p:nvPr/>
        </p:nvSpPr>
        <p:spPr>
          <a:xfrm>
            <a:off x="432350" y="1304875"/>
            <a:ext cx="1980300" cy="5010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15" name="Google Shape;115;p15"/>
          <p:cNvSpPr txBox="1">
            <a:spLocks noGrp="1"/>
          </p:cNvSpPr>
          <p:nvPr>
            <p:ph type="body" idx="4294967295"/>
          </p:nvPr>
        </p:nvSpPr>
        <p:spPr>
          <a:xfrm>
            <a:off x="432350" y="1386988"/>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600">
                <a:solidFill>
                  <a:schemeClr val="lt1"/>
                </a:solidFill>
              </a:rPr>
              <a:t>Outliers</a:t>
            </a:r>
            <a:endParaRPr sz="1600">
              <a:solidFill>
                <a:schemeClr val="lt1"/>
              </a:solidFill>
            </a:endParaRPr>
          </a:p>
        </p:txBody>
      </p:sp>
      <p:sp>
        <p:nvSpPr>
          <p:cNvPr id="116" name="Google Shape;116;p15"/>
          <p:cNvSpPr txBox="1">
            <a:spLocks noGrp="1"/>
          </p:cNvSpPr>
          <p:nvPr>
            <p:ph type="body" idx="4294967295"/>
          </p:nvPr>
        </p:nvSpPr>
        <p:spPr>
          <a:xfrm>
            <a:off x="432350" y="1918175"/>
            <a:ext cx="1884000" cy="2650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r>
              <a:rPr lang="en" sz="1500">
                <a:solidFill>
                  <a:srgbClr val="000000"/>
                </a:solidFill>
                <a:latin typeface="Calibri"/>
                <a:ea typeface="Calibri"/>
                <a:cs typeface="Calibri"/>
                <a:sym typeface="Calibri"/>
              </a:rPr>
              <a:t>We chose to remove the outliers by the distribution of data and for that we used Z score and as our data is important to us so expanded our standard threshold value of Z score that is +-3 to +-5 so that we will lose less data.</a:t>
            </a:r>
            <a:endParaRPr sz="1600"/>
          </a:p>
        </p:txBody>
      </p:sp>
      <p:sp>
        <p:nvSpPr>
          <p:cNvPr id="117" name="Google Shape;117;p15"/>
          <p:cNvSpPr txBox="1">
            <a:spLocks noGrp="1"/>
          </p:cNvSpPr>
          <p:nvPr>
            <p:ph type="body" idx="4294967295"/>
          </p:nvPr>
        </p:nvSpPr>
        <p:spPr>
          <a:xfrm>
            <a:off x="33361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18" name="Google Shape;118;p15"/>
          <p:cNvSpPr txBox="1">
            <a:spLocks noGrp="1"/>
          </p:cNvSpPr>
          <p:nvPr>
            <p:ph type="body" idx="4294967295"/>
          </p:nvPr>
        </p:nvSpPr>
        <p:spPr>
          <a:xfrm>
            <a:off x="2642150" y="1940550"/>
            <a:ext cx="1827900" cy="2650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r>
              <a:rPr lang="en" sz="1500">
                <a:solidFill>
                  <a:srgbClr val="000000"/>
                </a:solidFill>
                <a:latin typeface="Calibri"/>
                <a:ea typeface="Calibri"/>
                <a:cs typeface="Calibri"/>
                <a:sym typeface="Calibri"/>
              </a:rPr>
              <a:t>In this data set many features have negative value which is not even possible so with the understanding of description of feature we change data from negative to positive.</a:t>
            </a:r>
            <a:endParaRPr sz="1600"/>
          </a:p>
        </p:txBody>
      </p:sp>
      <p:sp>
        <p:nvSpPr>
          <p:cNvPr id="119" name="Google Shape;119;p15"/>
          <p:cNvSpPr txBox="1">
            <a:spLocks noGrp="1"/>
          </p:cNvSpPr>
          <p:nvPr>
            <p:ph type="body" idx="4294967295"/>
          </p:nvPr>
        </p:nvSpPr>
        <p:spPr>
          <a:xfrm>
            <a:off x="4730225" y="1918175"/>
            <a:ext cx="2102100" cy="2650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r>
              <a:rPr lang="en" sz="1500">
                <a:solidFill>
                  <a:srgbClr val="000000"/>
                </a:solidFill>
                <a:latin typeface="Calibri"/>
                <a:ea typeface="Calibri"/>
                <a:cs typeface="Calibri"/>
                <a:sym typeface="Calibri"/>
              </a:rPr>
              <a:t>The data is given to us in continuous format and it will be very hard for us to classify people into 4 categories i.e in 1st , 2nd ,3rd and 4th quartile, and we made a group of people based on their age on the network, amount they spent, loan they take.</a:t>
            </a:r>
            <a:endParaRPr sz="1600"/>
          </a:p>
        </p:txBody>
      </p:sp>
      <p:sp>
        <p:nvSpPr>
          <p:cNvPr id="120" name="Google Shape;120;p15"/>
          <p:cNvSpPr/>
          <p:nvPr/>
        </p:nvSpPr>
        <p:spPr>
          <a:xfrm>
            <a:off x="2642150" y="1304875"/>
            <a:ext cx="1980300" cy="5010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21" name="Google Shape;121;p15"/>
          <p:cNvSpPr txBox="1">
            <a:spLocks noGrp="1"/>
          </p:cNvSpPr>
          <p:nvPr>
            <p:ph type="body" idx="4294967295"/>
          </p:nvPr>
        </p:nvSpPr>
        <p:spPr>
          <a:xfrm>
            <a:off x="2642150" y="1386988"/>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600">
                <a:solidFill>
                  <a:schemeClr val="lt1"/>
                </a:solidFill>
              </a:rPr>
              <a:t>Negative Values</a:t>
            </a:r>
            <a:endParaRPr sz="1600">
              <a:solidFill>
                <a:schemeClr val="lt1"/>
              </a:solidFill>
            </a:endParaRPr>
          </a:p>
        </p:txBody>
      </p:sp>
      <p:sp>
        <p:nvSpPr>
          <p:cNvPr id="122" name="Google Shape;122;p15"/>
          <p:cNvSpPr/>
          <p:nvPr/>
        </p:nvSpPr>
        <p:spPr>
          <a:xfrm>
            <a:off x="4851950" y="1304875"/>
            <a:ext cx="1980300" cy="5010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23" name="Google Shape;123;p15"/>
          <p:cNvSpPr txBox="1">
            <a:spLocks noGrp="1"/>
          </p:cNvSpPr>
          <p:nvPr>
            <p:ph type="body" idx="4294967295"/>
          </p:nvPr>
        </p:nvSpPr>
        <p:spPr>
          <a:xfrm>
            <a:off x="4851950" y="1386988"/>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600">
                <a:solidFill>
                  <a:schemeClr val="lt1"/>
                </a:solidFill>
              </a:rPr>
              <a:t>Grouping</a:t>
            </a:r>
            <a:endParaRPr sz="1600">
              <a:solidFill>
                <a:schemeClr val="lt1"/>
              </a:solidFill>
            </a:endParaRPr>
          </a:p>
        </p:txBody>
      </p:sp>
      <p:sp>
        <p:nvSpPr>
          <p:cNvPr id="124" name="Google Shape;124;p15"/>
          <p:cNvSpPr/>
          <p:nvPr/>
        </p:nvSpPr>
        <p:spPr>
          <a:xfrm>
            <a:off x="7061750" y="1304875"/>
            <a:ext cx="1980300" cy="5010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25" name="Google Shape;125;p15"/>
          <p:cNvSpPr txBox="1">
            <a:spLocks noGrp="1"/>
          </p:cNvSpPr>
          <p:nvPr>
            <p:ph type="body" idx="4294967295"/>
          </p:nvPr>
        </p:nvSpPr>
        <p:spPr>
          <a:xfrm>
            <a:off x="7061750" y="1387000"/>
            <a:ext cx="22188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600">
                <a:solidFill>
                  <a:schemeClr val="lt1"/>
                </a:solidFill>
              </a:rPr>
              <a:t>Dropping Columns</a:t>
            </a:r>
            <a:endParaRPr sz="1600">
              <a:solidFill>
                <a:schemeClr val="lt1"/>
              </a:solidFill>
            </a:endParaRPr>
          </a:p>
        </p:txBody>
      </p:sp>
      <p:sp>
        <p:nvSpPr>
          <p:cNvPr id="126" name="Google Shape;126;p15"/>
          <p:cNvSpPr txBox="1">
            <a:spLocks noGrp="1"/>
          </p:cNvSpPr>
          <p:nvPr>
            <p:ph type="body" idx="4294967295"/>
          </p:nvPr>
        </p:nvSpPr>
        <p:spPr>
          <a:xfrm>
            <a:off x="6940025" y="1918175"/>
            <a:ext cx="2102100" cy="2650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0"/>
              </a:spcAft>
              <a:buNone/>
            </a:pPr>
            <a:r>
              <a:rPr lang="en" sz="1500">
                <a:solidFill>
                  <a:srgbClr val="000000"/>
                </a:solidFill>
                <a:latin typeface="Calibri"/>
                <a:ea typeface="Calibri"/>
                <a:cs typeface="Calibri"/>
                <a:sym typeface="Calibri"/>
              </a:rPr>
              <a:t>We dropped the columns on basis of their</a:t>
            </a:r>
            <a:endParaRPr sz="1500">
              <a:solidFill>
                <a:srgbClr val="000000"/>
              </a:solidFill>
              <a:latin typeface="Calibri"/>
              <a:ea typeface="Calibri"/>
              <a:cs typeface="Calibri"/>
              <a:sym typeface="Calibri"/>
            </a:endParaRPr>
          </a:p>
          <a:p>
            <a:pPr marL="457200" lvl="0" indent="-323850" algn="just" rtl="0">
              <a:lnSpc>
                <a:spcPct val="107916"/>
              </a:lnSpc>
              <a:spcBef>
                <a:spcPts val="80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Uniqueness</a:t>
            </a:r>
            <a:endParaRPr sz="1500">
              <a:solidFill>
                <a:srgbClr val="000000"/>
              </a:solidFill>
              <a:latin typeface="Calibri"/>
              <a:ea typeface="Calibri"/>
              <a:cs typeface="Calibri"/>
              <a:sym typeface="Calibri"/>
            </a:endParaRPr>
          </a:p>
          <a:p>
            <a:pPr marL="457200" lvl="0" indent="-323850" algn="just" rtl="0">
              <a:lnSpc>
                <a:spcPct val="107916"/>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Zero Variance</a:t>
            </a:r>
            <a:endParaRPr sz="1500">
              <a:solidFill>
                <a:srgbClr val="000000"/>
              </a:solidFill>
              <a:latin typeface="Calibri"/>
              <a:ea typeface="Calibri"/>
              <a:cs typeface="Calibri"/>
              <a:sym typeface="Calibri"/>
            </a:endParaRPr>
          </a:p>
          <a:p>
            <a:pPr marL="457200" lvl="0" indent="-323850" algn="just" rtl="0">
              <a:lnSpc>
                <a:spcPct val="107916"/>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Correlation</a:t>
            </a:r>
            <a:endParaRPr sz="150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32" name="Google Shape;132;p16"/>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lt1"/>
                </a:solidFill>
              </a:rPr>
              <a:t>START</a:t>
            </a:r>
            <a:endParaRPr>
              <a:solidFill>
                <a:schemeClr val="lt1"/>
              </a:solidFill>
            </a:endParaRPr>
          </a:p>
        </p:txBody>
      </p:sp>
      <p:grpSp>
        <p:nvGrpSpPr>
          <p:cNvPr id="133" name="Google Shape;133;p16"/>
          <p:cNvGrpSpPr/>
          <p:nvPr/>
        </p:nvGrpSpPr>
        <p:grpSpPr>
          <a:xfrm>
            <a:off x="969270" y="1610215"/>
            <a:ext cx="198900" cy="593656"/>
            <a:chOff x="777447" y="1610215"/>
            <a:chExt cx="198900" cy="593656"/>
          </a:xfrm>
        </p:grpSpPr>
        <p:cxnSp>
          <p:nvCxnSpPr>
            <p:cNvPr id="134" name="Google Shape;134;p16"/>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35" name="Google Shape;135;p16"/>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16"/>
          <p:cNvSpPr txBox="1">
            <a:spLocks noGrp="1"/>
          </p:cNvSpPr>
          <p:nvPr>
            <p:ph type="body" idx="4294967295"/>
          </p:nvPr>
        </p:nvSpPr>
        <p:spPr>
          <a:xfrm>
            <a:off x="89775" y="1071475"/>
            <a:ext cx="2909400" cy="9063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0"/>
              </a:spcAft>
              <a:buNone/>
            </a:pPr>
            <a:r>
              <a:rPr lang="en" sz="2000" b="1">
                <a:solidFill>
                  <a:srgbClr val="3D85C6"/>
                </a:solidFill>
                <a:latin typeface="Comic Sans MS"/>
                <a:ea typeface="Comic Sans MS"/>
                <a:cs typeface="Comic Sans MS"/>
                <a:sym typeface="Comic Sans MS"/>
              </a:rPr>
              <a:t>Data Pre Processing</a:t>
            </a:r>
            <a:endParaRPr sz="2100" b="1">
              <a:solidFill>
                <a:srgbClr val="3D85C6"/>
              </a:solidFill>
              <a:latin typeface="Comic Sans MS"/>
              <a:ea typeface="Comic Sans MS"/>
              <a:cs typeface="Comic Sans MS"/>
              <a:sym typeface="Comic Sans MS"/>
            </a:endParaRPr>
          </a:p>
        </p:txBody>
      </p:sp>
      <p:sp>
        <p:nvSpPr>
          <p:cNvPr id="137" name="Google Shape;137;p16"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38" name="Google Shape;138;p16"/>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1</a:t>
            </a:r>
            <a:endParaRPr sz="1600">
              <a:solidFill>
                <a:schemeClr val="lt1"/>
              </a:solidFill>
            </a:endParaRPr>
          </a:p>
        </p:txBody>
      </p:sp>
      <p:grpSp>
        <p:nvGrpSpPr>
          <p:cNvPr id="139" name="Google Shape;139;p16"/>
          <p:cNvGrpSpPr/>
          <p:nvPr/>
        </p:nvGrpSpPr>
        <p:grpSpPr>
          <a:xfrm>
            <a:off x="2684632" y="2938958"/>
            <a:ext cx="198900" cy="593656"/>
            <a:chOff x="2223534" y="2938958"/>
            <a:chExt cx="198900" cy="593656"/>
          </a:xfrm>
        </p:grpSpPr>
        <p:cxnSp>
          <p:nvCxnSpPr>
            <p:cNvPr id="140" name="Google Shape;140;p16"/>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41" name="Google Shape;141;p16"/>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16"/>
          <p:cNvSpPr txBox="1">
            <a:spLocks noGrp="1"/>
          </p:cNvSpPr>
          <p:nvPr>
            <p:ph type="body" idx="4294967295"/>
          </p:nvPr>
        </p:nvSpPr>
        <p:spPr>
          <a:xfrm>
            <a:off x="1701537" y="3681525"/>
            <a:ext cx="2242800" cy="9063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0"/>
              </a:spcAft>
              <a:buNone/>
            </a:pPr>
            <a:r>
              <a:rPr lang="en" sz="1500">
                <a:solidFill>
                  <a:srgbClr val="000000"/>
                </a:solidFill>
                <a:latin typeface="Calibri"/>
                <a:ea typeface="Calibri"/>
                <a:cs typeface="Calibri"/>
                <a:sym typeface="Calibri"/>
              </a:rPr>
              <a:t>We Checked if the mobile number can give us any information and as a result it didn't so we dropped that column.</a:t>
            </a:r>
            <a:endParaRPr sz="1600"/>
          </a:p>
        </p:txBody>
      </p:sp>
      <p:sp>
        <p:nvSpPr>
          <p:cNvPr id="143" name="Google Shape;143;p16"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44" name="Google Shape;144;p16"/>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2</a:t>
            </a:r>
            <a:endParaRPr sz="1600">
              <a:solidFill>
                <a:schemeClr val="lt1"/>
              </a:solidFill>
            </a:endParaRPr>
          </a:p>
        </p:txBody>
      </p:sp>
      <p:grpSp>
        <p:nvGrpSpPr>
          <p:cNvPr id="145" name="Google Shape;145;p16"/>
          <p:cNvGrpSpPr/>
          <p:nvPr/>
        </p:nvGrpSpPr>
        <p:grpSpPr>
          <a:xfrm>
            <a:off x="4319545" y="1610215"/>
            <a:ext cx="198900" cy="593656"/>
            <a:chOff x="3918084" y="1610215"/>
            <a:chExt cx="198900" cy="593656"/>
          </a:xfrm>
        </p:grpSpPr>
        <p:cxnSp>
          <p:nvCxnSpPr>
            <p:cNvPr id="146" name="Google Shape;146;p16"/>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47" name="Google Shape;147;p16"/>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16"/>
          <p:cNvSpPr txBox="1">
            <a:spLocks noGrp="1"/>
          </p:cNvSpPr>
          <p:nvPr>
            <p:ph type="body" idx="4294967295"/>
          </p:nvPr>
        </p:nvSpPr>
        <p:spPr>
          <a:xfrm>
            <a:off x="3227894" y="385667"/>
            <a:ext cx="2242800" cy="9063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0"/>
              </a:spcAft>
              <a:buNone/>
            </a:pPr>
            <a:r>
              <a:rPr lang="en" sz="1500">
                <a:solidFill>
                  <a:srgbClr val="000000"/>
                </a:solidFill>
                <a:latin typeface="Calibri"/>
                <a:ea typeface="Calibri"/>
                <a:cs typeface="Calibri"/>
                <a:sym typeface="Calibri"/>
              </a:rPr>
              <a:t>We remove outliers by the main distribution method that is by Z-Score, keeping the threshold value + -5.</a:t>
            </a:r>
            <a:endParaRPr sz="1600"/>
          </a:p>
        </p:txBody>
      </p:sp>
      <p:sp>
        <p:nvSpPr>
          <p:cNvPr id="149" name="Google Shape;149;p16"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50" name="Google Shape;150;p16"/>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3</a:t>
            </a:r>
            <a:endParaRPr sz="1600">
              <a:solidFill>
                <a:schemeClr val="lt1"/>
              </a:solidFill>
            </a:endParaRPr>
          </a:p>
        </p:txBody>
      </p:sp>
      <p:grpSp>
        <p:nvGrpSpPr>
          <p:cNvPr id="151" name="Google Shape;151;p16"/>
          <p:cNvGrpSpPr/>
          <p:nvPr/>
        </p:nvGrpSpPr>
        <p:grpSpPr>
          <a:xfrm>
            <a:off x="5973070" y="2938958"/>
            <a:ext cx="198900" cy="593656"/>
            <a:chOff x="5958946" y="2938958"/>
            <a:chExt cx="198900" cy="593656"/>
          </a:xfrm>
        </p:grpSpPr>
        <p:cxnSp>
          <p:nvCxnSpPr>
            <p:cNvPr id="152" name="Google Shape;152;p16"/>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53" name="Google Shape;153;p16"/>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txBox="1">
            <a:spLocks noGrp="1"/>
          </p:cNvSpPr>
          <p:nvPr>
            <p:ph type="body" idx="4294967295"/>
          </p:nvPr>
        </p:nvSpPr>
        <p:spPr>
          <a:xfrm>
            <a:off x="5050702" y="3681525"/>
            <a:ext cx="2242800" cy="9063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0"/>
              </a:spcAft>
              <a:buNone/>
            </a:pPr>
            <a:r>
              <a:rPr lang="en" sz="1500">
                <a:solidFill>
                  <a:srgbClr val="000000"/>
                </a:solidFill>
                <a:latin typeface="Calibri"/>
                <a:ea typeface="Calibri"/>
                <a:cs typeface="Calibri"/>
                <a:sym typeface="Calibri"/>
              </a:rPr>
              <a:t>We made a group of various columns into 1st ,2nd, 3rd and 4th quartile to do the data analysis.</a:t>
            </a:r>
            <a:endParaRPr sz="1600"/>
          </a:p>
        </p:txBody>
      </p:sp>
      <p:sp>
        <p:nvSpPr>
          <p:cNvPr id="155" name="Google Shape;155;p16"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56" name="Google Shape;156;p16"/>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4</a:t>
            </a:r>
            <a:endParaRPr sz="1600">
              <a:solidFill>
                <a:schemeClr val="lt1"/>
              </a:solidFill>
            </a:endParaRPr>
          </a:p>
        </p:txBody>
      </p:sp>
      <p:grpSp>
        <p:nvGrpSpPr>
          <p:cNvPr id="157" name="Google Shape;157;p16"/>
          <p:cNvGrpSpPr/>
          <p:nvPr/>
        </p:nvGrpSpPr>
        <p:grpSpPr>
          <a:xfrm>
            <a:off x="7669807" y="1610215"/>
            <a:ext cx="198900" cy="593656"/>
            <a:chOff x="3918084" y="1610215"/>
            <a:chExt cx="198900" cy="593656"/>
          </a:xfrm>
        </p:grpSpPr>
        <p:cxnSp>
          <p:nvCxnSpPr>
            <p:cNvPr id="158" name="Google Shape;158;p16"/>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59" name="Google Shape;159;p16"/>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6"/>
          <p:cNvSpPr txBox="1">
            <a:spLocks noGrp="1"/>
          </p:cNvSpPr>
          <p:nvPr>
            <p:ph type="body" idx="4294967295"/>
          </p:nvPr>
        </p:nvSpPr>
        <p:spPr>
          <a:xfrm>
            <a:off x="6685979" y="385667"/>
            <a:ext cx="2242800" cy="9063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0"/>
              </a:spcAft>
              <a:buNone/>
            </a:pPr>
            <a:r>
              <a:rPr lang="en" sz="1500">
                <a:solidFill>
                  <a:srgbClr val="000000"/>
                </a:solidFill>
                <a:latin typeface="Calibri"/>
                <a:ea typeface="Calibri"/>
                <a:cs typeface="Calibri"/>
                <a:sym typeface="Calibri"/>
              </a:rPr>
              <a:t>The data set has very high skewness and we removed it by using a cube root method.</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7"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66" name="Google Shape;166;p17"/>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5</a:t>
            </a:r>
            <a:endParaRPr sz="1600">
              <a:solidFill>
                <a:schemeClr val="lt1"/>
              </a:solidFill>
            </a:endParaRPr>
          </a:p>
        </p:txBody>
      </p:sp>
      <p:grpSp>
        <p:nvGrpSpPr>
          <p:cNvPr id="167" name="Google Shape;167;p17"/>
          <p:cNvGrpSpPr/>
          <p:nvPr/>
        </p:nvGrpSpPr>
        <p:grpSpPr>
          <a:xfrm>
            <a:off x="969270" y="1610215"/>
            <a:ext cx="198900" cy="593656"/>
            <a:chOff x="777447" y="1610215"/>
            <a:chExt cx="198900" cy="593656"/>
          </a:xfrm>
        </p:grpSpPr>
        <p:cxnSp>
          <p:nvCxnSpPr>
            <p:cNvPr id="168" name="Google Shape;168;p17"/>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69" name="Google Shape;169;p17"/>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17"/>
          <p:cNvSpPr txBox="1">
            <a:spLocks noGrp="1"/>
          </p:cNvSpPr>
          <p:nvPr>
            <p:ph type="body" idx="4294967295"/>
          </p:nvPr>
        </p:nvSpPr>
        <p:spPr>
          <a:xfrm>
            <a:off x="89775" y="614267"/>
            <a:ext cx="2242800" cy="9063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0"/>
              </a:spcAft>
              <a:buNone/>
            </a:pPr>
            <a:r>
              <a:rPr lang="en" sz="1500">
                <a:solidFill>
                  <a:srgbClr val="000000"/>
                </a:solidFill>
                <a:latin typeface="Calibri"/>
                <a:ea typeface="Calibri"/>
                <a:cs typeface="Calibri"/>
                <a:sym typeface="Calibri"/>
              </a:rPr>
              <a:t>As data set is imbalance by 87% so we did the oversampling by SMTOTE</a:t>
            </a:r>
            <a:endParaRPr sz="1600"/>
          </a:p>
        </p:txBody>
      </p:sp>
      <p:sp>
        <p:nvSpPr>
          <p:cNvPr id="171" name="Google Shape;171;p17"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72" name="Google Shape;172;p17"/>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6</a:t>
            </a:r>
            <a:endParaRPr sz="1600">
              <a:solidFill>
                <a:schemeClr val="lt1"/>
              </a:solidFill>
            </a:endParaRPr>
          </a:p>
        </p:txBody>
      </p:sp>
      <p:grpSp>
        <p:nvGrpSpPr>
          <p:cNvPr id="173" name="Google Shape;173;p17"/>
          <p:cNvGrpSpPr/>
          <p:nvPr/>
        </p:nvGrpSpPr>
        <p:grpSpPr>
          <a:xfrm>
            <a:off x="2684632" y="2938958"/>
            <a:ext cx="198900" cy="593656"/>
            <a:chOff x="2223534" y="2938958"/>
            <a:chExt cx="198900" cy="593656"/>
          </a:xfrm>
        </p:grpSpPr>
        <p:cxnSp>
          <p:nvCxnSpPr>
            <p:cNvPr id="174" name="Google Shape;174;p17"/>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75" name="Google Shape;175;p17"/>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17"/>
          <p:cNvSpPr txBox="1">
            <a:spLocks noGrp="1"/>
          </p:cNvSpPr>
          <p:nvPr>
            <p:ph type="body" idx="4294967295"/>
          </p:nvPr>
        </p:nvSpPr>
        <p:spPr>
          <a:xfrm>
            <a:off x="1777737" y="3605325"/>
            <a:ext cx="2242800" cy="9063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0"/>
              </a:spcAft>
              <a:buNone/>
            </a:pPr>
            <a:r>
              <a:rPr lang="en" sz="1500">
                <a:solidFill>
                  <a:srgbClr val="000000"/>
                </a:solidFill>
                <a:latin typeface="Calibri"/>
                <a:ea typeface="Calibri"/>
                <a:cs typeface="Calibri"/>
                <a:sym typeface="Calibri"/>
              </a:rPr>
              <a:t>To make data in standard scale we used the Standard Scaling method.</a:t>
            </a:r>
            <a:endParaRPr sz="1600"/>
          </a:p>
        </p:txBody>
      </p:sp>
      <p:sp>
        <p:nvSpPr>
          <p:cNvPr id="177" name="Google Shape;177;p17"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78" name="Google Shape;178;p17"/>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7</a:t>
            </a:r>
            <a:endParaRPr sz="1600">
              <a:solidFill>
                <a:schemeClr val="lt1"/>
              </a:solidFill>
            </a:endParaRPr>
          </a:p>
        </p:txBody>
      </p:sp>
      <p:grpSp>
        <p:nvGrpSpPr>
          <p:cNvPr id="179" name="Google Shape;179;p17"/>
          <p:cNvGrpSpPr/>
          <p:nvPr/>
        </p:nvGrpSpPr>
        <p:grpSpPr>
          <a:xfrm>
            <a:off x="4319545" y="1610215"/>
            <a:ext cx="198900" cy="593656"/>
            <a:chOff x="3918084" y="1610215"/>
            <a:chExt cx="198900" cy="593656"/>
          </a:xfrm>
        </p:grpSpPr>
        <p:cxnSp>
          <p:nvCxnSpPr>
            <p:cNvPr id="180" name="Google Shape;180;p17"/>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81" name="Google Shape;181;p17"/>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7"/>
          <p:cNvSpPr txBox="1">
            <a:spLocks noGrp="1"/>
          </p:cNvSpPr>
          <p:nvPr>
            <p:ph type="body" idx="4294967295"/>
          </p:nvPr>
        </p:nvSpPr>
        <p:spPr>
          <a:xfrm>
            <a:off x="3227894" y="385667"/>
            <a:ext cx="2242800" cy="9063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0"/>
              </a:spcAft>
              <a:buNone/>
            </a:pPr>
            <a:r>
              <a:rPr lang="en" sz="1500">
                <a:solidFill>
                  <a:srgbClr val="000000"/>
                </a:solidFill>
                <a:latin typeface="Calibri"/>
                <a:ea typeface="Calibri"/>
                <a:cs typeface="Calibri"/>
                <a:sym typeface="Calibri"/>
              </a:rPr>
              <a:t>We removed all the data which has 0 variance as they provide no value to machine learning.</a:t>
            </a:r>
            <a:endParaRPr sz="1600"/>
          </a:p>
        </p:txBody>
      </p:sp>
      <p:sp>
        <p:nvSpPr>
          <p:cNvPr id="183" name="Google Shape;183;p17"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84" name="Google Shape;184;p17"/>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8</a:t>
            </a:r>
            <a:endParaRPr sz="1600">
              <a:solidFill>
                <a:schemeClr val="lt1"/>
              </a:solidFill>
            </a:endParaRPr>
          </a:p>
        </p:txBody>
      </p:sp>
      <p:grpSp>
        <p:nvGrpSpPr>
          <p:cNvPr id="185" name="Google Shape;185;p17"/>
          <p:cNvGrpSpPr/>
          <p:nvPr/>
        </p:nvGrpSpPr>
        <p:grpSpPr>
          <a:xfrm>
            <a:off x="5973070" y="2938958"/>
            <a:ext cx="198900" cy="593656"/>
            <a:chOff x="5958946" y="2938958"/>
            <a:chExt cx="198900" cy="593656"/>
          </a:xfrm>
        </p:grpSpPr>
        <p:cxnSp>
          <p:nvCxnSpPr>
            <p:cNvPr id="186" name="Google Shape;186;p17"/>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87" name="Google Shape;187;p17"/>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7"/>
          <p:cNvSpPr txBox="1">
            <a:spLocks noGrp="1"/>
          </p:cNvSpPr>
          <p:nvPr>
            <p:ph type="body" idx="4294967295"/>
          </p:nvPr>
        </p:nvSpPr>
        <p:spPr>
          <a:xfrm>
            <a:off x="4954852" y="3814725"/>
            <a:ext cx="2242800" cy="9063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0"/>
              </a:spcAft>
              <a:buNone/>
            </a:pPr>
            <a:r>
              <a:rPr lang="en" sz="1500">
                <a:solidFill>
                  <a:srgbClr val="000000"/>
                </a:solidFill>
                <a:latin typeface="Calibri"/>
                <a:ea typeface="Calibri"/>
                <a:cs typeface="Calibri"/>
                <a:sym typeface="Calibri"/>
              </a:rPr>
              <a:t>Then we removed all the features which have high correlation between themselves.</a:t>
            </a:r>
            <a:endParaRPr sz="1600"/>
          </a:p>
        </p:txBody>
      </p:sp>
      <p:sp>
        <p:nvSpPr>
          <p:cNvPr id="189" name="Google Shape;189;p17"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90" name="Google Shape;190;p17"/>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9</a:t>
            </a:r>
            <a:endParaRPr sz="1600">
              <a:solidFill>
                <a:schemeClr val="lt1"/>
              </a:solidFill>
            </a:endParaRPr>
          </a:p>
        </p:txBody>
      </p:sp>
      <p:grpSp>
        <p:nvGrpSpPr>
          <p:cNvPr id="191" name="Google Shape;191;p17"/>
          <p:cNvGrpSpPr/>
          <p:nvPr/>
        </p:nvGrpSpPr>
        <p:grpSpPr>
          <a:xfrm>
            <a:off x="7669807" y="1610215"/>
            <a:ext cx="198900" cy="593656"/>
            <a:chOff x="3918084" y="1610215"/>
            <a:chExt cx="198900" cy="593656"/>
          </a:xfrm>
        </p:grpSpPr>
        <p:cxnSp>
          <p:nvCxnSpPr>
            <p:cNvPr id="192" name="Google Shape;192;p17"/>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93" name="Google Shape;193;p17"/>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17"/>
          <p:cNvSpPr txBox="1">
            <a:spLocks noGrp="1"/>
          </p:cNvSpPr>
          <p:nvPr>
            <p:ph type="body" idx="4294967295"/>
          </p:nvPr>
        </p:nvSpPr>
        <p:spPr>
          <a:xfrm>
            <a:off x="6685979" y="385667"/>
            <a:ext cx="2242800" cy="9063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r>
              <a:rPr lang="en" sz="1500">
                <a:solidFill>
                  <a:srgbClr val="000000"/>
                </a:solidFill>
                <a:latin typeface="Calibri"/>
                <a:ea typeface="Calibri"/>
                <a:cs typeface="Calibri"/>
                <a:sym typeface="Calibri"/>
              </a:rPr>
              <a:t>We used train_test_split to split data for machine learning.</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grpSp>
        <p:nvGrpSpPr>
          <p:cNvPr id="199" name="Google Shape;199;p18"/>
          <p:cNvGrpSpPr/>
          <p:nvPr/>
        </p:nvGrpSpPr>
        <p:grpSpPr>
          <a:xfrm>
            <a:off x="4939500" y="1219611"/>
            <a:ext cx="3837000" cy="2704200"/>
            <a:chOff x="4939500" y="1219611"/>
            <a:chExt cx="3837000" cy="2704200"/>
          </a:xfrm>
        </p:grpSpPr>
        <p:cxnSp>
          <p:nvCxnSpPr>
            <p:cNvPr id="200" name="Google Shape;200;p18"/>
            <p:cNvCxnSpPr/>
            <p:nvPr/>
          </p:nvCxnSpPr>
          <p:spPr>
            <a:xfrm>
              <a:off x="4939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01" name="Google Shape;201;p18"/>
            <p:cNvCxnSpPr/>
            <p:nvPr/>
          </p:nvCxnSpPr>
          <p:spPr>
            <a:xfrm>
              <a:off x="5365833"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02" name="Google Shape;202;p18"/>
            <p:cNvCxnSpPr/>
            <p:nvPr/>
          </p:nvCxnSpPr>
          <p:spPr>
            <a:xfrm>
              <a:off x="5792167"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03" name="Google Shape;203;p18"/>
            <p:cNvCxnSpPr/>
            <p:nvPr/>
          </p:nvCxnSpPr>
          <p:spPr>
            <a:xfrm>
              <a:off x="6218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04" name="Google Shape;204;p18"/>
            <p:cNvCxnSpPr/>
            <p:nvPr/>
          </p:nvCxnSpPr>
          <p:spPr>
            <a:xfrm>
              <a:off x="6644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05" name="Google Shape;205;p18"/>
            <p:cNvCxnSpPr/>
            <p:nvPr/>
          </p:nvCxnSpPr>
          <p:spPr>
            <a:xfrm>
              <a:off x="7071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06" name="Google Shape;206;p18"/>
            <p:cNvCxnSpPr/>
            <p:nvPr/>
          </p:nvCxnSpPr>
          <p:spPr>
            <a:xfrm>
              <a:off x="7497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07" name="Google Shape;207;p18"/>
            <p:cNvCxnSpPr/>
            <p:nvPr/>
          </p:nvCxnSpPr>
          <p:spPr>
            <a:xfrm>
              <a:off x="7923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08" name="Google Shape;208;p18"/>
            <p:cNvCxnSpPr/>
            <p:nvPr/>
          </p:nvCxnSpPr>
          <p:spPr>
            <a:xfrm>
              <a:off x="8350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09" name="Google Shape;209;p18"/>
            <p:cNvCxnSpPr/>
            <p:nvPr/>
          </p:nvCxnSpPr>
          <p:spPr>
            <a:xfrm>
              <a:off x="8776500" y="1219611"/>
              <a:ext cx="0" cy="2704200"/>
            </a:xfrm>
            <a:prstGeom prst="straightConnector1">
              <a:avLst/>
            </a:prstGeom>
            <a:noFill/>
            <a:ln w="9525" cap="flat" cmpd="sng">
              <a:solidFill>
                <a:schemeClr val="lt1"/>
              </a:solidFill>
              <a:prstDash val="dash"/>
              <a:round/>
              <a:headEnd type="none" w="sm" len="sm"/>
              <a:tailEnd type="none" w="sm" len="sm"/>
            </a:ln>
          </p:spPr>
        </p:cxnSp>
      </p:grpSp>
      <p:sp>
        <p:nvSpPr>
          <p:cNvPr id="210" name="Google Shape;210;p18"/>
          <p:cNvSpPr/>
          <p:nvPr/>
        </p:nvSpPr>
        <p:spPr>
          <a:xfrm>
            <a:off x="7014920" y="2133119"/>
            <a:ext cx="286500" cy="2865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8"/>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Visualization </a:t>
            </a:r>
            <a:endParaRPr/>
          </a:p>
        </p:txBody>
      </p:sp>
      <p:grpSp>
        <p:nvGrpSpPr>
          <p:cNvPr id="212" name="Google Shape;212;p18"/>
          <p:cNvGrpSpPr/>
          <p:nvPr/>
        </p:nvGrpSpPr>
        <p:grpSpPr>
          <a:xfrm>
            <a:off x="4939534" y="2017046"/>
            <a:ext cx="3825543" cy="1573620"/>
            <a:chOff x="1000000" y="2393988"/>
            <a:chExt cx="4144235" cy="1704713"/>
          </a:xfrm>
        </p:grpSpPr>
        <p:sp>
          <p:nvSpPr>
            <p:cNvPr id="213" name="Google Shape;213;p18"/>
            <p:cNvSpPr/>
            <p:nvPr/>
          </p:nvSpPr>
          <p:spPr>
            <a:xfrm>
              <a:off x="1000000" y="2440003"/>
              <a:ext cx="4144235" cy="1631269"/>
            </a:xfrm>
            <a:custGeom>
              <a:avLst/>
              <a:gdLst/>
              <a:ahLst/>
              <a:cxnLst/>
              <a:rect l="l" t="t" r="r" b="b"/>
              <a:pathLst>
                <a:path w="165422" h="90088" extrusionOk="0">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w="19050" cap="flat" cmpd="sng">
              <a:solidFill>
                <a:schemeClr val="lt1"/>
              </a:solidFill>
              <a:prstDash val="solid"/>
              <a:round/>
              <a:headEnd type="oval" w="med" len="med"/>
              <a:tailEnd type="oval" w="med" len="med"/>
            </a:ln>
          </p:spPr>
        </p:sp>
        <p:sp>
          <p:nvSpPr>
            <p:cNvPr id="214" name="Google Shape;214;p18"/>
            <p:cNvSpPr/>
            <p:nvPr/>
          </p:nvSpPr>
          <p:spPr>
            <a:xfrm>
              <a:off x="4658400" y="40141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a:off x="4195525" y="314735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3800700" y="38689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3358650" y="26378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2909400" y="29930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2437450" y="2393988"/>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p:nvPr/>
          </p:nvSpPr>
          <p:spPr>
            <a:xfrm>
              <a:off x="1974575" y="32133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1500000" y="25532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18"/>
          <p:cNvGrpSpPr/>
          <p:nvPr/>
        </p:nvGrpSpPr>
        <p:grpSpPr>
          <a:xfrm>
            <a:off x="4939557" y="1778136"/>
            <a:ext cx="3836911" cy="1503799"/>
            <a:chOff x="1000025" y="2059300"/>
            <a:chExt cx="4156550" cy="1629075"/>
          </a:xfrm>
        </p:grpSpPr>
        <p:sp>
          <p:nvSpPr>
            <p:cNvPr id="223" name="Google Shape;223;p18"/>
            <p:cNvSpPr/>
            <p:nvPr/>
          </p:nvSpPr>
          <p:spPr>
            <a:xfrm>
              <a:off x="1000025" y="2083952"/>
              <a:ext cx="4156550" cy="1576975"/>
            </a:xfrm>
            <a:custGeom>
              <a:avLst/>
              <a:gdLst/>
              <a:ahLst/>
              <a:cxnLst/>
              <a:rect l="l" t="t" r="r" b="b"/>
              <a:pathLst>
                <a:path w="166262" h="63079" extrusionOk="0">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w="19050" cap="flat" cmpd="sng">
              <a:solidFill>
                <a:schemeClr val="accent4"/>
              </a:solidFill>
              <a:prstDash val="solid"/>
              <a:round/>
              <a:headEnd type="oval" w="med" len="med"/>
              <a:tailEnd type="oval" w="med" len="med"/>
            </a:ln>
          </p:spPr>
        </p:sp>
        <p:sp>
          <p:nvSpPr>
            <p:cNvPr id="224" name="Google Shape;224;p18"/>
            <p:cNvSpPr/>
            <p:nvPr/>
          </p:nvSpPr>
          <p:spPr>
            <a:xfrm>
              <a:off x="1500000" y="205930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1974575" y="27372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2437450" y="26526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2909400" y="36037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3358650" y="29930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3780700" y="33152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4216350" y="24121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4658400" y="280245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just" rtl="0">
              <a:lnSpc>
                <a:spcPct val="107916"/>
              </a:lnSpc>
              <a:spcBef>
                <a:spcPts val="0"/>
              </a:spcBef>
              <a:spcAft>
                <a:spcPts val="0"/>
              </a:spcAft>
              <a:buNone/>
            </a:pPr>
            <a:r>
              <a:rPr lang="en">
                <a:solidFill>
                  <a:srgbClr val="C9DAF8"/>
                </a:solidFill>
              </a:rPr>
              <a:t>We see that the data is highly imbalanced and approx 87%, so after seeing this graph we decided to balance the data by oversampling.</a:t>
            </a:r>
            <a:endParaRPr>
              <a:solidFill>
                <a:srgbClr val="C9DAF8"/>
              </a:solidFill>
            </a:endParaRPr>
          </a:p>
          <a:p>
            <a:pPr marL="0" lvl="0" indent="0" algn="l" rtl="0">
              <a:spcBef>
                <a:spcPts val="800"/>
              </a:spcBef>
              <a:spcAft>
                <a:spcPts val="1600"/>
              </a:spcAft>
              <a:buNone/>
            </a:pPr>
            <a:endParaRPr>
              <a:solidFill>
                <a:srgbClr val="C9DAF8"/>
              </a:solidFill>
            </a:endParaRPr>
          </a:p>
        </p:txBody>
      </p:sp>
      <p:pic>
        <p:nvPicPr>
          <p:cNvPr id="237" name="Google Shape;237;p19"/>
          <p:cNvPicPr preferRelativeResize="0"/>
          <p:nvPr/>
        </p:nvPicPr>
        <p:blipFill>
          <a:blip r:embed="rId3">
            <a:alphaModFix/>
          </a:blip>
          <a:stretch>
            <a:fillRect/>
          </a:stretch>
        </p:blipFill>
        <p:spPr>
          <a:xfrm>
            <a:off x="304800" y="1447800"/>
            <a:ext cx="3886200" cy="2495550"/>
          </a:xfrm>
          <a:prstGeom prst="rect">
            <a:avLst/>
          </a:prstGeom>
          <a:noFill/>
          <a:ln>
            <a:noFill/>
          </a:ln>
        </p:spPr>
      </p:pic>
      <p:sp>
        <p:nvSpPr>
          <p:cNvPr id="238" name="Google Shape;238;p19"/>
          <p:cNvSpPr txBox="1"/>
          <p:nvPr/>
        </p:nvSpPr>
        <p:spPr>
          <a:xfrm>
            <a:off x="584650" y="222025"/>
            <a:ext cx="925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0B5394"/>
                </a:solidFill>
                <a:latin typeface="Roboto"/>
                <a:ea typeface="Roboto"/>
                <a:cs typeface="Roboto"/>
                <a:sym typeface="Roboto"/>
              </a:rPr>
              <a:t>Label</a:t>
            </a:r>
            <a:endParaRPr sz="1600">
              <a:solidFill>
                <a:srgbClr val="0B5394"/>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23850" algn="l" rtl="0">
              <a:lnSpc>
                <a:spcPct val="115000"/>
              </a:lnSpc>
              <a:spcBef>
                <a:spcPts val="0"/>
              </a:spcBef>
              <a:spcAft>
                <a:spcPts val="0"/>
              </a:spcAft>
              <a:buClr>
                <a:srgbClr val="C9DAF8"/>
              </a:buClr>
              <a:buSzPts val="1500"/>
              <a:buAutoNum type="arabicPeriod"/>
            </a:pPr>
            <a:r>
              <a:rPr lang="en" sz="1500">
                <a:solidFill>
                  <a:srgbClr val="C9DAF8"/>
                </a:solidFill>
              </a:rPr>
              <a:t>More people are joining the network </a:t>
            </a:r>
            <a:endParaRPr sz="1500">
              <a:solidFill>
                <a:srgbClr val="C9DAF8"/>
              </a:solidFill>
            </a:endParaRPr>
          </a:p>
          <a:p>
            <a:pPr marL="457200" lvl="0" indent="-323850" algn="l" rtl="0">
              <a:lnSpc>
                <a:spcPct val="115000"/>
              </a:lnSpc>
              <a:spcBef>
                <a:spcPts val="0"/>
              </a:spcBef>
              <a:spcAft>
                <a:spcPts val="0"/>
              </a:spcAft>
              <a:buClr>
                <a:srgbClr val="C9DAF8"/>
              </a:buClr>
              <a:buSzPts val="1500"/>
              <a:buAutoNum type="arabicPeriod"/>
            </a:pPr>
            <a:r>
              <a:rPr lang="en" sz="1500">
                <a:solidFill>
                  <a:srgbClr val="C9DAF8"/>
                </a:solidFill>
              </a:rPr>
              <a:t>With the time people are leaving the network</a:t>
            </a:r>
            <a:endParaRPr sz="1500">
              <a:solidFill>
                <a:srgbClr val="C9DAF8"/>
              </a:solidFill>
            </a:endParaRPr>
          </a:p>
          <a:p>
            <a:pPr marL="0" lvl="0" indent="0" algn="l" rtl="0">
              <a:lnSpc>
                <a:spcPct val="115000"/>
              </a:lnSpc>
              <a:spcBef>
                <a:spcPts val="0"/>
              </a:spcBef>
              <a:spcAft>
                <a:spcPts val="0"/>
              </a:spcAft>
              <a:buNone/>
            </a:pPr>
            <a:endParaRPr sz="1500">
              <a:solidFill>
                <a:srgbClr val="C9DAF8"/>
              </a:solidFill>
            </a:endParaRPr>
          </a:p>
          <a:p>
            <a:pPr marL="0" lvl="0" indent="0" algn="just" rtl="0">
              <a:lnSpc>
                <a:spcPct val="115000"/>
              </a:lnSpc>
              <a:spcBef>
                <a:spcPts val="0"/>
              </a:spcBef>
              <a:spcAft>
                <a:spcPts val="0"/>
              </a:spcAft>
              <a:buNone/>
            </a:pPr>
            <a:r>
              <a:rPr lang="en" sz="1500">
                <a:solidFill>
                  <a:srgbClr val="C9DAF8"/>
                </a:solidFill>
              </a:rPr>
              <a:t>87% extreme old and 56% new people are most likely to return loan as they develop loyalty towards telecom</a:t>
            </a:r>
            <a:endParaRPr sz="1500">
              <a:solidFill>
                <a:srgbClr val="C9DAF8"/>
              </a:solidFill>
            </a:endParaRPr>
          </a:p>
          <a:p>
            <a:pPr marL="0" lvl="0" indent="0" algn="just" rtl="0">
              <a:lnSpc>
                <a:spcPct val="115000"/>
              </a:lnSpc>
              <a:spcBef>
                <a:spcPts val="1100"/>
              </a:spcBef>
              <a:spcAft>
                <a:spcPts val="0"/>
              </a:spcAft>
              <a:buNone/>
            </a:pPr>
            <a:r>
              <a:rPr lang="en" sz="1500">
                <a:solidFill>
                  <a:srgbClr val="C9DAF8"/>
                </a:solidFill>
              </a:rPr>
              <a:t>but as person become little old then they are more likely to be faulty only 45% returned the loan</a:t>
            </a:r>
            <a:endParaRPr sz="1500">
              <a:solidFill>
                <a:srgbClr val="C9DAF8"/>
              </a:solidFill>
            </a:endParaRPr>
          </a:p>
          <a:p>
            <a:pPr marL="0" lvl="0" indent="0" algn="l" rtl="0">
              <a:spcBef>
                <a:spcPts val="0"/>
              </a:spcBef>
              <a:spcAft>
                <a:spcPts val="1600"/>
              </a:spcAft>
              <a:buNone/>
            </a:pPr>
            <a:endParaRPr>
              <a:solidFill>
                <a:srgbClr val="C9DAF8"/>
              </a:solidFill>
            </a:endParaRPr>
          </a:p>
        </p:txBody>
      </p:sp>
      <p:sp>
        <p:nvSpPr>
          <p:cNvPr id="244" name="Google Shape;244;p20"/>
          <p:cNvSpPr txBox="1"/>
          <p:nvPr/>
        </p:nvSpPr>
        <p:spPr>
          <a:xfrm>
            <a:off x="584650" y="222025"/>
            <a:ext cx="3606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0B5394"/>
                </a:solidFill>
                <a:latin typeface="Roboto"/>
                <a:ea typeface="Roboto"/>
                <a:cs typeface="Roboto"/>
                <a:sym typeface="Roboto"/>
              </a:rPr>
              <a:t>Effect of age on loan repayment </a:t>
            </a:r>
            <a:endParaRPr sz="1600">
              <a:solidFill>
                <a:srgbClr val="0B5394"/>
              </a:solidFill>
              <a:latin typeface="Roboto"/>
              <a:ea typeface="Roboto"/>
              <a:cs typeface="Roboto"/>
              <a:sym typeface="Roboto"/>
            </a:endParaRPr>
          </a:p>
        </p:txBody>
      </p:sp>
      <p:pic>
        <p:nvPicPr>
          <p:cNvPr id="245" name="Google Shape;245;p20"/>
          <p:cNvPicPr preferRelativeResize="0"/>
          <p:nvPr/>
        </p:nvPicPr>
        <p:blipFill>
          <a:blip r:embed="rId3">
            <a:alphaModFix/>
          </a:blip>
          <a:stretch>
            <a:fillRect/>
          </a:stretch>
        </p:blipFill>
        <p:spPr>
          <a:xfrm>
            <a:off x="762000" y="805525"/>
            <a:ext cx="3007700" cy="1840100"/>
          </a:xfrm>
          <a:prstGeom prst="rect">
            <a:avLst/>
          </a:prstGeom>
          <a:noFill/>
          <a:ln>
            <a:noFill/>
          </a:ln>
        </p:spPr>
      </p:pic>
      <p:pic>
        <p:nvPicPr>
          <p:cNvPr id="246" name="Google Shape;246;p20"/>
          <p:cNvPicPr preferRelativeResize="0"/>
          <p:nvPr/>
        </p:nvPicPr>
        <p:blipFill>
          <a:blip r:embed="rId4">
            <a:alphaModFix/>
          </a:blip>
          <a:stretch>
            <a:fillRect/>
          </a:stretch>
        </p:blipFill>
        <p:spPr>
          <a:xfrm>
            <a:off x="1066800" y="2950425"/>
            <a:ext cx="2672701" cy="1840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 sz="1500">
                <a:solidFill>
                  <a:srgbClr val="A4C2F4"/>
                </a:solidFill>
              </a:rPr>
              <a:t>People with High balance have 94% probability of returning the loan, Average people have 90% probability of returning the loan, this becomes more low when it reaches 88% for low balance and 46% for zero balance.</a:t>
            </a:r>
            <a:endParaRPr sz="1500">
              <a:solidFill>
                <a:srgbClr val="A4C2F4"/>
              </a:solidFill>
            </a:endParaRPr>
          </a:p>
          <a:p>
            <a:pPr marL="0" lvl="0" indent="0" algn="l" rtl="0">
              <a:spcBef>
                <a:spcPts val="0"/>
              </a:spcBef>
              <a:spcAft>
                <a:spcPts val="1600"/>
              </a:spcAft>
              <a:buNone/>
            </a:pPr>
            <a:endParaRPr sz="1500">
              <a:solidFill>
                <a:srgbClr val="A4C2F4"/>
              </a:solidFill>
            </a:endParaRPr>
          </a:p>
        </p:txBody>
      </p:sp>
      <p:sp>
        <p:nvSpPr>
          <p:cNvPr id="252" name="Google Shape;252;p21"/>
          <p:cNvSpPr txBox="1"/>
          <p:nvPr/>
        </p:nvSpPr>
        <p:spPr>
          <a:xfrm>
            <a:off x="584650" y="222025"/>
            <a:ext cx="3606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0B5394"/>
                </a:solidFill>
                <a:latin typeface="Roboto"/>
                <a:ea typeface="Roboto"/>
                <a:cs typeface="Roboto"/>
                <a:sym typeface="Roboto"/>
              </a:rPr>
              <a:t>Average Main Account Balance</a:t>
            </a:r>
            <a:endParaRPr sz="1600">
              <a:solidFill>
                <a:srgbClr val="0B5394"/>
              </a:solidFill>
              <a:latin typeface="Roboto"/>
              <a:ea typeface="Roboto"/>
              <a:cs typeface="Roboto"/>
              <a:sym typeface="Roboto"/>
            </a:endParaRPr>
          </a:p>
        </p:txBody>
      </p:sp>
      <p:pic>
        <p:nvPicPr>
          <p:cNvPr id="253" name="Google Shape;253;p21"/>
          <p:cNvPicPr preferRelativeResize="0"/>
          <p:nvPr/>
        </p:nvPicPr>
        <p:blipFill>
          <a:blip r:embed="rId3">
            <a:alphaModFix/>
          </a:blip>
          <a:stretch>
            <a:fillRect/>
          </a:stretch>
        </p:blipFill>
        <p:spPr>
          <a:xfrm>
            <a:off x="742000" y="829925"/>
            <a:ext cx="2918900" cy="1805200"/>
          </a:xfrm>
          <a:prstGeom prst="rect">
            <a:avLst/>
          </a:prstGeom>
          <a:noFill/>
          <a:ln>
            <a:noFill/>
          </a:ln>
        </p:spPr>
      </p:pic>
      <p:pic>
        <p:nvPicPr>
          <p:cNvPr id="254" name="Google Shape;254;p21"/>
          <p:cNvPicPr preferRelativeResize="0"/>
          <p:nvPr/>
        </p:nvPicPr>
        <p:blipFill rotWithShape="1">
          <a:blip r:embed="rId4">
            <a:alphaModFix/>
          </a:blip>
          <a:srcRect r="-2880" b="-2880"/>
          <a:stretch/>
        </p:blipFill>
        <p:spPr>
          <a:xfrm>
            <a:off x="838200" y="2879700"/>
            <a:ext cx="2741875" cy="188280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1255</Words>
  <Application>Microsoft Office PowerPoint</Application>
  <PresentationFormat>On-screen Show (16:9)</PresentationFormat>
  <Paragraphs>105</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Comic Sans MS</vt:lpstr>
      <vt:lpstr>Arial</vt:lpstr>
      <vt:lpstr>Roboto</vt:lpstr>
      <vt:lpstr>Geometric</vt:lpstr>
      <vt:lpstr>Flip Robo Technologies </vt:lpstr>
      <vt:lpstr>The problem</vt:lpstr>
      <vt:lpstr>Mathematical/ Analytical Modeling of the Problem</vt:lpstr>
      <vt:lpstr>PowerPoint Presentation</vt:lpstr>
      <vt:lpstr>PowerPoint Presentation</vt:lpstr>
      <vt:lpstr>Visualization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Model</vt:lpstr>
      <vt:lpstr>Problem Solving Approaches</vt:lpstr>
      <vt:lpstr>Models Used</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 Robo Technologies </dc:title>
  <dc:creator>Vishvendra Singh</dc:creator>
  <cp:lastModifiedBy>Ganesh Kumbhar</cp:lastModifiedBy>
  <cp:revision>1</cp:revision>
  <dcterms:modified xsi:type="dcterms:W3CDTF">2022-04-19T03:09:32Z</dcterms:modified>
</cp:coreProperties>
</file>