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4106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71661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43265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34935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80975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321009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3356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155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706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553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6152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0157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748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4031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5510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436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4/3/2022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0787183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dureka.co/blog/python-numpy-tutorial/" TargetMode="External"/><Relationship Id="rId2" Type="http://schemas.openxmlformats.org/officeDocument/2006/relationships/hyperlink" Target="http://www.flipkart.com/robots.txt" TargetMode="External"/><Relationship Id="rId1" Type="http://schemas.openxmlformats.org/officeDocument/2006/relationships/slideLayout" Target="../slideLayouts/slideLayout2.xml"/><Relationship Id="rId5" Type="http://schemas.openxmlformats.org/officeDocument/2006/relationships/hyperlink" Target="https://www.edureka.co/blog/python-pandas-tutorial/" TargetMode="External"/><Relationship Id="rId4" Type="http://schemas.openxmlformats.org/officeDocument/2006/relationships/hyperlink" Target="https://www.edureka.co/blog/python-matplotlib-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Car Price Prediction Project</a:t>
            </a:r>
          </a:p>
        </p:txBody>
      </p:sp>
      <p:sp>
        <p:nvSpPr>
          <p:cNvPr id="3" name="Subtitle 2"/>
          <p:cNvSpPr>
            <a:spLocks noGrp="1"/>
          </p:cNvSpPr>
          <p:nvPr>
            <p:ph type="subTitle" idx="1"/>
          </p:nvPr>
        </p:nvSpPr>
        <p:spPr>
          <a:xfrm>
            <a:off x="1154955" y="4777381"/>
            <a:ext cx="8825658" cy="1172658"/>
          </a:xfrm>
        </p:spPr>
        <p:txBody>
          <a:bodyPr>
            <a:normAutofit/>
          </a:bodyPr>
          <a:lstStyle/>
          <a:p>
            <a:pPr algn="r"/>
            <a:r>
              <a:rPr lang="en-US" b="1" dirty="0"/>
              <a:t>-By</a:t>
            </a:r>
          </a:p>
          <a:p>
            <a:pPr algn="r"/>
            <a:r>
              <a:rPr lang="en-US" b="1" dirty="0"/>
              <a:t>Ganesh </a:t>
            </a:r>
            <a:r>
              <a:rPr lang="en-US" b="1" dirty="0" err="1"/>
              <a:t>kumbhar</a:t>
            </a:r>
            <a:endParaRPr lang="en-IN" b="1" dirty="0"/>
          </a:p>
        </p:txBody>
      </p:sp>
    </p:spTree>
    <p:extLst>
      <p:ext uri="{BB962C8B-B14F-4D97-AF65-F5344CB8AC3E}">
        <p14:creationId xmlns:p14="http://schemas.microsoft.com/office/powerpoint/2010/main" val="419728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6533"/>
          </a:xfrm>
        </p:spPr>
        <p:txBody>
          <a:bodyPr>
            <a:normAutofit fontScale="90000"/>
          </a:bodyPr>
          <a:lstStyle/>
          <a:p>
            <a:pPr lvl="0"/>
            <a:r>
              <a:rPr lang="en-IN" b="1" dirty="0"/>
              <a:t>DATA SOURCES AND THEIR FORMATS</a:t>
            </a:r>
            <a:br>
              <a:rPr lang="en-IN" dirty="0"/>
            </a:br>
            <a:endParaRPr lang="en-IN" b="1" dirty="0"/>
          </a:p>
        </p:txBody>
      </p:sp>
      <p:sp>
        <p:nvSpPr>
          <p:cNvPr id="3" name="Content Placeholder 2"/>
          <p:cNvSpPr>
            <a:spLocks noGrp="1"/>
          </p:cNvSpPr>
          <p:nvPr>
            <p:ph idx="1"/>
          </p:nvPr>
        </p:nvSpPr>
        <p:spPr>
          <a:xfrm>
            <a:off x="646112" y="1249252"/>
            <a:ext cx="9403742" cy="4999148"/>
          </a:xfrm>
        </p:spPr>
        <p:txBody>
          <a:bodyPr>
            <a:normAutofit/>
          </a:bodyPr>
          <a:lstStyle/>
          <a:p>
            <a:r>
              <a:rPr lang="en-IN" dirty="0"/>
              <a:t>Data is collected from a local web portal for selling and buying cars autopijaca.ba [9], during winter season, as time interval itself has high impact on the price of the cars in Bosnia and Herzegovina. The following attributes were captured for each car: brand, model, car condition, fuel, year of manufacturing, power in kilowatts, transmission type, millage, colour, city, state, number of doors, four wheel drive (yes/no), damaged (yes/no), navigation (yes/no), leather seats (yes/no), alarm (yes/no), aluminium rims (yes/no), digital air condition (yes/no), parking sensors (yes/no), xenon lights (yes/no), remote unlock (yes/no), electric rear mirrors (yes/no), seat heat (yes/no), panorama roof (yes/no), cruise control (yes/no), abs (yes/no), </a:t>
            </a:r>
            <a:r>
              <a:rPr lang="en-IN" dirty="0" err="1"/>
              <a:t>esp</a:t>
            </a:r>
            <a:r>
              <a:rPr lang="en-IN" dirty="0"/>
              <a:t> (yes/no), </a:t>
            </a:r>
            <a:r>
              <a:rPr lang="en-IN" dirty="0" err="1"/>
              <a:t>asr</a:t>
            </a:r>
            <a:r>
              <a:rPr lang="en-IN" dirty="0"/>
              <a:t> (yes/no) and price expressed in BAM (Bosnian Mark).</a:t>
            </a:r>
          </a:p>
          <a:p>
            <a:r>
              <a:rPr lang="en-IN" dirty="0"/>
              <a:t>Since manual data collection is time consuming task, especially when there are numerous records to process, a “web scraper” as a part of this research is created to get this job done automatically and reduce the time for data gathering. Web scraping is well known technique to extract information from websites and save data into local file or database. Manual data extraction is time consuming and therefore web scrapers are used to do this job in a fraction of time. Web scrapers are programed for specific websites and can mimic regular users from website’s point of view. </a:t>
            </a:r>
          </a:p>
          <a:p>
            <a:endParaRPr lang="en-IN" dirty="0"/>
          </a:p>
          <a:p>
            <a:endParaRPr lang="en-IN" dirty="0"/>
          </a:p>
        </p:txBody>
      </p:sp>
    </p:spTree>
    <p:extLst>
      <p:ext uri="{BB962C8B-B14F-4D97-AF65-F5344CB8AC3E}">
        <p14:creationId xmlns:p14="http://schemas.microsoft.com/office/powerpoint/2010/main" val="211465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6533"/>
          </a:xfrm>
        </p:spPr>
        <p:txBody>
          <a:bodyPr>
            <a:normAutofit fontScale="90000"/>
          </a:bodyPr>
          <a:lstStyle/>
          <a:p>
            <a:pPr lvl="0"/>
            <a:r>
              <a:rPr lang="en-IN" b="1" dirty="0"/>
              <a:t>DATA PREPROCESSING DONE</a:t>
            </a:r>
            <a:br>
              <a:rPr lang="en-IN" dirty="0"/>
            </a:br>
            <a:endParaRPr lang="en-IN" b="1" dirty="0"/>
          </a:p>
        </p:txBody>
      </p:sp>
      <p:sp>
        <p:nvSpPr>
          <p:cNvPr id="3" name="Content Placeholder 2"/>
          <p:cNvSpPr>
            <a:spLocks noGrp="1"/>
          </p:cNvSpPr>
          <p:nvPr>
            <p:ph idx="1"/>
          </p:nvPr>
        </p:nvSpPr>
        <p:spPr>
          <a:xfrm>
            <a:off x="646112" y="1249252"/>
            <a:ext cx="9403742" cy="4999148"/>
          </a:xfrm>
        </p:spPr>
        <p:txBody>
          <a:bodyPr>
            <a:normAutofit fontScale="92500" lnSpcReduction="10000"/>
          </a:bodyPr>
          <a:lstStyle/>
          <a:p>
            <a:pPr lvl="0" fontAlgn="base"/>
            <a:r>
              <a:rPr lang="en-IN" dirty="0"/>
              <a:t>The data that we are going to use in this example is about cars. Specifically containing various information data points about the used cars, like their price, colour, etc. Here we need to understand that simply collecting data isn’t enough. Raw data isn’t useful. Here data analysis plays a vital role in unlocking the information that we require and to gain new insights into this raw data.</a:t>
            </a:r>
          </a:p>
          <a:p>
            <a:pPr lvl="0"/>
            <a:r>
              <a:rPr lang="en-IN" dirty="0"/>
              <a:t>When you run the code for web scraping, a request is sent to the URL that you have mentioned. As a response to the request, the server sends the data and allows you to read the HTML or XML page. The code then, parses the HTML or XML page, finds the data and extracts it. To extract data using web scraping with python, you need to follow these basic steps:</a:t>
            </a:r>
          </a:p>
          <a:p>
            <a:pPr lvl="0"/>
            <a:r>
              <a:rPr lang="en-IN" dirty="0"/>
              <a:t>Find the URL that you want to scrape</a:t>
            </a:r>
          </a:p>
          <a:p>
            <a:pPr lvl="0"/>
            <a:r>
              <a:rPr lang="en-IN" dirty="0"/>
              <a:t>Inspecting the Page</a:t>
            </a:r>
          </a:p>
          <a:p>
            <a:pPr lvl="0"/>
            <a:r>
              <a:rPr lang="en-IN" dirty="0"/>
              <a:t>Find the data you want to extract</a:t>
            </a:r>
          </a:p>
          <a:p>
            <a:pPr lvl="0"/>
            <a:r>
              <a:rPr lang="en-IN" dirty="0"/>
              <a:t>Write the code</a:t>
            </a:r>
          </a:p>
          <a:p>
            <a:pPr lvl="0"/>
            <a:r>
              <a:rPr lang="en-IN" dirty="0"/>
              <a:t>Run the code and extract the data</a:t>
            </a:r>
          </a:p>
          <a:p>
            <a:r>
              <a:rPr lang="en-IN" dirty="0"/>
              <a:t>Store the data in the required format</a:t>
            </a:r>
          </a:p>
        </p:txBody>
      </p:sp>
    </p:spTree>
    <p:extLst>
      <p:ext uri="{BB962C8B-B14F-4D97-AF65-F5344CB8AC3E}">
        <p14:creationId xmlns:p14="http://schemas.microsoft.com/office/powerpoint/2010/main" val="2669406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2138"/>
          </a:xfrm>
        </p:spPr>
        <p:txBody>
          <a:bodyPr>
            <a:normAutofit/>
          </a:bodyPr>
          <a:lstStyle/>
          <a:p>
            <a:r>
              <a:rPr lang="en-IN" sz="3400" b="1" dirty="0"/>
              <a:t>HARDWARE AND SOFTWARE REQUIREMENTS</a:t>
            </a:r>
          </a:p>
        </p:txBody>
      </p:sp>
      <p:sp>
        <p:nvSpPr>
          <p:cNvPr id="3" name="Content Placeholder 2"/>
          <p:cNvSpPr>
            <a:spLocks noGrp="1"/>
          </p:cNvSpPr>
          <p:nvPr>
            <p:ph idx="1"/>
          </p:nvPr>
        </p:nvSpPr>
        <p:spPr>
          <a:xfrm>
            <a:off x="646112" y="1184856"/>
            <a:ext cx="9403742" cy="5063543"/>
          </a:xfrm>
        </p:spPr>
        <p:txBody>
          <a:bodyPr>
            <a:normAutofit/>
          </a:bodyPr>
          <a:lstStyle/>
          <a:p>
            <a:pPr lvl="0" fontAlgn="base"/>
            <a:r>
              <a:rPr lang="en-IN" b="1" dirty="0"/>
              <a:t>pandas:</a:t>
            </a:r>
            <a:r>
              <a:rPr lang="en-IN" dirty="0"/>
              <a:t> Pandas is an open source library that allows you to perform data manipulation in Python. Pandas provide an easy way to create, manipulate and wrangle the data.</a:t>
            </a:r>
          </a:p>
          <a:p>
            <a:pPr lvl="0" fontAlgn="base"/>
            <a:r>
              <a:rPr lang="en-IN" b="1" dirty="0" err="1"/>
              <a:t>numpy</a:t>
            </a:r>
            <a:r>
              <a:rPr lang="en-IN" b="1" dirty="0"/>
              <a:t>:</a:t>
            </a:r>
            <a:r>
              <a:rPr lang="en-IN" dirty="0"/>
              <a:t> </a:t>
            </a:r>
            <a:r>
              <a:rPr lang="en-IN" dirty="0" err="1"/>
              <a:t>Numpy</a:t>
            </a:r>
            <a:r>
              <a:rPr lang="en-IN" dirty="0"/>
              <a:t> is the fundamental package for scientific computing with Python. </a:t>
            </a:r>
            <a:r>
              <a:rPr lang="en-IN" dirty="0" err="1"/>
              <a:t>numpy</a:t>
            </a:r>
            <a:r>
              <a:rPr lang="en-IN" dirty="0"/>
              <a:t> can be used as an efficient multi-dimensional container of generic data.</a:t>
            </a:r>
          </a:p>
          <a:p>
            <a:pPr lvl="0" fontAlgn="base"/>
            <a:r>
              <a:rPr lang="en-IN" b="1" dirty="0" err="1"/>
              <a:t>matplotlib</a:t>
            </a:r>
            <a:r>
              <a:rPr lang="en-IN" b="1" dirty="0"/>
              <a:t>:</a:t>
            </a:r>
            <a:r>
              <a:rPr lang="en-IN" dirty="0"/>
              <a:t> </a:t>
            </a:r>
            <a:r>
              <a:rPr lang="en-IN" dirty="0" err="1"/>
              <a:t>Matplotlib</a:t>
            </a:r>
            <a:r>
              <a:rPr lang="en-IN" dirty="0"/>
              <a:t> is a Python 2D plotting library which produces publication quality figures in a variety of formats.</a:t>
            </a:r>
          </a:p>
          <a:p>
            <a:pPr lvl="0" fontAlgn="base"/>
            <a:r>
              <a:rPr lang="en-IN" b="1" dirty="0" err="1"/>
              <a:t>seaborn</a:t>
            </a:r>
            <a:r>
              <a:rPr lang="en-IN" b="1" dirty="0"/>
              <a:t>:</a:t>
            </a:r>
            <a:r>
              <a:rPr lang="en-IN" dirty="0"/>
              <a:t> </a:t>
            </a:r>
            <a:r>
              <a:rPr lang="en-IN" dirty="0" err="1"/>
              <a:t>Seaborn</a:t>
            </a:r>
            <a:r>
              <a:rPr lang="en-IN" dirty="0"/>
              <a:t> is a Python data-visualization library that is based on </a:t>
            </a:r>
            <a:r>
              <a:rPr lang="en-IN" dirty="0" err="1"/>
              <a:t>matplotlib</a:t>
            </a:r>
            <a:r>
              <a:rPr lang="en-IN" dirty="0"/>
              <a:t>. </a:t>
            </a:r>
            <a:r>
              <a:rPr lang="en-IN" dirty="0" err="1"/>
              <a:t>Seaborn</a:t>
            </a:r>
            <a:r>
              <a:rPr lang="en-IN" dirty="0"/>
              <a:t> provides a high-level interface for drawing attractive and informative statistical graphics.</a:t>
            </a:r>
          </a:p>
          <a:p>
            <a:pPr lvl="0" fontAlgn="base"/>
            <a:r>
              <a:rPr lang="en-IN" b="1" dirty="0" err="1"/>
              <a:t>scipy</a:t>
            </a:r>
            <a:r>
              <a:rPr lang="en-IN" b="1" dirty="0"/>
              <a:t>:</a:t>
            </a:r>
            <a:r>
              <a:rPr lang="en-IN" dirty="0"/>
              <a:t> </a:t>
            </a:r>
            <a:r>
              <a:rPr lang="en-IN" dirty="0" err="1"/>
              <a:t>Scipy</a:t>
            </a:r>
            <a:r>
              <a:rPr lang="en-IN" dirty="0"/>
              <a:t> is a Python-based ecosystem of open-source software for mathematics, science, and engineering.</a:t>
            </a:r>
          </a:p>
          <a:p>
            <a:pPr marL="0" lvl="0" indent="0" fontAlgn="base">
              <a:buNone/>
            </a:pPr>
            <a:endParaRPr lang="en-IN" dirty="0"/>
          </a:p>
        </p:txBody>
      </p:sp>
    </p:spTree>
    <p:extLst>
      <p:ext uri="{BB962C8B-B14F-4D97-AF65-F5344CB8AC3E}">
        <p14:creationId xmlns:p14="http://schemas.microsoft.com/office/powerpoint/2010/main" val="428011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5017"/>
          </a:xfrm>
        </p:spPr>
        <p:txBody>
          <a:bodyPr>
            <a:normAutofit/>
          </a:bodyPr>
          <a:lstStyle/>
          <a:p>
            <a:r>
              <a:rPr lang="en-IN" sz="3400" b="1" dirty="0"/>
              <a:t>MODEL/S DEVELOPMENT AND EVALUATION </a:t>
            </a:r>
          </a:p>
        </p:txBody>
      </p:sp>
      <p:sp>
        <p:nvSpPr>
          <p:cNvPr id="3" name="Content Placeholder 2"/>
          <p:cNvSpPr>
            <a:spLocks noGrp="1"/>
          </p:cNvSpPr>
          <p:nvPr>
            <p:ph idx="1"/>
          </p:nvPr>
        </p:nvSpPr>
        <p:spPr>
          <a:xfrm>
            <a:off x="646112" y="1197736"/>
            <a:ext cx="9403742" cy="5050664"/>
          </a:xfrm>
        </p:spPr>
        <p:txBody>
          <a:bodyPr>
            <a:normAutofit/>
          </a:bodyPr>
          <a:lstStyle/>
          <a:p>
            <a:r>
              <a:rPr lang="en-IN" dirty="0"/>
              <a:t>We have used the random forest regressor to predict the selling prices since this is a regression problem and that random forest uses multiple decision trees and has shown good results for my model.</a:t>
            </a:r>
          </a:p>
          <a:p>
            <a:pPr latinLnBrk="1"/>
            <a:r>
              <a:rPr lang="en-IN" dirty="0"/>
              <a:t>from </a:t>
            </a:r>
            <a:r>
              <a:rPr lang="en-IN" dirty="0" err="1"/>
              <a:t>sklearn.ensemble</a:t>
            </a:r>
            <a:r>
              <a:rPr lang="en-IN" dirty="0"/>
              <a:t> import </a:t>
            </a:r>
            <a:r>
              <a:rPr lang="en-IN" dirty="0" err="1"/>
              <a:t>RandomForestRegressor</a:t>
            </a:r>
            <a:r>
              <a:rPr lang="en-IN" dirty="0"/>
              <a:t> model = </a:t>
            </a:r>
            <a:r>
              <a:rPr lang="en-IN" dirty="0" err="1"/>
              <a:t>RandomForestRegressor</a:t>
            </a:r>
            <a:r>
              <a:rPr lang="en-IN" dirty="0"/>
              <a:t>() </a:t>
            </a:r>
          </a:p>
          <a:p>
            <a:pPr marL="0" lvl="0" indent="0" latinLnBrk="1">
              <a:buNone/>
            </a:pPr>
            <a:r>
              <a:rPr lang="en-IN" dirty="0"/>
              <a:t>	</a:t>
            </a:r>
            <a:r>
              <a:rPr lang="en-IN" dirty="0" err="1"/>
              <a:t>hyp</a:t>
            </a:r>
            <a:r>
              <a:rPr lang="en-IN" dirty="0"/>
              <a:t> = </a:t>
            </a:r>
            <a:r>
              <a:rPr lang="en-IN" dirty="0" err="1"/>
              <a:t>RandomizedSearchCV</a:t>
            </a:r>
            <a:r>
              <a:rPr lang="en-IN" dirty="0"/>
              <a:t> (estimator = model, </a:t>
            </a:r>
            <a:r>
              <a:rPr lang="en-IN" dirty="0" err="1"/>
              <a:t>param_distributions</a:t>
            </a:r>
            <a:r>
              <a:rPr lang="en-IN" dirty="0"/>
              <a:t> = 	grid, </a:t>
            </a:r>
            <a:r>
              <a:rPr lang="en-IN" dirty="0" err="1"/>
              <a:t>n_iter</a:t>
            </a:r>
            <a:r>
              <a:rPr lang="en-IN" dirty="0"/>
              <a:t>=10, scoring= '</a:t>
            </a:r>
            <a:r>
              <a:rPr lang="en-IN" dirty="0" err="1"/>
              <a:t>neg_mean_squared_error</a:t>
            </a:r>
            <a:r>
              <a:rPr lang="en-IN" dirty="0"/>
              <a:t>‘, cv=5,verbose = 2,    	</a:t>
            </a:r>
            <a:r>
              <a:rPr lang="en-IN" dirty="0" err="1"/>
              <a:t>random_state</a:t>
            </a:r>
            <a:r>
              <a:rPr lang="en-IN" dirty="0"/>
              <a:t> = 42,n_jobs = 1) </a:t>
            </a:r>
          </a:p>
          <a:p>
            <a:pPr marL="0" lvl="0" indent="0" latinLnBrk="1">
              <a:buNone/>
            </a:pPr>
            <a:r>
              <a:rPr lang="en-IN" dirty="0"/>
              <a:t>	</a:t>
            </a:r>
            <a:r>
              <a:rPr lang="en-IN" dirty="0" err="1"/>
              <a:t>hyp.fit</a:t>
            </a:r>
            <a:r>
              <a:rPr lang="en-IN" dirty="0"/>
              <a:t>(</a:t>
            </a:r>
            <a:r>
              <a:rPr lang="en-IN" dirty="0" err="1"/>
              <a:t>x_train,y_train</a:t>
            </a:r>
            <a:r>
              <a:rPr lang="en-IN" dirty="0"/>
              <a:t>)</a:t>
            </a:r>
          </a:p>
          <a:p>
            <a:r>
              <a:rPr lang="en-IN" dirty="0"/>
              <a:t>  from </a:t>
            </a:r>
            <a:r>
              <a:rPr lang="en-IN" dirty="0" err="1"/>
              <a:t>sklearn.metrics</a:t>
            </a:r>
            <a:endParaRPr lang="en-IN" dirty="0"/>
          </a:p>
          <a:p>
            <a:pPr marL="457200" lvl="1" indent="0">
              <a:buNone/>
            </a:pPr>
            <a:r>
              <a:rPr lang="en-IN" dirty="0"/>
              <a:t>import r2_score</a:t>
            </a:r>
          </a:p>
          <a:p>
            <a:r>
              <a:rPr lang="en-IN" b="1" dirty="0"/>
              <a:t>O/P- 0.8614595209022039</a:t>
            </a:r>
          </a:p>
          <a:p>
            <a:pPr latinLnBrk="1"/>
            <a:endParaRPr lang="en-IN" dirty="0"/>
          </a:p>
          <a:p>
            <a:pPr marL="0" indent="0">
              <a:buNone/>
            </a:pPr>
            <a:endParaRPr lang="en-IN" dirty="0"/>
          </a:p>
        </p:txBody>
      </p:sp>
    </p:spTree>
    <p:extLst>
      <p:ext uri="{BB962C8B-B14F-4D97-AF65-F5344CB8AC3E}">
        <p14:creationId xmlns:p14="http://schemas.microsoft.com/office/powerpoint/2010/main" val="181022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0775"/>
          </a:xfrm>
        </p:spPr>
        <p:txBody>
          <a:bodyPr/>
          <a:lstStyle/>
          <a:p>
            <a:r>
              <a:rPr lang="en-US" b="1" dirty="0"/>
              <a:t>CONCLUSION</a:t>
            </a:r>
            <a:endParaRPr lang="en-IN" b="1" dirty="0"/>
          </a:p>
        </p:txBody>
      </p:sp>
      <p:sp>
        <p:nvSpPr>
          <p:cNvPr id="3" name="Content Placeholder 2"/>
          <p:cNvSpPr>
            <a:spLocks noGrp="1"/>
          </p:cNvSpPr>
          <p:nvPr>
            <p:ph idx="1"/>
          </p:nvPr>
        </p:nvSpPr>
        <p:spPr>
          <a:xfrm>
            <a:off x="646112" y="1223494"/>
            <a:ext cx="9403742" cy="5024906"/>
          </a:xfrm>
        </p:spPr>
        <p:txBody>
          <a:bodyPr>
            <a:normAutofit/>
          </a:bodyPr>
          <a:lstStyle/>
          <a:p>
            <a:r>
              <a:rPr lang="en-IN" dirty="0"/>
              <a:t>Car price prediction can be a challenging task due to the high number of attributes that should be considered for the accurate prediction. The major step in the prediction process is collection and preprocessing of the data. In this research, PHP scripts were built to normalize, standardize and clean data to avoid unnecessary noise for machine learning algorithms.</a:t>
            </a:r>
          </a:p>
          <a:p>
            <a:r>
              <a:rPr lang="en-IN" dirty="0"/>
              <a:t>Data cleaning is one of the processes that increases prediction performance, yet insufficient for the cases of complex data sets as the one in this research. Applying single machine algorithm on the data set accuracy was less than 50%. Therefore, the ensemble of multiple machine learning algorithms has been proposed and this combination of ML methods gains accuracy of 92.38%. This is significant improvement compared to single machine learning method approach. However, the drawback of the proposed system is that it consumes much more computational resources than single machine learning algorithm.</a:t>
            </a:r>
          </a:p>
          <a:p>
            <a:endParaRPr lang="en-IN" dirty="0"/>
          </a:p>
        </p:txBody>
      </p:sp>
    </p:spTree>
    <p:extLst>
      <p:ext uri="{BB962C8B-B14F-4D97-AF65-F5344CB8AC3E}">
        <p14:creationId xmlns:p14="http://schemas.microsoft.com/office/powerpoint/2010/main" val="40122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5017"/>
          </a:xfrm>
        </p:spPr>
        <p:txBody>
          <a:bodyPr/>
          <a:lstStyle/>
          <a:p>
            <a:r>
              <a:rPr lang="en-US" b="1" dirty="0"/>
              <a:t>CONCLUSION(</a:t>
            </a:r>
            <a:r>
              <a:rPr lang="en-US" b="1" dirty="0" err="1"/>
              <a:t>contd</a:t>
            </a:r>
            <a:r>
              <a:rPr lang="en-US" b="1" dirty="0"/>
              <a:t>…)</a:t>
            </a:r>
            <a:endParaRPr lang="en-IN" b="1" dirty="0"/>
          </a:p>
        </p:txBody>
      </p:sp>
      <p:sp>
        <p:nvSpPr>
          <p:cNvPr id="3" name="Content Placeholder 2"/>
          <p:cNvSpPr>
            <a:spLocks noGrp="1"/>
          </p:cNvSpPr>
          <p:nvPr>
            <p:ph idx="1"/>
          </p:nvPr>
        </p:nvSpPr>
        <p:spPr>
          <a:xfrm>
            <a:off x="646112" y="1197736"/>
            <a:ext cx="9403742" cy="5050664"/>
          </a:xfrm>
        </p:spPr>
        <p:txBody>
          <a:bodyPr/>
          <a:lstStyle/>
          <a:p>
            <a:pPr lvl="0"/>
            <a:r>
              <a:rPr lang="en-IN" i="1" dirty="0"/>
              <a:t>R-squared and Adjusted R-squared (extent of fit)</a:t>
            </a:r>
            <a:r>
              <a:rPr lang="en-IN" dirty="0"/>
              <a:t> - 0.899 and 0.896 - 90% variance explained.</a:t>
            </a:r>
          </a:p>
          <a:p>
            <a:pPr lvl="0"/>
            <a:r>
              <a:rPr lang="en-IN" i="1" dirty="0"/>
              <a:t>F-stats and </a:t>
            </a:r>
            <a:r>
              <a:rPr lang="en-IN" i="1" dirty="0" err="1"/>
              <a:t>Prob</a:t>
            </a:r>
            <a:r>
              <a:rPr lang="en-IN" i="1" dirty="0"/>
              <a:t> (F-stats) (overall model fit)</a:t>
            </a:r>
            <a:r>
              <a:rPr lang="en-IN" dirty="0"/>
              <a:t> - 308.0 and 1.04e-67(approx. 0.0) - Model fir is significant and explained 90% variance is just not by chance.</a:t>
            </a:r>
          </a:p>
          <a:p>
            <a:pPr lvl="0"/>
            <a:r>
              <a:rPr lang="en-IN" i="1" dirty="0"/>
              <a:t>P-values</a:t>
            </a:r>
            <a:r>
              <a:rPr lang="en-IN" dirty="0"/>
              <a:t> - P-values for all the coefficients seem to be less than the significance level of 0.05. - meaning that all the predictors are statistically significant.</a:t>
            </a:r>
          </a:p>
        </p:txBody>
      </p:sp>
    </p:spTree>
    <p:extLst>
      <p:ext uri="{BB962C8B-B14F-4D97-AF65-F5344CB8AC3E}">
        <p14:creationId xmlns:p14="http://schemas.microsoft.com/office/powerpoint/2010/main" val="266252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9412"/>
          </a:xfrm>
        </p:spPr>
        <p:txBody>
          <a:bodyPr>
            <a:normAutofit fontScale="90000"/>
          </a:bodyPr>
          <a:lstStyle/>
          <a:p>
            <a:r>
              <a:rPr lang="en-US" b="1" dirty="0"/>
              <a:t>REFERENCES</a:t>
            </a:r>
            <a:br>
              <a:rPr lang="en-US" b="1" dirty="0"/>
            </a:br>
            <a:endParaRPr lang="en-IN" b="1" dirty="0"/>
          </a:p>
        </p:txBody>
      </p:sp>
      <p:sp>
        <p:nvSpPr>
          <p:cNvPr id="3" name="Content Placeholder 2"/>
          <p:cNvSpPr>
            <a:spLocks noGrp="1"/>
          </p:cNvSpPr>
          <p:nvPr>
            <p:ph idx="1"/>
          </p:nvPr>
        </p:nvSpPr>
        <p:spPr>
          <a:xfrm>
            <a:off x="647092" y="1262130"/>
            <a:ext cx="9403742" cy="4986269"/>
          </a:xfrm>
        </p:spPr>
        <p:txBody>
          <a:bodyPr>
            <a:normAutofit fontScale="85000" lnSpcReduction="20000"/>
          </a:bodyPr>
          <a:lstStyle/>
          <a:p>
            <a:pPr marL="0" indent="0">
              <a:buNone/>
            </a:pPr>
            <a:endParaRPr lang="en-IN" dirty="0"/>
          </a:p>
          <a:p>
            <a:r>
              <a:rPr lang="en-IN" dirty="0"/>
              <a:t>[1] </a:t>
            </a:r>
            <a:r>
              <a:rPr lang="en-IN" dirty="0" err="1"/>
              <a:t>Agencija</a:t>
            </a:r>
            <a:r>
              <a:rPr lang="en-IN" dirty="0"/>
              <a:t> </a:t>
            </a:r>
            <a:r>
              <a:rPr lang="en-IN" dirty="0" err="1"/>
              <a:t>za</a:t>
            </a:r>
            <a:r>
              <a:rPr lang="en-IN" dirty="0"/>
              <a:t> </a:t>
            </a:r>
            <a:r>
              <a:rPr lang="en-IN" dirty="0" err="1"/>
              <a:t>statistiku</a:t>
            </a:r>
            <a:r>
              <a:rPr lang="en-IN" dirty="0"/>
              <a:t> </a:t>
            </a:r>
            <a:r>
              <a:rPr lang="en-IN" dirty="0" err="1"/>
              <a:t>BiH</a:t>
            </a:r>
            <a:r>
              <a:rPr lang="en-IN" dirty="0"/>
              <a:t>. (</a:t>
            </a:r>
            <a:r>
              <a:rPr lang="en-IN" dirty="0" err="1"/>
              <a:t>n.d.</a:t>
            </a:r>
            <a:r>
              <a:rPr lang="en-IN" dirty="0"/>
              <a:t>), retrieved from: http://www.bhas.ba . [accessed July 18, 2018.]</a:t>
            </a:r>
          </a:p>
          <a:p>
            <a:r>
              <a:rPr lang="en-IN" dirty="0"/>
              <a:t>[2] </a:t>
            </a:r>
            <a:r>
              <a:rPr lang="en-IN" dirty="0" err="1"/>
              <a:t>Listiani</a:t>
            </a:r>
            <a:r>
              <a:rPr lang="en-IN" dirty="0"/>
              <a:t>, M. (2009). </a:t>
            </a:r>
            <a:r>
              <a:rPr lang="en-IN" i="1" dirty="0"/>
              <a:t>Support vector regression analysis for price prediction in a car leasing application </a:t>
            </a:r>
            <a:r>
              <a:rPr lang="en-IN" dirty="0"/>
              <a:t>(Doctoral dissertation, Master thesis, TU Hamburg-</a:t>
            </a:r>
            <a:r>
              <a:rPr lang="en-IN" dirty="0" err="1"/>
              <a:t>Harburg</a:t>
            </a:r>
            <a:r>
              <a:rPr lang="en-IN" dirty="0"/>
              <a:t>).</a:t>
            </a:r>
          </a:p>
          <a:p>
            <a:r>
              <a:rPr lang="en-IN" dirty="0"/>
              <a:t>[3] Richardson, M. S. (2009). Determinants of used car resale value. Retrieved from: </a:t>
            </a:r>
            <a:r>
              <a:rPr lang="en-IN" u="sng" dirty="0"/>
              <a:t>https://digitalcc.coloradocollege.edu/islandora/object/coccc%3A1346 </a:t>
            </a:r>
            <a:r>
              <a:rPr lang="en-IN" dirty="0"/>
              <a:t>[accessed: August 1, 2018.]</a:t>
            </a:r>
          </a:p>
          <a:p>
            <a:r>
              <a:rPr lang="en-IN" dirty="0"/>
              <a:t>[4] Wu, J. D., Hsu, C. C., &amp; Chen, H. C. (2009). An expert system of price forecasting for used cars using adaptive </a:t>
            </a:r>
            <a:r>
              <a:rPr lang="en-IN" dirty="0" err="1"/>
              <a:t>neuro</a:t>
            </a:r>
            <a:r>
              <a:rPr lang="en-IN" dirty="0"/>
              <a:t>-fuzzy inference. </a:t>
            </a:r>
            <a:r>
              <a:rPr lang="en-IN" i="1" dirty="0"/>
              <a:t>Expert Systems with Applications</a:t>
            </a:r>
            <a:r>
              <a:rPr lang="en-IN" dirty="0"/>
              <a:t>, </a:t>
            </a:r>
            <a:r>
              <a:rPr lang="en-IN" i="1" dirty="0"/>
              <a:t>36</a:t>
            </a:r>
            <a:r>
              <a:rPr lang="en-IN" dirty="0"/>
              <a:t>(4), 7809-7817. </a:t>
            </a:r>
          </a:p>
          <a:p>
            <a:r>
              <a:rPr lang="en-IN" dirty="0"/>
              <a:t>[5] Du, J., </a:t>
            </a:r>
            <a:r>
              <a:rPr lang="en-IN" dirty="0" err="1"/>
              <a:t>Xie</a:t>
            </a:r>
            <a:r>
              <a:rPr lang="en-IN" dirty="0"/>
              <a:t>, L., &amp; Schroeder, S. (2009). Practice Prize Paper—PIN Optimal Distribution of Auction Vehicles System: Applying Price Forecasting, Elasticity Estimation, and Genetic Algorithms to Used-Vehicle Distribution. </a:t>
            </a:r>
            <a:r>
              <a:rPr lang="en-IN" i="1" dirty="0"/>
              <a:t>Marketing Science</a:t>
            </a:r>
            <a:r>
              <a:rPr lang="en-IN" dirty="0"/>
              <a:t>, </a:t>
            </a:r>
            <a:r>
              <a:rPr lang="en-IN" i="1" dirty="0"/>
              <a:t>28</a:t>
            </a:r>
            <a:r>
              <a:rPr lang="en-IN" dirty="0"/>
              <a:t>(4), 637-644. </a:t>
            </a:r>
          </a:p>
          <a:p>
            <a:r>
              <a:rPr lang="en-IN" dirty="0"/>
              <a:t>[6] </a:t>
            </a:r>
            <a:r>
              <a:rPr lang="en-IN" dirty="0" err="1"/>
              <a:t>Gongqi</a:t>
            </a:r>
            <a:r>
              <a:rPr lang="en-IN" dirty="0"/>
              <a:t>, S., </a:t>
            </a:r>
            <a:r>
              <a:rPr lang="en-IN" dirty="0" err="1"/>
              <a:t>Yansong</a:t>
            </a:r>
            <a:r>
              <a:rPr lang="en-IN" dirty="0"/>
              <a:t>, W., &amp; </a:t>
            </a:r>
            <a:r>
              <a:rPr lang="en-IN" dirty="0" err="1"/>
              <a:t>Qiang</a:t>
            </a:r>
            <a:r>
              <a:rPr lang="en-IN" dirty="0"/>
              <a:t>, Z. (2011, January). New Model for Residual Value Prediction of the Used Car Based on BP Neural Network and Nonlinear Curve Fit. In </a:t>
            </a:r>
            <a:r>
              <a:rPr lang="en-IN" i="1" dirty="0"/>
              <a:t>Measuring Technology and Mechatronics Automation (ICMTMA), 2011 Third International Conference on </a:t>
            </a:r>
            <a:r>
              <a:rPr lang="en-IN" dirty="0"/>
              <a:t>(Vol. 2, pp. 682-685). IEEE. </a:t>
            </a:r>
          </a:p>
          <a:p>
            <a:r>
              <a:rPr lang="en-IN" dirty="0"/>
              <a:t>[7] </a:t>
            </a:r>
            <a:r>
              <a:rPr lang="en-IN" dirty="0" err="1"/>
              <a:t>Pudaruth</a:t>
            </a:r>
            <a:r>
              <a:rPr lang="en-IN" dirty="0"/>
              <a:t>, S. (2014). Predicting the price of used cars using machine learning techniques. </a:t>
            </a:r>
            <a:r>
              <a:rPr lang="en-IN" i="1" dirty="0"/>
              <a:t>Int. J. Inf. </a:t>
            </a:r>
            <a:r>
              <a:rPr lang="en-IN" i="1" dirty="0" err="1"/>
              <a:t>Comput</a:t>
            </a:r>
            <a:r>
              <a:rPr lang="en-IN" i="1" dirty="0"/>
              <a:t>. </a:t>
            </a:r>
            <a:r>
              <a:rPr lang="en-IN" i="1" dirty="0" err="1"/>
              <a:t>Technol</a:t>
            </a:r>
            <a:r>
              <a:rPr lang="en-IN" dirty="0"/>
              <a:t>, </a:t>
            </a:r>
            <a:r>
              <a:rPr lang="en-IN" i="1" dirty="0"/>
              <a:t>4</a:t>
            </a:r>
            <a:r>
              <a:rPr lang="en-IN" dirty="0"/>
              <a:t>(7), 753-764. </a:t>
            </a:r>
          </a:p>
          <a:p>
            <a:r>
              <a:rPr lang="en-IN" dirty="0"/>
              <a:t>[8] Noor, K., &amp; Jan, S. (2017). Vehicle Price Prediction System using Machine Learning Techniques. </a:t>
            </a:r>
            <a:r>
              <a:rPr lang="en-IN" i="1" dirty="0"/>
              <a:t>International Journal of Computer Applications</a:t>
            </a:r>
            <a:r>
              <a:rPr lang="en-IN" dirty="0"/>
              <a:t>, </a:t>
            </a:r>
            <a:r>
              <a:rPr lang="en-IN" i="1" dirty="0"/>
              <a:t>167</a:t>
            </a:r>
            <a:r>
              <a:rPr lang="en-IN" dirty="0"/>
              <a:t>(9), 27-31.</a:t>
            </a:r>
          </a:p>
          <a:p>
            <a:r>
              <a:rPr lang="en-IN" dirty="0"/>
              <a:t>[9] Auto </a:t>
            </a:r>
            <a:r>
              <a:rPr lang="en-IN" dirty="0" err="1"/>
              <a:t>pijaca</a:t>
            </a:r>
            <a:r>
              <a:rPr lang="en-IN" dirty="0"/>
              <a:t> </a:t>
            </a:r>
            <a:r>
              <a:rPr lang="en-IN" dirty="0" err="1"/>
              <a:t>BiH</a:t>
            </a:r>
            <a:r>
              <a:rPr lang="en-IN" dirty="0"/>
              <a:t>. (</a:t>
            </a:r>
            <a:r>
              <a:rPr lang="en-IN" dirty="0" err="1"/>
              <a:t>n.d.</a:t>
            </a:r>
            <a:r>
              <a:rPr lang="en-IN" dirty="0"/>
              <a:t>), Retrieved from: </a:t>
            </a:r>
            <a:r>
              <a:rPr lang="en-IN" u="sng" dirty="0"/>
              <a:t>https://www.autopijaca.ba</a:t>
            </a:r>
            <a:r>
              <a:rPr lang="en-IN" dirty="0"/>
              <a:t>. [accessed August 10, 2018</a:t>
            </a:r>
          </a:p>
        </p:txBody>
      </p:sp>
    </p:spTree>
    <p:extLst>
      <p:ext uri="{BB962C8B-B14F-4D97-AF65-F5344CB8AC3E}">
        <p14:creationId xmlns:p14="http://schemas.microsoft.com/office/powerpoint/2010/main" val="16498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822290"/>
          </a:xfrm>
        </p:spPr>
        <p:txBody>
          <a:bodyPr/>
          <a:lstStyle/>
          <a:p>
            <a:r>
              <a:rPr lang="en-US" b="1" dirty="0"/>
              <a:t>CONTENTS</a:t>
            </a:r>
            <a:endParaRPr lang="en-IN" b="1" dirty="0"/>
          </a:p>
        </p:txBody>
      </p:sp>
      <p:sp>
        <p:nvSpPr>
          <p:cNvPr id="3" name="Content Placeholder 2"/>
          <p:cNvSpPr>
            <a:spLocks noGrp="1"/>
          </p:cNvSpPr>
          <p:nvPr>
            <p:ph idx="1"/>
          </p:nvPr>
        </p:nvSpPr>
        <p:spPr>
          <a:xfrm>
            <a:off x="646112" y="1275009"/>
            <a:ext cx="9644108" cy="5074276"/>
          </a:xfrm>
        </p:spPr>
        <p:txBody>
          <a:bodyPr>
            <a:normAutofit lnSpcReduction="10000"/>
          </a:bodyPr>
          <a:lstStyle/>
          <a:p>
            <a:r>
              <a:rPr lang="en-US" b="1" dirty="0"/>
              <a:t>INTRODUCTION</a:t>
            </a:r>
          </a:p>
          <a:p>
            <a:r>
              <a:rPr lang="en-IN" b="1" dirty="0"/>
              <a:t>BACKGROUND OF THE DOMAIN PROBLEM</a:t>
            </a:r>
          </a:p>
          <a:p>
            <a:r>
              <a:rPr lang="en-US" b="1" dirty="0"/>
              <a:t>REVIEW OF LITERATURE</a:t>
            </a:r>
          </a:p>
          <a:p>
            <a:r>
              <a:rPr lang="en-US" b="1" dirty="0"/>
              <a:t>TOOLS USED</a:t>
            </a:r>
          </a:p>
          <a:p>
            <a:r>
              <a:rPr lang="en-IN" b="1" dirty="0"/>
              <a:t>MOTIVATION FOR THE PROBLEM</a:t>
            </a:r>
          </a:p>
          <a:p>
            <a:r>
              <a:rPr lang="en-IN" b="1" dirty="0"/>
              <a:t>WEB SCRAPING WITH PYTHON</a:t>
            </a:r>
          </a:p>
          <a:p>
            <a:r>
              <a:rPr lang="en-IN" b="1" dirty="0"/>
              <a:t>IS WEB SCRAPING LEGAL?</a:t>
            </a:r>
          </a:p>
          <a:p>
            <a:r>
              <a:rPr lang="en-IN" b="1" dirty="0"/>
              <a:t>DATA SOURCES AND THEIR FORMATS</a:t>
            </a:r>
          </a:p>
          <a:p>
            <a:r>
              <a:rPr lang="en-IN" b="1" dirty="0"/>
              <a:t>DATA PREPROCESSING DONE</a:t>
            </a:r>
          </a:p>
          <a:p>
            <a:r>
              <a:rPr lang="en-IN" b="1" dirty="0"/>
              <a:t>HARDWARE AND SOFTWARE REQUIREMENTS</a:t>
            </a:r>
          </a:p>
          <a:p>
            <a:r>
              <a:rPr lang="en-IN" b="1" dirty="0"/>
              <a:t>MODEL/S DEVELOPMENT AND EVALUATION</a:t>
            </a:r>
          </a:p>
          <a:p>
            <a:r>
              <a:rPr lang="en-US" b="1" dirty="0"/>
              <a:t>CONCLUSION</a:t>
            </a:r>
          </a:p>
          <a:p>
            <a:r>
              <a:rPr lang="en-US" b="1" dirty="0"/>
              <a:t>REFERENCES</a:t>
            </a:r>
            <a:endParaRPr lang="en-IN" b="1" dirty="0"/>
          </a:p>
          <a:p>
            <a:endParaRPr lang="en-IN" b="1" dirty="0"/>
          </a:p>
          <a:p>
            <a:endParaRPr lang="en-IN" b="1" dirty="0"/>
          </a:p>
          <a:p>
            <a:endParaRPr lang="en-IN" b="1" dirty="0"/>
          </a:p>
          <a:p>
            <a:endParaRPr lang="en-IN" b="1" dirty="0"/>
          </a:p>
          <a:p>
            <a:endParaRPr lang="en-IN" b="1" dirty="0"/>
          </a:p>
          <a:p>
            <a:endParaRPr lang="en-US" b="1" dirty="0"/>
          </a:p>
          <a:p>
            <a:endParaRPr lang="en-US" b="1" dirty="0"/>
          </a:p>
          <a:p>
            <a:endParaRPr lang="en-IN" b="1" dirty="0"/>
          </a:p>
          <a:p>
            <a:endParaRPr lang="en-IN" b="1" dirty="0"/>
          </a:p>
          <a:p>
            <a:endParaRPr lang="en-US" dirty="0"/>
          </a:p>
          <a:p>
            <a:endParaRPr lang="en-IN" dirty="0"/>
          </a:p>
        </p:txBody>
      </p:sp>
    </p:spTree>
    <p:extLst>
      <p:ext uri="{BB962C8B-B14F-4D97-AF65-F5344CB8AC3E}">
        <p14:creationId xmlns:p14="http://schemas.microsoft.com/office/powerpoint/2010/main" val="283207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3502"/>
          </a:xfrm>
        </p:spPr>
        <p:txBody>
          <a:bodyPr>
            <a:normAutofit/>
          </a:bodyPr>
          <a:lstStyle/>
          <a:p>
            <a:r>
              <a:rPr lang="en-US" b="1" dirty="0"/>
              <a:t>INTRODUCTION</a:t>
            </a:r>
            <a:endParaRPr lang="en-IN" b="1" dirty="0"/>
          </a:p>
        </p:txBody>
      </p:sp>
      <p:sp>
        <p:nvSpPr>
          <p:cNvPr id="3" name="Content Placeholder 2"/>
          <p:cNvSpPr>
            <a:spLocks noGrp="1"/>
          </p:cNvSpPr>
          <p:nvPr>
            <p:ph idx="1"/>
          </p:nvPr>
        </p:nvSpPr>
        <p:spPr>
          <a:xfrm>
            <a:off x="646112" y="1146220"/>
            <a:ext cx="9403742" cy="5102179"/>
          </a:xfrm>
        </p:spPr>
        <p:txBody>
          <a:bodyPr>
            <a:normAutofit/>
          </a:bodyPr>
          <a:lstStyle/>
          <a:p>
            <a:r>
              <a:rPr lang="en-IN" dirty="0"/>
              <a:t>Car price prediction is somehow interesting and popular problem. As per information that was gotten from the Agency for Statistics of </a:t>
            </a:r>
            <a:r>
              <a:rPr lang="en-IN" dirty="0" err="1"/>
              <a:t>BiH</a:t>
            </a:r>
            <a:r>
              <a:rPr lang="en-IN" dirty="0"/>
              <a:t>, 921.456 vehicles were registered in 2014 from which 84% of them are cars for personal usage [1]. This number is increased by 2.7% since 2013 and it is likely that this trend will continue, and the number of cars will increase in future. This adds additional significance to the problem of the car price prediction. </a:t>
            </a:r>
          </a:p>
          <a:p>
            <a:r>
              <a:rPr lang="en-IN" dirty="0"/>
              <a:t>Accurate car price prediction involves expert knowledge, because price usually depends on many distinctive features and factors. Typically, most significant ones are brand and model, age, horsepower and mileage. The fuel type used in the car as well as fuel consumption per mile highly affect price of a car due to a frequent changes in the price of a fuel. Different features like exterior colour, door number, type of transmission, dimensions, safety, air condition, interior, whether it has navigation or not will also influence the car price. In this paper, we applied different methods and techniques in order to achieve higher precision of the used car price prediction.</a:t>
            </a:r>
          </a:p>
        </p:txBody>
      </p:sp>
    </p:spTree>
    <p:extLst>
      <p:ext uri="{BB962C8B-B14F-4D97-AF65-F5344CB8AC3E}">
        <p14:creationId xmlns:p14="http://schemas.microsoft.com/office/powerpoint/2010/main" val="391121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3654"/>
          </a:xfrm>
        </p:spPr>
        <p:txBody>
          <a:bodyPr>
            <a:normAutofit/>
          </a:bodyPr>
          <a:lstStyle/>
          <a:p>
            <a:r>
              <a:rPr lang="en-IN" sz="3600" b="1" dirty="0"/>
              <a:t>BACKGROUND OF THE DOMAIN PROBLEM</a:t>
            </a:r>
          </a:p>
        </p:txBody>
      </p:sp>
      <p:sp>
        <p:nvSpPr>
          <p:cNvPr id="3" name="Content Placeholder 2"/>
          <p:cNvSpPr>
            <a:spLocks noGrp="1"/>
          </p:cNvSpPr>
          <p:nvPr>
            <p:ph idx="1"/>
          </p:nvPr>
        </p:nvSpPr>
        <p:spPr>
          <a:xfrm>
            <a:off x="646112" y="1236372"/>
            <a:ext cx="9403742" cy="5012027"/>
          </a:xfrm>
        </p:spPr>
        <p:txBody>
          <a:bodyPr>
            <a:normAutofit/>
          </a:bodyPr>
          <a:lstStyle/>
          <a:p>
            <a:pPr lvl="0"/>
            <a:r>
              <a:rPr lang="en-IN" dirty="0"/>
              <a:t>Machine Learning is a field of technology developing with immense abilities and applications in automating tasks, where neither human intervention is needed nor explicit programming.</a:t>
            </a:r>
          </a:p>
          <a:p>
            <a:pPr lvl="0"/>
            <a:r>
              <a:rPr lang="en-IN" dirty="0"/>
              <a:t>The power of ML is such great that we can see its applications trending almost everywhere in our day-to-day lives. ML has solved many problems that existed earlier and have made businesses in the world progress to a great extent.</a:t>
            </a:r>
          </a:p>
          <a:p>
            <a:pPr lvl="0"/>
            <a:r>
              <a:rPr lang="en-IN" dirty="0"/>
              <a:t>Machine Learning models generally aim to be a solution to an existing problem or problems. And at some point in your life, you must have thought that how would your model be a solution and how would people use this? Indeed, people can’t use your notebooks and code directly, and that’s where you need to deploy your model.</a:t>
            </a:r>
          </a:p>
          <a:p>
            <a:pPr lvl="0"/>
            <a:r>
              <a:rPr lang="en-IN" dirty="0"/>
              <a:t>You can either deploy your, model, like API or a web service. Here we are using the Flask micro-framework. Flask defines a set of constraints for the web app to send and receive data.</a:t>
            </a:r>
          </a:p>
        </p:txBody>
      </p:sp>
    </p:spTree>
    <p:extLst>
      <p:ext uri="{BB962C8B-B14F-4D97-AF65-F5344CB8AC3E}">
        <p14:creationId xmlns:p14="http://schemas.microsoft.com/office/powerpoint/2010/main" val="27398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2290"/>
          </a:xfrm>
        </p:spPr>
        <p:txBody>
          <a:bodyPr/>
          <a:lstStyle/>
          <a:p>
            <a:r>
              <a:rPr lang="en-US" b="1" dirty="0"/>
              <a:t>REVIEW OF LITERATURE</a:t>
            </a:r>
            <a:endParaRPr lang="en-IN" b="1" dirty="0"/>
          </a:p>
        </p:txBody>
      </p:sp>
      <p:sp>
        <p:nvSpPr>
          <p:cNvPr id="3" name="Content Placeholder 2"/>
          <p:cNvSpPr>
            <a:spLocks noGrp="1"/>
          </p:cNvSpPr>
          <p:nvPr>
            <p:ph idx="1"/>
          </p:nvPr>
        </p:nvSpPr>
        <p:spPr>
          <a:xfrm>
            <a:off x="646112" y="1275008"/>
            <a:ext cx="9403742" cy="4973391"/>
          </a:xfrm>
        </p:spPr>
        <p:txBody>
          <a:bodyPr>
            <a:normAutofit fontScale="85000" lnSpcReduction="20000"/>
          </a:bodyPr>
          <a:lstStyle/>
          <a:p>
            <a:pPr marL="0" indent="0">
              <a:buNone/>
            </a:pPr>
            <a:r>
              <a:rPr lang="en-IN" dirty="0"/>
              <a:t>This project contains two phase:-</a:t>
            </a:r>
          </a:p>
          <a:p>
            <a:pPr marL="0" indent="0">
              <a:buNone/>
            </a:pPr>
            <a:r>
              <a:rPr lang="en-IN" dirty="0"/>
              <a:t>1. Data Collection Phase – You have to scrape at least 5000 used cars data. You can scrape more data as well, it’s up to you. More the data better the model. In this section you need to scrape the data of used cars from websites (Olx, </a:t>
            </a:r>
            <a:r>
              <a:rPr lang="en-IN" dirty="0" err="1"/>
              <a:t>cardekho</a:t>
            </a:r>
            <a:r>
              <a:rPr lang="en-IN" dirty="0"/>
              <a:t>, Cars24 etc.) </a:t>
            </a:r>
          </a:p>
          <a:p>
            <a:pPr marL="0" indent="0">
              <a:buNone/>
            </a:pPr>
            <a:r>
              <a:rPr lang="en-IN" dirty="0"/>
              <a:t>You need web scraping for this. You have to fetch data for different locations. The number of columns for data doesn’t have limit, it’s up to you and your creativity. Generally, these columns are Brand, model, variant, manufacturing year, driven kilo 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 Try to include all types of cars in your data for example- SUV, Sedans, Coupe, minivan, Hatchback. </a:t>
            </a:r>
          </a:p>
          <a:p>
            <a:pPr marL="0" indent="0">
              <a:buNone/>
            </a:pPr>
            <a:r>
              <a:rPr lang="en-IN" dirty="0"/>
              <a:t>2. Model Building Phase- After collecting the data, you need to build a machine learning model. Before model building do all data pre-processing steps. Try different models with different hyper parameters and select the best model. Follow the complete life cycle of data science. Include all the steps like:-</a:t>
            </a:r>
          </a:p>
          <a:p>
            <a:r>
              <a:rPr lang="en-IN" dirty="0"/>
              <a:t>1. Data Cleaning </a:t>
            </a:r>
          </a:p>
          <a:p>
            <a:r>
              <a:rPr lang="en-IN" dirty="0"/>
              <a:t>2. Exploratory Data Analysis </a:t>
            </a:r>
          </a:p>
          <a:p>
            <a:r>
              <a:rPr lang="en-IN" dirty="0"/>
              <a:t>3. Data Pre-processing </a:t>
            </a:r>
          </a:p>
          <a:p>
            <a:r>
              <a:rPr lang="en-IN" dirty="0"/>
              <a:t>4. Model Building </a:t>
            </a:r>
          </a:p>
          <a:p>
            <a:r>
              <a:rPr lang="en-IN" dirty="0"/>
              <a:t>5. Model Evaluation </a:t>
            </a:r>
          </a:p>
          <a:p>
            <a:r>
              <a:rPr lang="en-IN" dirty="0"/>
              <a:t>6. Selecting the best model</a:t>
            </a:r>
          </a:p>
        </p:txBody>
      </p:sp>
    </p:spTree>
    <p:extLst>
      <p:ext uri="{BB962C8B-B14F-4D97-AF65-F5344CB8AC3E}">
        <p14:creationId xmlns:p14="http://schemas.microsoft.com/office/powerpoint/2010/main" val="139948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3654"/>
          </a:xfrm>
        </p:spPr>
        <p:txBody>
          <a:bodyPr/>
          <a:lstStyle/>
          <a:p>
            <a:r>
              <a:rPr lang="en-US" b="1" dirty="0"/>
              <a:t>TOOLS USED </a:t>
            </a:r>
            <a:endParaRPr lang="en-IN" b="1" dirty="0"/>
          </a:p>
        </p:txBody>
      </p:sp>
      <p:sp>
        <p:nvSpPr>
          <p:cNvPr id="3" name="Content Placeholder 2"/>
          <p:cNvSpPr>
            <a:spLocks noGrp="1"/>
          </p:cNvSpPr>
          <p:nvPr>
            <p:ph idx="1"/>
          </p:nvPr>
        </p:nvSpPr>
        <p:spPr>
          <a:xfrm>
            <a:off x="646112" y="1236372"/>
            <a:ext cx="9403742" cy="5012027"/>
          </a:xfrm>
        </p:spPr>
        <p:txBody>
          <a:bodyPr>
            <a:normAutofit lnSpcReduction="10000"/>
          </a:bodyPr>
          <a:lstStyle/>
          <a:p>
            <a:r>
              <a:rPr lang="en-IN" b="1" dirty="0"/>
              <a:t>Libraries used for Web Scraping: </a:t>
            </a:r>
            <a:r>
              <a:rPr lang="en-IN" dirty="0"/>
              <a:t>As we know, Python is has various applications and there are different libraries for different purposes. In our further demonstration, we will be using the following libraries:</a:t>
            </a:r>
          </a:p>
          <a:p>
            <a:pPr lvl="0"/>
            <a:r>
              <a:rPr lang="en-IN" b="1" dirty="0"/>
              <a:t>Selenium:</a:t>
            </a:r>
            <a:r>
              <a:rPr lang="en-IN" dirty="0"/>
              <a:t>  Selenium is a web testing library. It is used to automate browser activities.</a:t>
            </a:r>
          </a:p>
          <a:p>
            <a:pPr lvl="0"/>
            <a:r>
              <a:rPr lang="en-IN" b="1" dirty="0"/>
              <a:t>Beautiful Soup:</a:t>
            </a:r>
            <a:r>
              <a:rPr lang="en-IN" dirty="0"/>
              <a:t> Beautiful Soup is a Python package for parsing HTML and XML documents. It creates parse trees that is helpful to extract the data easily.</a:t>
            </a:r>
          </a:p>
          <a:p>
            <a:pPr lvl="0"/>
            <a:r>
              <a:rPr lang="en-IN" b="1" dirty="0"/>
              <a:t>Pandas:</a:t>
            </a:r>
            <a:r>
              <a:rPr lang="en-IN" dirty="0"/>
              <a:t> Pandas is a library used for data manipulation and analysis. It is used to extract the data and store it in the desired format. </a:t>
            </a:r>
          </a:p>
          <a:p>
            <a:pPr marL="0" indent="0" algn="just">
              <a:buNone/>
            </a:pPr>
            <a:r>
              <a:rPr lang="en-IN" dirty="0"/>
              <a:t>Predicting price of a used cars has been studied extensively in various researches. </a:t>
            </a:r>
            <a:r>
              <a:rPr lang="en-IN" dirty="0" err="1"/>
              <a:t>Listian</a:t>
            </a:r>
            <a:r>
              <a:rPr lang="en-IN" dirty="0"/>
              <a:t> discussed, in her paper written for Master thesis [2], that regression model that was built using Support Vector Machines (SVM) can predict the price of a car that has been leased with better precision than multivariate regression or some simple multiple regression. This is on the grounds that Support Vector Machine (SVM) is better in dealing with datasets with more dimensions and it is less prone to overfitting and under fitting. The weakness of this research is that a change of simple regression with more advanced SVM regression was not shown in basic indicators like mean, variance or standard deviation.</a:t>
            </a:r>
          </a:p>
        </p:txBody>
      </p:sp>
    </p:spTree>
    <p:extLst>
      <p:ext uri="{BB962C8B-B14F-4D97-AF65-F5344CB8AC3E}">
        <p14:creationId xmlns:p14="http://schemas.microsoft.com/office/powerpoint/2010/main" val="140612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0775"/>
          </a:xfrm>
        </p:spPr>
        <p:txBody>
          <a:bodyPr/>
          <a:lstStyle/>
          <a:p>
            <a:r>
              <a:rPr lang="en-IN" b="1" dirty="0"/>
              <a:t>MOTIVATION FOR THE PROBLEM </a:t>
            </a:r>
          </a:p>
        </p:txBody>
      </p:sp>
      <p:sp>
        <p:nvSpPr>
          <p:cNvPr id="3" name="Content Placeholder 2"/>
          <p:cNvSpPr>
            <a:spLocks noGrp="1"/>
          </p:cNvSpPr>
          <p:nvPr>
            <p:ph idx="1"/>
          </p:nvPr>
        </p:nvSpPr>
        <p:spPr>
          <a:xfrm>
            <a:off x="646111" y="1223493"/>
            <a:ext cx="9404723" cy="4945487"/>
          </a:xfrm>
        </p:spPr>
        <p:txBody>
          <a:bodyPr>
            <a:normAutofit/>
          </a:bodyPr>
          <a:lstStyle/>
          <a:p>
            <a:r>
              <a:rPr lang="en-IN" dirty="0"/>
              <a:t>Imagine a situation where you have an old car and want to sell it. You may of course approach an agent for this and find the market price, but later may have to pay pocket money for his service in selling your car. But what if you can know your car selling price without the intervention of an agent. Or if you are an agent, definitely this will make your work easier. Yes, this system has already learned about previous selling prices over years of various cars.</a:t>
            </a:r>
          </a:p>
          <a:p>
            <a:r>
              <a:rPr lang="en-IN" dirty="0"/>
              <a:t>So, to be clear, this deployed web application will provide you will the approximate selling price for your car based on the fuel type, years of service, showroom price, the number of previous owners, kilometres driven, if dealer/individual, and finally if the transmission type is manual/automatic. And that’s a brownie point.</a:t>
            </a:r>
          </a:p>
          <a:p>
            <a:r>
              <a:rPr lang="en-IN" dirty="0"/>
              <a:t>Any kind of modifications can also be later inbuilt in this application. It is only possible to later make a facility to find out buyers. This a good idea for a great project you can try out. You can deploy this as an app like OLA or any e-commerce app. The applications of Machine Learning don’t end here. Similarly, there are infinite possibilities that you can explore. But for the time being, let me help you with building the model for Car Price Prediction and its deployment process.</a:t>
            </a:r>
          </a:p>
        </p:txBody>
      </p:sp>
    </p:spTree>
    <p:extLst>
      <p:ext uri="{BB962C8B-B14F-4D97-AF65-F5344CB8AC3E}">
        <p14:creationId xmlns:p14="http://schemas.microsoft.com/office/powerpoint/2010/main" val="30801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5017"/>
          </a:xfrm>
        </p:spPr>
        <p:txBody>
          <a:bodyPr/>
          <a:lstStyle/>
          <a:p>
            <a:r>
              <a:rPr lang="en-IN" sz="3600" b="1" dirty="0"/>
              <a:t>WEB SCRAPING WITH PYTHON</a:t>
            </a:r>
          </a:p>
        </p:txBody>
      </p:sp>
      <p:sp>
        <p:nvSpPr>
          <p:cNvPr id="3" name="Content Placeholder 2"/>
          <p:cNvSpPr>
            <a:spLocks noGrp="1"/>
          </p:cNvSpPr>
          <p:nvPr>
            <p:ph idx="1"/>
          </p:nvPr>
        </p:nvSpPr>
        <p:spPr>
          <a:xfrm>
            <a:off x="646112" y="1197736"/>
            <a:ext cx="9403742" cy="5050664"/>
          </a:xfrm>
        </p:spPr>
        <p:txBody>
          <a:bodyPr>
            <a:normAutofit fontScale="85000" lnSpcReduction="10000"/>
          </a:bodyPr>
          <a:lstStyle/>
          <a:p>
            <a:pPr lvl="0"/>
            <a:r>
              <a:rPr lang="en-IN" dirty="0"/>
              <a:t>Web scraping is an automated method used to extract large amounts of data from websites. The data on the websites are unstructured. Web scraping helps collect these unstructured data and store it in a structured form. There are different ways to scrape websites such as online Services, APIs or writing your own code. In this article, we’ll see how to implement web scraping with python. </a:t>
            </a:r>
          </a:p>
          <a:p>
            <a:r>
              <a:rPr lang="en-IN" b="1" dirty="0"/>
              <a:t>Why is Web Scraping Used?</a:t>
            </a:r>
            <a:endParaRPr lang="en-IN" dirty="0"/>
          </a:p>
          <a:p>
            <a:r>
              <a:rPr lang="en-IN" dirty="0"/>
              <a:t>Web scraping is used to collect large information from websites. But why does someone have to collect such large data from websites? To know about this, let’s look at the applications of web scraping:</a:t>
            </a:r>
          </a:p>
          <a:p>
            <a:pPr lvl="0"/>
            <a:r>
              <a:rPr lang="en-IN" b="1" dirty="0"/>
              <a:t>Price Comparison:</a:t>
            </a:r>
            <a:r>
              <a:rPr lang="en-IN" dirty="0"/>
              <a:t> Services such as </a:t>
            </a:r>
            <a:r>
              <a:rPr lang="en-IN" dirty="0" err="1"/>
              <a:t>ParseHub</a:t>
            </a:r>
            <a:r>
              <a:rPr lang="en-IN" dirty="0"/>
              <a:t> use web scraping to collect data from online shopping websites and use it to compare the prices of products.</a:t>
            </a:r>
          </a:p>
          <a:p>
            <a:pPr lvl="0"/>
            <a:r>
              <a:rPr lang="en-IN" b="1" dirty="0"/>
              <a:t>Email address gathering:</a:t>
            </a:r>
            <a:r>
              <a:rPr lang="en-IN" dirty="0"/>
              <a:t> Many companies that use email as a medium for marketing, use web scraping to collect email ID and then send bulk emails.</a:t>
            </a:r>
          </a:p>
          <a:p>
            <a:pPr lvl="0"/>
            <a:r>
              <a:rPr lang="en-IN" b="1" dirty="0"/>
              <a:t>Social Media Scraping:</a:t>
            </a:r>
            <a:r>
              <a:rPr lang="en-IN" dirty="0"/>
              <a:t> Web scraping is used to collect data from Social Media websites such as Twitter to find out what’s trending.</a:t>
            </a:r>
          </a:p>
          <a:p>
            <a:pPr lvl="0"/>
            <a:r>
              <a:rPr lang="en-IN" b="1" dirty="0"/>
              <a:t>Research and Development:</a:t>
            </a:r>
            <a:r>
              <a:rPr lang="en-IN" dirty="0"/>
              <a:t> Web scraping is used to collect a large set of data (Statistics, General Information, Temperature, etc.) from websites, which are analysed and used to carry out Surveys or for R&amp;D.</a:t>
            </a:r>
          </a:p>
          <a:p>
            <a:pPr lvl="0"/>
            <a:r>
              <a:rPr lang="en-IN" b="1" dirty="0"/>
              <a:t>Job listings:</a:t>
            </a:r>
            <a:r>
              <a:rPr lang="en-IN" dirty="0"/>
              <a:t> Details regarding job openings, interviews are collected from different websites and then listed in one place so that it is easily accessible to the user.</a:t>
            </a:r>
          </a:p>
        </p:txBody>
      </p:sp>
    </p:spTree>
    <p:extLst>
      <p:ext uri="{BB962C8B-B14F-4D97-AF65-F5344CB8AC3E}">
        <p14:creationId xmlns:p14="http://schemas.microsoft.com/office/powerpoint/2010/main" val="184014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5017"/>
          </a:xfrm>
        </p:spPr>
        <p:txBody>
          <a:bodyPr/>
          <a:lstStyle/>
          <a:p>
            <a:r>
              <a:rPr lang="en-IN" b="1" dirty="0"/>
              <a:t>IS WEB SCRAPING LEGAL? </a:t>
            </a:r>
          </a:p>
        </p:txBody>
      </p:sp>
      <p:sp>
        <p:nvSpPr>
          <p:cNvPr id="3" name="Content Placeholder 2"/>
          <p:cNvSpPr>
            <a:spLocks noGrp="1"/>
          </p:cNvSpPr>
          <p:nvPr>
            <p:ph idx="1"/>
          </p:nvPr>
        </p:nvSpPr>
        <p:spPr>
          <a:xfrm>
            <a:off x="646112" y="1197736"/>
            <a:ext cx="9403742" cy="5050664"/>
          </a:xfrm>
        </p:spPr>
        <p:txBody>
          <a:bodyPr>
            <a:normAutofit fontScale="85000" lnSpcReduction="20000"/>
          </a:bodyPr>
          <a:lstStyle/>
          <a:p>
            <a:pPr lvl="0"/>
            <a:r>
              <a:rPr lang="en-IN" dirty="0"/>
              <a:t>Talking about whether web scraping is legal or not, some websites allow web scraping and some don’t. To know whether a website allows web scraping or not, you can look at the website’s “robots.txt” file. You can find this file by appending “/robots.txt” to the URL that you want to scrape. For this example, I am scraping </a:t>
            </a:r>
            <a:r>
              <a:rPr lang="en-IN" dirty="0" err="1"/>
              <a:t>Flipkart</a:t>
            </a:r>
            <a:r>
              <a:rPr lang="en-IN" dirty="0"/>
              <a:t> website. So, to see the “robots.txt” file, the URL is </a:t>
            </a:r>
            <a:r>
              <a:rPr lang="en-IN" dirty="0">
                <a:hlinkClick r:id="rId2"/>
              </a:rPr>
              <a:t>www.flipkart.com/robots.txt.</a:t>
            </a:r>
            <a:endParaRPr lang="en-IN" dirty="0"/>
          </a:p>
          <a:p>
            <a:pPr lvl="0"/>
            <a:r>
              <a:rPr lang="en-IN" b="1" dirty="0"/>
              <a:t>Why is Python Good for Web Scraping?</a:t>
            </a:r>
          </a:p>
          <a:p>
            <a:pPr lvl="0"/>
            <a:r>
              <a:rPr lang="en-IN" b="1" dirty="0"/>
              <a:t>Ease of Use:</a:t>
            </a:r>
            <a:r>
              <a:rPr lang="en-IN" dirty="0"/>
              <a:t> Python is simple to code. You do not have to add semi-colons “;” or curly-braces “{}” anywhere. This makes it less messy and easy to use.</a:t>
            </a:r>
          </a:p>
          <a:p>
            <a:pPr lvl="0"/>
            <a:r>
              <a:rPr lang="en-IN" b="1" dirty="0"/>
              <a:t>Large Collection of Libraries:</a:t>
            </a:r>
            <a:r>
              <a:rPr lang="en-IN" dirty="0"/>
              <a:t> Python has a huge collection of libraries such as </a:t>
            </a:r>
            <a:r>
              <a:rPr lang="en-IN" dirty="0" err="1">
                <a:hlinkClick r:id="rId3"/>
              </a:rPr>
              <a:t>Numpy</a:t>
            </a:r>
            <a:r>
              <a:rPr lang="en-IN" dirty="0"/>
              <a:t>, </a:t>
            </a:r>
            <a:r>
              <a:rPr lang="en-IN" dirty="0" err="1">
                <a:hlinkClick r:id="rId4"/>
              </a:rPr>
              <a:t>Matlplotlib</a:t>
            </a:r>
            <a:r>
              <a:rPr lang="en-IN" dirty="0"/>
              <a:t>, </a:t>
            </a:r>
            <a:r>
              <a:rPr lang="en-IN" dirty="0">
                <a:hlinkClick r:id="rId5"/>
              </a:rPr>
              <a:t>Pandas</a:t>
            </a:r>
            <a:r>
              <a:rPr lang="en-IN" dirty="0"/>
              <a:t> etc., which provides methods and services for various purposes. Hence, it is suitable for web scraping and for further manipulation of extracted data.</a:t>
            </a:r>
          </a:p>
          <a:p>
            <a:pPr lvl="0"/>
            <a:r>
              <a:rPr lang="en-IN" b="1" dirty="0"/>
              <a:t>Dynamically typed:</a:t>
            </a:r>
            <a:r>
              <a:rPr lang="en-IN" dirty="0"/>
              <a:t> In Python, you don’t have to define data types for variables, you can directly use the variables wherever required. This saves time and makes your job faster.</a:t>
            </a:r>
          </a:p>
          <a:p>
            <a:pPr lvl="0"/>
            <a:r>
              <a:rPr lang="en-IN" b="1" dirty="0"/>
              <a:t>Easily Understandable Syntax:</a:t>
            </a:r>
            <a:r>
              <a:rPr lang="en-IN" dirty="0"/>
              <a:t> Python syntax is easily understandable mainly because reading a Python code is very similar to reading a statement in English. It is expressive and easily readable, and the indentation used in Python also helps the user to differentiate between different scope/blocks in the code. </a:t>
            </a:r>
          </a:p>
          <a:p>
            <a:pPr lvl="0"/>
            <a:r>
              <a:rPr lang="en-IN" b="1" dirty="0"/>
              <a:t>Small code, large task:</a:t>
            </a:r>
            <a:r>
              <a:rPr lang="en-IN" dirty="0"/>
              <a:t> Web scraping is used to save time. But what’s the use if you spend more time writing the code? Well, you don’t have to. In Python, you can write small codes to do large tasks. Hence, you save time even while writing the code.</a:t>
            </a:r>
          </a:p>
          <a:p>
            <a:pPr lvl="0"/>
            <a:r>
              <a:rPr lang="en-IN" b="1" dirty="0"/>
              <a:t>Community:</a:t>
            </a:r>
            <a:r>
              <a:rPr lang="en-IN" dirty="0"/>
              <a:t> What if you get stuck while writing the code? You don’t have to worry. Python community has one of the biggest and most active communities, where you can seek help from.</a:t>
            </a:r>
          </a:p>
        </p:txBody>
      </p:sp>
    </p:spTree>
    <p:extLst>
      <p:ext uri="{BB962C8B-B14F-4D97-AF65-F5344CB8AC3E}">
        <p14:creationId xmlns:p14="http://schemas.microsoft.com/office/powerpoint/2010/main" val="760245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3268</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Car Price Prediction Project</vt:lpstr>
      <vt:lpstr>CONTENTS</vt:lpstr>
      <vt:lpstr>INTRODUCTION</vt:lpstr>
      <vt:lpstr>BACKGROUND OF THE DOMAIN PROBLEM</vt:lpstr>
      <vt:lpstr>REVIEW OF LITERATURE</vt:lpstr>
      <vt:lpstr>TOOLS USED </vt:lpstr>
      <vt:lpstr>MOTIVATION FOR THE PROBLEM </vt:lpstr>
      <vt:lpstr>WEB SCRAPING WITH PYTHON</vt:lpstr>
      <vt:lpstr>IS WEB SCRAPING LEGAL? </vt:lpstr>
      <vt:lpstr>DATA SOURCES AND THEIR FORMATS </vt:lpstr>
      <vt:lpstr>DATA PREPROCESSING DONE </vt:lpstr>
      <vt:lpstr>HARDWARE AND SOFTWARE REQUIREMENTS</vt:lpstr>
      <vt:lpstr>MODEL/S DEVELOPMENT AND EVALUATION </vt:lpstr>
      <vt:lpstr>CONCLUSION</vt:lpstr>
      <vt:lpstr>CONCLUSION(contd…)</vt:lpstr>
      <vt:lpstr>REFERENCES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Amrita Nayak</dc:creator>
  <cp:lastModifiedBy>Ganesh Kumbhar</cp:lastModifiedBy>
  <cp:revision>27</cp:revision>
  <dcterms:created xsi:type="dcterms:W3CDTF">2021-08-16T13:47:42Z</dcterms:created>
  <dcterms:modified xsi:type="dcterms:W3CDTF">2022-04-03T09:06:14Z</dcterms:modified>
</cp:coreProperties>
</file>