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CB51FF-E6E5-48ED-AF7D-A911058E7F92}">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Untitled Section" id="{71016CFE-26C4-4F3B-8021-6F0B3BEA1C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02F89-FA35-44E0-B218-54ABE302D33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BC5436F-0D51-4EB0-86B1-291CE94F6D82}">
      <dgm:prSet phldrT="[Text]" custT="1"/>
      <dgm:spPr/>
      <dgm:t>
        <a:bodyPr/>
        <a:lstStyle/>
        <a:p>
          <a:r>
            <a:rPr lang="en-US" sz="2000" b="1" dirty="0"/>
            <a:t>Gender</a:t>
          </a:r>
        </a:p>
      </dgm:t>
    </dgm:pt>
    <dgm:pt modelId="{E3486E38-3D16-41B1-B2C4-8C2CBDD1C2F0}" type="parTrans" cxnId="{F019BE62-A17B-4750-9885-68AF5B96A96E}">
      <dgm:prSet/>
      <dgm:spPr/>
      <dgm:t>
        <a:bodyPr/>
        <a:lstStyle/>
        <a:p>
          <a:endParaRPr lang="en-US"/>
        </a:p>
      </dgm:t>
    </dgm:pt>
    <dgm:pt modelId="{5545F78F-3ACF-4FEA-AA79-36AB8E23F7DC}" type="sibTrans" cxnId="{F019BE62-A17B-4750-9885-68AF5B96A96E}">
      <dgm:prSet/>
      <dgm:spPr/>
      <dgm:t>
        <a:bodyPr/>
        <a:lstStyle/>
        <a:p>
          <a:endParaRPr lang="en-US"/>
        </a:p>
      </dgm:t>
    </dgm:pt>
    <dgm:pt modelId="{E19290B2-3B2A-4624-8A86-3232B74E6E32}">
      <dgm:prSet phldrT="[Text]"/>
      <dgm:spPr/>
      <dgm:t>
        <a:bodyPr/>
        <a:lstStyle/>
        <a:p>
          <a:r>
            <a:rPr lang="en-US" dirty="0"/>
            <a:t>Out of 269 respondents 181 respondents are Female.</a:t>
          </a:r>
        </a:p>
      </dgm:t>
    </dgm:pt>
    <dgm:pt modelId="{1CA44A11-FE54-4ACA-A613-F0023F2B184E}" type="parTrans" cxnId="{07D35FB7-42E5-482C-A343-18E0A997F2F6}">
      <dgm:prSet/>
      <dgm:spPr/>
      <dgm:t>
        <a:bodyPr/>
        <a:lstStyle/>
        <a:p>
          <a:endParaRPr lang="en-US"/>
        </a:p>
      </dgm:t>
    </dgm:pt>
    <dgm:pt modelId="{7F4C71FC-EADC-4C37-9E46-AA4C5089DA64}" type="sibTrans" cxnId="{07D35FB7-42E5-482C-A343-18E0A997F2F6}">
      <dgm:prSet/>
      <dgm:spPr/>
      <dgm:t>
        <a:bodyPr/>
        <a:lstStyle/>
        <a:p>
          <a:endParaRPr lang="en-US"/>
        </a:p>
      </dgm:t>
    </dgm:pt>
    <dgm:pt modelId="{A654C7F7-45E0-4052-AC72-0BD8F00F9F38}">
      <dgm:prSet phldrT="[Text]"/>
      <dgm:spPr/>
      <dgm:t>
        <a:bodyPr/>
        <a:lstStyle/>
        <a:p>
          <a:r>
            <a:rPr lang="en-US" dirty="0"/>
            <a:t>The count of Male respondents is 88.</a:t>
          </a:r>
        </a:p>
      </dgm:t>
    </dgm:pt>
    <dgm:pt modelId="{5A824C17-4DBE-42ED-BFF5-B92C0AEB010A}" type="parTrans" cxnId="{19679FE7-685D-4698-B20D-281D71BCF668}">
      <dgm:prSet/>
      <dgm:spPr/>
      <dgm:t>
        <a:bodyPr/>
        <a:lstStyle/>
        <a:p>
          <a:endParaRPr lang="en-US"/>
        </a:p>
      </dgm:t>
    </dgm:pt>
    <dgm:pt modelId="{02344D15-285C-4E57-BA38-A7CFA6780108}" type="sibTrans" cxnId="{19679FE7-685D-4698-B20D-281D71BCF668}">
      <dgm:prSet/>
      <dgm:spPr/>
      <dgm:t>
        <a:bodyPr/>
        <a:lstStyle/>
        <a:p>
          <a:endParaRPr lang="en-US"/>
        </a:p>
      </dgm:t>
    </dgm:pt>
    <dgm:pt modelId="{AE03CD65-0F82-4745-A6EF-B5FBFBC56A3C}">
      <dgm:prSet phldrT="[Text]"/>
      <dgm:spPr/>
      <dgm:t>
        <a:bodyPr/>
        <a:lstStyle/>
        <a:p>
          <a:r>
            <a:rPr lang="en-US" dirty="0"/>
            <a:t>The Ratio of Gender clearly indicates that Females are More Online Shoppers.</a:t>
          </a:r>
        </a:p>
      </dgm:t>
    </dgm:pt>
    <dgm:pt modelId="{5DE67586-459F-40FD-88B3-3C69512AEFF9}" type="parTrans" cxnId="{F28BE335-2204-4BED-A26E-117849A31924}">
      <dgm:prSet/>
      <dgm:spPr/>
      <dgm:t>
        <a:bodyPr/>
        <a:lstStyle/>
        <a:p>
          <a:endParaRPr lang="en-US"/>
        </a:p>
      </dgm:t>
    </dgm:pt>
    <dgm:pt modelId="{C1C4566B-61B8-4677-BB75-A52840690173}" type="sibTrans" cxnId="{F28BE335-2204-4BED-A26E-117849A31924}">
      <dgm:prSet/>
      <dgm:spPr/>
      <dgm:t>
        <a:bodyPr/>
        <a:lstStyle/>
        <a:p>
          <a:endParaRPr lang="en-US"/>
        </a:p>
      </dgm:t>
    </dgm:pt>
    <dgm:pt modelId="{310372A8-58DD-41D6-B9C2-A11F9F8CF019}" type="pres">
      <dgm:prSet presAssocID="{42402F89-FA35-44E0-B218-54ABE302D339}" presName="vert0" presStyleCnt="0">
        <dgm:presLayoutVars>
          <dgm:dir/>
          <dgm:animOne val="branch"/>
          <dgm:animLvl val="lvl"/>
        </dgm:presLayoutVars>
      </dgm:prSet>
      <dgm:spPr/>
    </dgm:pt>
    <dgm:pt modelId="{0B8B90F5-4E02-4577-89D7-719C2E25224D}" type="pres">
      <dgm:prSet presAssocID="{8BC5436F-0D51-4EB0-86B1-291CE94F6D82}" presName="thickLine" presStyleLbl="alignNode1" presStyleIdx="0" presStyleCnt="1"/>
      <dgm:spPr/>
    </dgm:pt>
    <dgm:pt modelId="{BD1C2D5B-6F1D-46D8-85D7-D76DE945EE0E}" type="pres">
      <dgm:prSet presAssocID="{8BC5436F-0D51-4EB0-86B1-291CE94F6D82}" presName="horz1" presStyleCnt="0"/>
      <dgm:spPr/>
    </dgm:pt>
    <dgm:pt modelId="{3B97FA96-D0C3-4976-97A2-4E9BFFFB790E}" type="pres">
      <dgm:prSet presAssocID="{8BC5436F-0D51-4EB0-86B1-291CE94F6D82}" presName="tx1" presStyleLbl="revTx" presStyleIdx="0" presStyleCnt="4" custScaleX="143203"/>
      <dgm:spPr/>
    </dgm:pt>
    <dgm:pt modelId="{9DF66786-A962-4053-A035-BBC926A16A9A}" type="pres">
      <dgm:prSet presAssocID="{8BC5436F-0D51-4EB0-86B1-291CE94F6D82}" presName="vert1" presStyleCnt="0"/>
      <dgm:spPr/>
    </dgm:pt>
    <dgm:pt modelId="{0AB6D721-B6A2-4B67-84DF-A79A4AEA2CBC}" type="pres">
      <dgm:prSet presAssocID="{E19290B2-3B2A-4624-8A86-3232B74E6E32}" presName="vertSpace2a" presStyleCnt="0"/>
      <dgm:spPr/>
    </dgm:pt>
    <dgm:pt modelId="{782A0CFD-B20B-4826-98B0-4E211FBE35DB}" type="pres">
      <dgm:prSet presAssocID="{E19290B2-3B2A-4624-8A86-3232B74E6E32}" presName="horz2" presStyleCnt="0"/>
      <dgm:spPr/>
    </dgm:pt>
    <dgm:pt modelId="{AB842D37-151C-491F-A45C-A14D3D49DB00}" type="pres">
      <dgm:prSet presAssocID="{E19290B2-3B2A-4624-8A86-3232B74E6E32}" presName="horzSpace2" presStyleCnt="0"/>
      <dgm:spPr/>
    </dgm:pt>
    <dgm:pt modelId="{24A0023F-5C24-4CF9-A02C-2F3B465EC839}" type="pres">
      <dgm:prSet presAssocID="{E19290B2-3B2A-4624-8A86-3232B74E6E32}" presName="tx2" presStyleLbl="revTx" presStyleIdx="1" presStyleCnt="4"/>
      <dgm:spPr/>
    </dgm:pt>
    <dgm:pt modelId="{B429A634-1363-419B-AAB6-BF7C57014718}" type="pres">
      <dgm:prSet presAssocID="{E19290B2-3B2A-4624-8A86-3232B74E6E32}" presName="vert2" presStyleCnt="0"/>
      <dgm:spPr/>
    </dgm:pt>
    <dgm:pt modelId="{02521783-8594-4E3F-BB1F-24FC38C273F2}" type="pres">
      <dgm:prSet presAssocID="{E19290B2-3B2A-4624-8A86-3232B74E6E32}" presName="thinLine2b" presStyleLbl="callout" presStyleIdx="0" presStyleCnt="3"/>
      <dgm:spPr/>
    </dgm:pt>
    <dgm:pt modelId="{146F9740-3A9B-4EBF-BC88-F143F9638260}" type="pres">
      <dgm:prSet presAssocID="{E19290B2-3B2A-4624-8A86-3232B74E6E32}" presName="vertSpace2b" presStyleCnt="0"/>
      <dgm:spPr/>
    </dgm:pt>
    <dgm:pt modelId="{AB1F622D-AE23-4F1B-9B0B-7BB8F964A5FA}" type="pres">
      <dgm:prSet presAssocID="{A654C7F7-45E0-4052-AC72-0BD8F00F9F38}" presName="horz2" presStyleCnt="0"/>
      <dgm:spPr/>
    </dgm:pt>
    <dgm:pt modelId="{E75B3D72-CD8E-46AC-BB08-39D5DFA5AA23}" type="pres">
      <dgm:prSet presAssocID="{A654C7F7-45E0-4052-AC72-0BD8F00F9F38}" presName="horzSpace2" presStyleCnt="0"/>
      <dgm:spPr/>
    </dgm:pt>
    <dgm:pt modelId="{D8119818-0CB4-46CA-8DFD-1B26B7BFA674}" type="pres">
      <dgm:prSet presAssocID="{A654C7F7-45E0-4052-AC72-0BD8F00F9F38}" presName="tx2" presStyleLbl="revTx" presStyleIdx="2" presStyleCnt="4"/>
      <dgm:spPr/>
    </dgm:pt>
    <dgm:pt modelId="{1A92C671-BEEC-4DCC-8151-7392D70C458B}" type="pres">
      <dgm:prSet presAssocID="{A654C7F7-45E0-4052-AC72-0BD8F00F9F38}" presName="vert2" presStyleCnt="0"/>
      <dgm:spPr/>
    </dgm:pt>
    <dgm:pt modelId="{0C937828-1BC8-4866-A593-53621FD47BD5}" type="pres">
      <dgm:prSet presAssocID="{A654C7F7-45E0-4052-AC72-0BD8F00F9F38}" presName="thinLine2b" presStyleLbl="callout" presStyleIdx="1" presStyleCnt="3"/>
      <dgm:spPr/>
    </dgm:pt>
    <dgm:pt modelId="{2347DFC7-6EE9-491B-A041-19F17BF7B253}" type="pres">
      <dgm:prSet presAssocID="{A654C7F7-45E0-4052-AC72-0BD8F00F9F38}" presName="vertSpace2b" presStyleCnt="0"/>
      <dgm:spPr/>
    </dgm:pt>
    <dgm:pt modelId="{60EA7560-DF12-45CB-89BD-77229363E0BE}" type="pres">
      <dgm:prSet presAssocID="{AE03CD65-0F82-4745-A6EF-B5FBFBC56A3C}" presName="horz2" presStyleCnt="0"/>
      <dgm:spPr/>
    </dgm:pt>
    <dgm:pt modelId="{39E73FB6-9B44-4F42-AA76-A5C2EC027474}" type="pres">
      <dgm:prSet presAssocID="{AE03CD65-0F82-4745-A6EF-B5FBFBC56A3C}" presName="horzSpace2" presStyleCnt="0"/>
      <dgm:spPr/>
    </dgm:pt>
    <dgm:pt modelId="{E35424AB-8258-4F14-88C9-C17F9A92C35D}" type="pres">
      <dgm:prSet presAssocID="{AE03CD65-0F82-4745-A6EF-B5FBFBC56A3C}" presName="tx2" presStyleLbl="revTx" presStyleIdx="3" presStyleCnt="4"/>
      <dgm:spPr/>
    </dgm:pt>
    <dgm:pt modelId="{0D6FF37B-6B41-4B63-A462-24EC1BD861CB}" type="pres">
      <dgm:prSet presAssocID="{AE03CD65-0F82-4745-A6EF-B5FBFBC56A3C}" presName="vert2" presStyleCnt="0"/>
      <dgm:spPr/>
    </dgm:pt>
    <dgm:pt modelId="{897C71B0-D563-4A8C-B9DB-A398FCB06AD0}" type="pres">
      <dgm:prSet presAssocID="{AE03CD65-0F82-4745-A6EF-B5FBFBC56A3C}" presName="thinLine2b" presStyleLbl="callout" presStyleIdx="2" presStyleCnt="3"/>
      <dgm:spPr/>
    </dgm:pt>
    <dgm:pt modelId="{7D3E5A76-B1A1-4D07-B01E-30E54B05B19E}" type="pres">
      <dgm:prSet presAssocID="{AE03CD65-0F82-4745-A6EF-B5FBFBC56A3C}" presName="vertSpace2b" presStyleCnt="0"/>
      <dgm:spPr/>
    </dgm:pt>
  </dgm:ptLst>
  <dgm:cxnLst>
    <dgm:cxn modelId="{0E47AA02-7C15-4D8F-8819-647B7D46E5D1}" type="presOf" srcId="{A654C7F7-45E0-4052-AC72-0BD8F00F9F38}" destId="{D8119818-0CB4-46CA-8DFD-1B26B7BFA674}" srcOrd="0" destOrd="0" presId="urn:microsoft.com/office/officeart/2008/layout/LinedList"/>
    <dgm:cxn modelId="{B789D323-0F3B-40FF-912F-8BFD30825BA8}" type="presOf" srcId="{8BC5436F-0D51-4EB0-86B1-291CE94F6D82}" destId="{3B97FA96-D0C3-4976-97A2-4E9BFFFB790E}" srcOrd="0" destOrd="0" presId="urn:microsoft.com/office/officeart/2008/layout/LinedList"/>
    <dgm:cxn modelId="{63462230-F2BD-4FFF-B46B-DB4800483BD3}" type="presOf" srcId="{E19290B2-3B2A-4624-8A86-3232B74E6E32}" destId="{24A0023F-5C24-4CF9-A02C-2F3B465EC839}" srcOrd="0" destOrd="0" presId="urn:microsoft.com/office/officeart/2008/layout/LinedList"/>
    <dgm:cxn modelId="{F28BE335-2204-4BED-A26E-117849A31924}" srcId="{8BC5436F-0D51-4EB0-86B1-291CE94F6D82}" destId="{AE03CD65-0F82-4745-A6EF-B5FBFBC56A3C}" srcOrd="2" destOrd="0" parTransId="{5DE67586-459F-40FD-88B3-3C69512AEFF9}" sibTransId="{C1C4566B-61B8-4677-BB75-A52840690173}"/>
    <dgm:cxn modelId="{F019BE62-A17B-4750-9885-68AF5B96A96E}" srcId="{42402F89-FA35-44E0-B218-54ABE302D339}" destId="{8BC5436F-0D51-4EB0-86B1-291CE94F6D82}" srcOrd="0" destOrd="0" parTransId="{E3486E38-3D16-41B1-B2C4-8C2CBDD1C2F0}" sibTransId="{5545F78F-3ACF-4FEA-AA79-36AB8E23F7DC}"/>
    <dgm:cxn modelId="{524FF5AD-1CEE-4BD9-BE05-C8FE634E2BB4}" type="presOf" srcId="{AE03CD65-0F82-4745-A6EF-B5FBFBC56A3C}" destId="{E35424AB-8258-4F14-88C9-C17F9A92C35D}" srcOrd="0" destOrd="0" presId="urn:microsoft.com/office/officeart/2008/layout/LinedList"/>
    <dgm:cxn modelId="{07D35FB7-42E5-482C-A343-18E0A997F2F6}" srcId="{8BC5436F-0D51-4EB0-86B1-291CE94F6D82}" destId="{E19290B2-3B2A-4624-8A86-3232B74E6E32}" srcOrd="0" destOrd="0" parTransId="{1CA44A11-FE54-4ACA-A613-F0023F2B184E}" sibTransId="{7F4C71FC-EADC-4C37-9E46-AA4C5089DA64}"/>
    <dgm:cxn modelId="{146667E0-777E-4933-958A-2D3DB7D42D29}" type="presOf" srcId="{42402F89-FA35-44E0-B218-54ABE302D339}" destId="{310372A8-58DD-41D6-B9C2-A11F9F8CF019}" srcOrd="0" destOrd="0" presId="urn:microsoft.com/office/officeart/2008/layout/LinedList"/>
    <dgm:cxn modelId="{19679FE7-685D-4698-B20D-281D71BCF668}" srcId="{8BC5436F-0D51-4EB0-86B1-291CE94F6D82}" destId="{A654C7F7-45E0-4052-AC72-0BD8F00F9F38}" srcOrd="1" destOrd="0" parTransId="{5A824C17-4DBE-42ED-BFF5-B92C0AEB010A}" sibTransId="{02344D15-285C-4E57-BA38-A7CFA6780108}"/>
    <dgm:cxn modelId="{7B9DD4F8-8F7E-4406-9928-DBDE1A0BDCC2}" type="presParOf" srcId="{310372A8-58DD-41D6-B9C2-A11F9F8CF019}" destId="{0B8B90F5-4E02-4577-89D7-719C2E25224D}" srcOrd="0" destOrd="0" presId="urn:microsoft.com/office/officeart/2008/layout/LinedList"/>
    <dgm:cxn modelId="{74217C6A-47D1-4C83-89EE-4CDAD9386681}" type="presParOf" srcId="{310372A8-58DD-41D6-B9C2-A11F9F8CF019}" destId="{BD1C2D5B-6F1D-46D8-85D7-D76DE945EE0E}" srcOrd="1" destOrd="0" presId="urn:microsoft.com/office/officeart/2008/layout/LinedList"/>
    <dgm:cxn modelId="{178F1348-CCC1-40AD-9C5B-084F4A9B0734}" type="presParOf" srcId="{BD1C2D5B-6F1D-46D8-85D7-D76DE945EE0E}" destId="{3B97FA96-D0C3-4976-97A2-4E9BFFFB790E}" srcOrd="0" destOrd="0" presId="urn:microsoft.com/office/officeart/2008/layout/LinedList"/>
    <dgm:cxn modelId="{E88A7888-185B-417F-9A44-2129B82BB2FF}" type="presParOf" srcId="{BD1C2D5B-6F1D-46D8-85D7-D76DE945EE0E}" destId="{9DF66786-A962-4053-A035-BBC926A16A9A}" srcOrd="1" destOrd="0" presId="urn:microsoft.com/office/officeart/2008/layout/LinedList"/>
    <dgm:cxn modelId="{A9FEB014-610C-44F0-A154-8C9440F37AEF}" type="presParOf" srcId="{9DF66786-A962-4053-A035-BBC926A16A9A}" destId="{0AB6D721-B6A2-4B67-84DF-A79A4AEA2CBC}" srcOrd="0" destOrd="0" presId="urn:microsoft.com/office/officeart/2008/layout/LinedList"/>
    <dgm:cxn modelId="{B80F5C6E-052A-41A9-AB68-A6B814B5292B}" type="presParOf" srcId="{9DF66786-A962-4053-A035-BBC926A16A9A}" destId="{782A0CFD-B20B-4826-98B0-4E211FBE35DB}" srcOrd="1" destOrd="0" presId="urn:microsoft.com/office/officeart/2008/layout/LinedList"/>
    <dgm:cxn modelId="{BFB97553-0B37-44C9-ACDE-87D61E96AD7C}" type="presParOf" srcId="{782A0CFD-B20B-4826-98B0-4E211FBE35DB}" destId="{AB842D37-151C-491F-A45C-A14D3D49DB00}" srcOrd="0" destOrd="0" presId="urn:microsoft.com/office/officeart/2008/layout/LinedList"/>
    <dgm:cxn modelId="{667B4E97-03B7-4350-8F5F-3902B00A9FE4}" type="presParOf" srcId="{782A0CFD-B20B-4826-98B0-4E211FBE35DB}" destId="{24A0023F-5C24-4CF9-A02C-2F3B465EC839}" srcOrd="1" destOrd="0" presId="urn:microsoft.com/office/officeart/2008/layout/LinedList"/>
    <dgm:cxn modelId="{3FCB549D-39A7-425D-8383-1854D99055BE}" type="presParOf" srcId="{782A0CFD-B20B-4826-98B0-4E211FBE35DB}" destId="{B429A634-1363-419B-AAB6-BF7C57014718}" srcOrd="2" destOrd="0" presId="urn:microsoft.com/office/officeart/2008/layout/LinedList"/>
    <dgm:cxn modelId="{DB378B99-A3BB-4322-9638-FE5134978BCA}" type="presParOf" srcId="{9DF66786-A962-4053-A035-BBC926A16A9A}" destId="{02521783-8594-4E3F-BB1F-24FC38C273F2}" srcOrd="2" destOrd="0" presId="urn:microsoft.com/office/officeart/2008/layout/LinedList"/>
    <dgm:cxn modelId="{9E3FC951-298A-48C1-9365-325A8A131E8F}" type="presParOf" srcId="{9DF66786-A962-4053-A035-BBC926A16A9A}" destId="{146F9740-3A9B-4EBF-BC88-F143F9638260}" srcOrd="3" destOrd="0" presId="urn:microsoft.com/office/officeart/2008/layout/LinedList"/>
    <dgm:cxn modelId="{973EDE62-A2B2-4BA4-9E27-A22A4B57FBFA}" type="presParOf" srcId="{9DF66786-A962-4053-A035-BBC926A16A9A}" destId="{AB1F622D-AE23-4F1B-9B0B-7BB8F964A5FA}" srcOrd="4" destOrd="0" presId="urn:microsoft.com/office/officeart/2008/layout/LinedList"/>
    <dgm:cxn modelId="{D79480B8-C100-403E-8FD5-03B4801B5063}" type="presParOf" srcId="{AB1F622D-AE23-4F1B-9B0B-7BB8F964A5FA}" destId="{E75B3D72-CD8E-46AC-BB08-39D5DFA5AA23}" srcOrd="0" destOrd="0" presId="urn:microsoft.com/office/officeart/2008/layout/LinedList"/>
    <dgm:cxn modelId="{579BAB0A-88D2-400E-8384-89B40137A450}" type="presParOf" srcId="{AB1F622D-AE23-4F1B-9B0B-7BB8F964A5FA}" destId="{D8119818-0CB4-46CA-8DFD-1B26B7BFA674}" srcOrd="1" destOrd="0" presId="urn:microsoft.com/office/officeart/2008/layout/LinedList"/>
    <dgm:cxn modelId="{0A7D1718-3DC1-4D27-B515-7CB786FA17BA}" type="presParOf" srcId="{AB1F622D-AE23-4F1B-9B0B-7BB8F964A5FA}" destId="{1A92C671-BEEC-4DCC-8151-7392D70C458B}" srcOrd="2" destOrd="0" presId="urn:microsoft.com/office/officeart/2008/layout/LinedList"/>
    <dgm:cxn modelId="{6CAA28A4-05A8-4717-BD2A-33FA1AFEFC64}" type="presParOf" srcId="{9DF66786-A962-4053-A035-BBC926A16A9A}" destId="{0C937828-1BC8-4866-A593-53621FD47BD5}" srcOrd="5" destOrd="0" presId="urn:microsoft.com/office/officeart/2008/layout/LinedList"/>
    <dgm:cxn modelId="{10E5690A-1CDA-4C6B-9544-21F3C11E303B}" type="presParOf" srcId="{9DF66786-A962-4053-A035-BBC926A16A9A}" destId="{2347DFC7-6EE9-491B-A041-19F17BF7B253}" srcOrd="6" destOrd="0" presId="urn:microsoft.com/office/officeart/2008/layout/LinedList"/>
    <dgm:cxn modelId="{A89B00C7-9634-4045-A47A-B9186E0E86C0}" type="presParOf" srcId="{9DF66786-A962-4053-A035-BBC926A16A9A}" destId="{60EA7560-DF12-45CB-89BD-77229363E0BE}" srcOrd="7" destOrd="0" presId="urn:microsoft.com/office/officeart/2008/layout/LinedList"/>
    <dgm:cxn modelId="{9FB93E32-2A33-482F-BC31-DA8DB0547B00}" type="presParOf" srcId="{60EA7560-DF12-45CB-89BD-77229363E0BE}" destId="{39E73FB6-9B44-4F42-AA76-A5C2EC027474}" srcOrd="0" destOrd="0" presId="urn:microsoft.com/office/officeart/2008/layout/LinedList"/>
    <dgm:cxn modelId="{C59DB6CF-F8FB-4EBE-9E9A-A9A7EE0AB470}" type="presParOf" srcId="{60EA7560-DF12-45CB-89BD-77229363E0BE}" destId="{E35424AB-8258-4F14-88C9-C17F9A92C35D}" srcOrd="1" destOrd="0" presId="urn:microsoft.com/office/officeart/2008/layout/LinedList"/>
    <dgm:cxn modelId="{6B07732B-054B-40D5-9172-1C3F21D0B86F}" type="presParOf" srcId="{60EA7560-DF12-45CB-89BD-77229363E0BE}" destId="{0D6FF37B-6B41-4B63-A462-24EC1BD861CB}" srcOrd="2" destOrd="0" presId="urn:microsoft.com/office/officeart/2008/layout/LinedList"/>
    <dgm:cxn modelId="{8C1D3D7A-6CED-4815-8071-9088A46335DE}" type="presParOf" srcId="{9DF66786-A962-4053-A035-BBC926A16A9A}" destId="{897C71B0-D563-4A8C-B9DB-A398FCB06AD0}" srcOrd="8" destOrd="0" presId="urn:microsoft.com/office/officeart/2008/layout/LinedList"/>
    <dgm:cxn modelId="{2C784D8D-79D0-4BEC-A211-1A8D633001F0}" type="presParOf" srcId="{9DF66786-A962-4053-A035-BBC926A16A9A}" destId="{7D3E5A76-B1A1-4D07-B01E-30E54B05B19E}"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244F73-0371-4D83-A4D4-913CA27D085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C0CF486-EA17-4C9C-9001-8A48F5967825}">
      <dgm:prSet phldrT="[Text]"/>
      <dgm:spPr/>
      <dgm:t>
        <a:bodyPr/>
        <a:lstStyle/>
        <a:p>
          <a:r>
            <a:rPr lang="en-US" b="1" dirty="0"/>
            <a:t>Age</a:t>
          </a:r>
        </a:p>
      </dgm:t>
    </dgm:pt>
    <dgm:pt modelId="{6ADAF6DE-811D-4FB5-BE42-C0FFB8D20E0B}" type="parTrans" cxnId="{8BDFBCED-7DED-45CD-98C0-F9F8D68D3494}">
      <dgm:prSet/>
      <dgm:spPr/>
      <dgm:t>
        <a:bodyPr/>
        <a:lstStyle/>
        <a:p>
          <a:endParaRPr lang="en-US"/>
        </a:p>
      </dgm:t>
    </dgm:pt>
    <dgm:pt modelId="{8269A086-C000-4D56-AEB4-7422EA664B6D}" type="sibTrans" cxnId="{8BDFBCED-7DED-45CD-98C0-F9F8D68D3494}">
      <dgm:prSet/>
      <dgm:spPr/>
      <dgm:t>
        <a:bodyPr/>
        <a:lstStyle/>
        <a:p>
          <a:endParaRPr lang="en-US"/>
        </a:p>
      </dgm:t>
    </dgm:pt>
    <dgm:pt modelId="{986D0FC0-61D2-42A3-B6EA-6589B961A065}">
      <dgm:prSet phldrT="[Text]"/>
      <dgm:spPr/>
      <dgm:t>
        <a:bodyPr/>
        <a:lstStyle/>
        <a:p>
          <a:r>
            <a:rPr lang="en-US" dirty="0"/>
            <a:t>Maximum people’s age are in range 31-40 years.</a:t>
          </a:r>
        </a:p>
      </dgm:t>
    </dgm:pt>
    <dgm:pt modelId="{D58D34AF-AB38-48BC-AE54-380240C3A301}" type="parTrans" cxnId="{E9E6FF6B-CA29-460C-9D64-C3CB2E56DB61}">
      <dgm:prSet/>
      <dgm:spPr/>
      <dgm:t>
        <a:bodyPr/>
        <a:lstStyle/>
        <a:p>
          <a:endParaRPr lang="en-US"/>
        </a:p>
      </dgm:t>
    </dgm:pt>
    <dgm:pt modelId="{8F163061-DFE0-4152-AFCA-285C0D7C4F87}" type="sibTrans" cxnId="{E9E6FF6B-CA29-460C-9D64-C3CB2E56DB61}">
      <dgm:prSet/>
      <dgm:spPr/>
      <dgm:t>
        <a:bodyPr/>
        <a:lstStyle/>
        <a:p>
          <a:endParaRPr lang="en-US"/>
        </a:p>
      </dgm:t>
    </dgm:pt>
    <dgm:pt modelId="{B1D2382A-DC33-4D4A-9C6E-32D7340FB3E3}">
      <dgm:prSet phldrT="[Text]"/>
      <dgm:spPr/>
      <dgm:t>
        <a:bodyPr/>
        <a:lstStyle/>
        <a:p>
          <a:r>
            <a:rPr lang="en-US" dirty="0"/>
            <a:t>21-30 years age range peoples are just 2 counts behind the 31-40 years.</a:t>
          </a:r>
        </a:p>
      </dgm:t>
    </dgm:pt>
    <dgm:pt modelId="{836A8850-4F93-490D-8649-DC9FD211A25D}" type="parTrans" cxnId="{A7FD53BF-42F6-4A16-998E-DC14D7DED847}">
      <dgm:prSet/>
      <dgm:spPr/>
      <dgm:t>
        <a:bodyPr/>
        <a:lstStyle/>
        <a:p>
          <a:endParaRPr lang="en-US"/>
        </a:p>
      </dgm:t>
    </dgm:pt>
    <dgm:pt modelId="{F95CEFBB-8D9C-42A6-9343-C433960555E8}" type="sibTrans" cxnId="{A7FD53BF-42F6-4A16-998E-DC14D7DED847}">
      <dgm:prSet/>
      <dgm:spPr/>
      <dgm:t>
        <a:bodyPr/>
        <a:lstStyle/>
        <a:p>
          <a:endParaRPr lang="en-US"/>
        </a:p>
      </dgm:t>
    </dgm:pt>
    <dgm:pt modelId="{367DD86A-9352-486A-A17A-D62AD49FB2ED}">
      <dgm:prSet phldrT="[Text]"/>
      <dgm:spPr/>
      <dgm:t>
        <a:bodyPr/>
        <a:lstStyle/>
        <a:p>
          <a:r>
            <a:rPr lang="en-US" dirty="0"/>
            <a:t>The above 2 age range are the most young &amp; independent, this combination making them the frequent consumers.</a:t>
          </a:r>
        </a:p>
      </dgm:t>
    </dgm:pt>
    <dgm:pt modelId="{6C2961D4-28E6-41C0-A4F5-544590CB3411}" type="parTrans" cxnId="{59FCB39A-6E5E-4BA7-91D3-9D3BACBC40E9}">
      <dgm:prSet/>
      <dgm:spPr/>
      <dgm:t>
        <a:bodyPr/>
        <a:lstStyle/>
        <a:p>
          <a:endParaRPr lang="en-US"/>
        </a:p>
      </dgm:t>
    </dgm:pt>
    <dgm:pt modelId="{642FBF8C-E10A-4E38-A4DB-AB32856F97E2}" type="sibTrans" cxnId="{59FCB39A-6E5E-4BA7-91D3-9D3BACBC40E9}">
      <dgm:prSet/>
      <dgm:spPr/>
      <dgm:t>
        <a:bodyPr/>
        <a:lstStyle/>
        <a:p>
          <a:endParaRPr lang="en-US"/>
        </a:p>
      </dgm:t>
    </dgm:pt>
    <dgm:pt modelId="{D2B61C52-68C4-4B8A-A0C9-974FE4A24CE5}" type="pres">
      <dgm:prSet presAssocID="{A9244F73-0371-4D83-A4D4-913CA27D0857}" presName="vert0" presStyleCnt="0">
        <dgm:presLayoutVars>
          <dgm:dir/>
          <dgm:animOne val="branch"/>
          <dgm:animLvl val="lvl"/>
        </dgm:presLayoutVars>
      </dgm:prSet>
      <dgm:spPr/>
    </dgm:pt>
    <dgm:pt modelId="{41AC4FBD-C5F9-475D-9891-156E84A92263}" type="pres">
      <dgm:prSet presAssocID="{1C0CF486-EA17-4C9C-9001-8A48F5967825}" presName="thickLine" presStyleLbl="alignNode1" presStyleIdx="0" presStyleCnt="1"/>
      <dgm:spPr/>
    </dgm:pt>
    <dgm:pt modelId="{EA775344-E737-49E3-81D2-0166B6EF6096}" type="pres">
      <dgm:prSet presAssocID="{1C0CF486-EA17-4C9C-9001-8A48F5967825}" presName="horz1" presStyleCnt="0"/>
      <dgm:spPr/>
    </dgm:pt>
    <dgm:pt modelId="{FCA68063-3565-4756-8647-59DB7C604294}" type="pres">
      <dgm:prSet presAssocID="{1C0CF486-EA17-4C9C-9001-8A48F5967825}" presName="tx1" presStyleLbl="revTx" presStyleIdx="0" presStyleCnt="4"/>
      <dgm:spPr/>
    </dgm:pt>
    <dgm:pt modelId="{7C819846-4A82-4D96-8FDE-8C521E2AA116}" type="pres">
      <dgm:prSet presAssocID="{1C0CF486-EA17-4C9C-9001-8A48F5967825}" presName="vert1" presStyleCnt="0"/>
      <dgm:spPr/>
    </dgm:pt>
    <dgm:pt modelId="{BB54F47C-E55B-465A-A8BB-9FAAB97D46E2}" type="pres">
      <dgm:prSet presAssocID="{986D0FC0-61D2-42A3-B6EA-6589B961A065}" presName="vertSpace2a" presStyleCnt="0"/>
      <dgm:spPr/>
    </dgm:pt>
    <dgm:pt modelId="{A020161E-A1D7-409E-B879-1452B9C7E07E}" type="pres">
      <dgm:prSet presAssocID="{986D0FC0-61D2-42A3-B6EA-6589B961A065}" presName="horz2" presStyleCnt="0"/>
      <dgm:spPr/>
    </dgm:pt>
    <dgm:pt modelId="{8C8959A4-DA08-4A87-B1B9-6A03628B3886}" type="pres">
      <dgm:prSet presAssocID="{986D0FC0-61D2-42A3-B6EA-6589B961A065}" presName="horzSpace2" presStyleCnt="0"/>
      <dgm:spPr/>
    </dgm:pt>
    <dgm:pt modelId="{252A2531-4C36-4D5B-A479-A05B0D57BF0D}" type="pres">
      <dgm:prSet presAssocID="{986D0FC0-61D2-42A3-B6EA-6589B961A065}" presName="tx2" presStyleLbl="revTx" presStyleIdx="1" presStyleCnt="4"/>
      <dgm:spPr/>
    </dgm:pt>
    <dgm:pt modelId="{8B5FD7F1-3C1A-4741-9405-47CA8218E387}" type="pres">
      <dgm:prSet presAssocID="{986D0FC0-61D2-42A3-B6EA-6589B961A065}" presName="vert2" presStyleCnt="0"/>
      <dgm:spPr/>
    </dgm:pt>
    <dgm:pt modelId="{32FB5C2B-9D00-4051-9D60-88EC79D68163}" type="pres">
      <dgm:prSet presAssocID="{986D0FC0-61D2-42A3-B6EA-6589B961A065}" presName="thinLine2b" presStyleLbl="callout" presStyleIdx="0" presStyleCnt="3"/>
      <dgm:spPr/>
    </dgm:pt>
    <dgm:pt modelId="{7AAD8AEF-70FF-42D4-912E-9BED07C5B4B5}" type="pres">
      <dgm:prSet presAssocID="{986D0FC0-61D2-42A3-B6EA-6589B961A065}" presName="vertSpace2b" presStyleCnt="0"/>
      <dgm:spPr/>
    </dgm:pt>
    <dgm:pt modelId="{57DA91C4-3F7C-4F04-9642-8396CCAFCA4C}" type="pres">
      <dgm:prSet presAssocID="{B1D2382A-DC33-4D4A-9C6E-32D7340FB3E3}" presName="horz2" presStyleCnt="0"/>
      <dgm:spPr/>
    </dgm:pt>
    <dgm:pt modelId="{4BAD6121-33B6-4FF1-875F-475B4530C93C}" type="pres">
      <dgm:prSet presAssocID="{B1D2382A-DC33-4D4A-9C6E-32D7340FB3E3}" presName="horzSpace2" presStyleCnt="0"/>
      <dgm:spPr/>
    </dgm:pt>
    <dgm:pt modelId="{E093F687-E28E-4412-A716-FCA9790B595B}" type="pres">
      <dgm:prSet presAssocID="{B1D2382A-DC33-4D4A-9C6E-32D7340FB3E3}" presName="tx2" presStyleLbl="revTx" presStyleIdx="2" presStyleCnt="4" custScaleY="99540"/>
      <dgm:spPr/>
    </dgm:pt>
    <dgm:pt modelId="{A292B794-BA9B-4877-B03D-92E61E6A1151}" type="pres">
      <dgm:prSet presAssocID="{B1D2382A-DC33-4D4A-9C6E-32D7340FB3E3}" presName="vert2" presStyleCnt="0"/>
      <dgm:spPr/>
    </dgm:pt>
    <dgm:pt modelId="{D4D7803D-4117-4806-823C-E3056232733A}" type="pres">
      <dgm:prSet presAssocID="{B1D2382A-DC33-4D4A-9C6E-32D7340FB3E3}" presName="thinLine2b" presStyleLbl="callout" presStyleIdx="1" presStyleCnt="3"/>
      <dgm:spPr/>
    </dgm:pt>
    <dgm:pt modelId="{16320822-5DC8-4373-AA23-CA1070460D85}" type="pres">
      <dgm:prSet presAssocID="{B1D2382A-DC33-4D4A-9C6E-32D7340FB3E3}" presName="vertSpace2b" presStyleCnt="0"/>
      <dgm:spPr/>
    </dgm:pt>
    <dgm:pt modelId="{E7891752-C0E7-4C90-A4C5-562C8A09404C}" type="pres">
      <dgm:prSet presAssocID="{367DD86A-9352-486A-A17A-D62AD49FB2ED}" presName="horz2" presStyleCnt="0"/>
      <dgm:spPr/>
    </dgm:pt>
    <dgm:pt modelId="{81CE6739-3586-4200-8069-B5F69466F248}" type="pres">
      <dgm:prSet presAssocID="{367DD86A-9352-486A-A17A-D62AD49FB2ED}" presName="horzSpace2" presStyleCnt="0"/>
      <dgm:spPr/>
    </dgm:pt>
    <dgm:pt modelId="{77C92A62-6269-4AB9-87CE-33A1C0E0B915}" type="pres">
      <dgm:prSet presAssocID="{367DD86A-9352-486A-A17A-D62AD49FB2ED}" presName="tx2" presStyleLbl="revTx" presStyleIdx="3" presStyleCnt="4"/>
      <dgm:spPr/>
    </dgm:pt>
    <dgm:pt modelId="{CF49806D-4E5E-4BD2-8F47-2C233F393FDC}" type="pres">
      <dgm:prSet presAssocID="{367DD86A-9352-486A-A17A-D62AD49FB2ED}" presName="vert2" presStyleCnt="0"/>
      <dgm:spPr/>
    </dgm:pt>
    <dgm:pt modelId="{5FBA1346-6C96-4D82-A9BC-192C81F4B8BE}" type="pres">
      <dgm:prSet presAssocID="{367DD86A-9352-486A-A17A-D62AD49FB2ED}" presName="thinLine2b" presStyleLbl="callout" presStyleIdx="2" presStyleCnt="3"/>
      <dgm:spPr/>
    </dgm:pt>
    <dgm:pt modelId="{349CCF02-D32E-4D74-AE8A-35A957DB8BF8}" type="pres">
      <dgm:prSet presAssocID="{367DD86A-9352-486A-A17A-D62AD49FB2ED}" presName="vertSpace2b" presStyleCnt="0"/>
      <dgm:spPr/>
    </dgm:pt>
  </dgm:ptLst>
  <dgm:cxnLst>
    <dgm:cxn modelId="{E9E6FF6B-CA29-460C-9D64-C3CB2E56DB61}" srcId="{1C0CF486-EA17-4C9C-9001-8A48F5967825}" destId="{986D0FC0-61D2-42A3-B6EA-6589B961A065}" srcOrd="0" destOrd="0" parTransId="{D58D34AF-AB38-48BC-AE54-380240C3A301}" sibTransId="{8F163061-DFE0-4152-AFCA-285C0D7C4F87}"/>
    <dgm:cxn modelId="{A42C5D8A-00BC-4C47-BDF1-212FBC2EF8A5}" type="presOf" srcId="{986D0FC0-61D2-42A3-B6EA-6589B961A065}" destId="{252A2531-4C36-4D5B-A479-A05B0D57BF0D}" srcOrd="0" destOrd="0" presId="urn:microsoft.com/office/officeart/2008/layout/LinedList"/>
    <dgm:cxn modelId="{0ED20598-127B-4E89-BA84-BF9EAF623B86}" type="presOf" srcId="{B1D2382A-DC33-4D4A-9C6E-32D7340FB3E3}" destId="{E093F687-E28E-4412-A716-FCA9790B595B}" srcOrd="0" destOrd="0" presId="urn:microsoft.com/office/officeart/2008/layout/LinedList"/>
    <dgm:cxn modelId="{59FCB39A-6E5E-4BA7-91D3-9D3BACBC40E9}" srcId="{1C0CF486-EA17-4C9C-9001-8A48F5967825}" destId="{367DD86A-9352-486A-A17A-D62AD49FB2ED}" srcOrd="2" destOrd="0" parTransId="{6C2961D4-28E6-41C0-A4F5-544590CB3411}" sibTransId="{642FBF8C-E10A-4E38-A4DB-AB32856F97E2}"/>
    <dgm:cxn modelId="{A7FD53BF-42F6-4A16-998E-DC14D7DED847}" srcId="{1C0CF486-EA17-4C9C-9001-8A48F5967825}" destId="{B1D2382A-DC33-4D4A-9C6E-32D7340FB3E3}" srcOrd="1" destOrd="0" parTransId="{836A8850-4F93-490D-8649-DC9FD211A25D}" sibTransId="{F95CEFBB-8D9C-42A6-9343-C433960555E8}"/>
    <dgm:cxn modelId="{0390F4C7-7050-4D7E-B7D5-0E20F09537F9}" type="presOf" srcId="{1C0CF486-EA17-4C9C-9001-8A48F5967825}" destId="{FCA68063-3565-4756-8647-59DB7C604294}" srcOrd="0" destOrd="0" presId="urn:microsoft.com/office/officeart/2008/layout/LinedList"/>
    <dgm:cxn modelId="{B7AEB6D9-3880-4483-80E8-653EFCF2BA7E}" type="presOf" srcId="{A9244F73-0371-4D83-A4D4-913CA27D0857}" destId="{D2B61C52-68C4-4B8A-A0C9-974FE4A24CE5}" srcOrd="0" destOrd="0" presId="urn:microsoft.com/office/officeart/2008/layout/LinedList"/>
    <dgm:cxn modelId="{455FFDE5-8247-4629-B62D-2488AD7EB09B}" type="presOf" srcId="{367DD86A-9352-486A-A17A-D62AD49FB2ED}" destId="{77C92A62-6269-4AB9-87CE-33A1C0E0B915}" srcOrd="0" destOrd="0" presId="urn:microsoft.com/office/officeart/2008/layout/LinedList"/>
    <dgm:cxn modelId="{8BDFBCED-7DED-45CD-98C0-F9F8D68D3494}" srcId="{A9244F73-0371-4D83-A4D4-913CA27D0857}" destId="{1C0CF486-EA17-4C9C-9001-8A48F5967825}" srcOrd="0" destOrd="0" parTransId="{6ADAF6DE-811D-4FB5-BE42-C0FFB8D20E0B}" sibTransId="{8269A086-C000-4D56-AEB4-7422EA664B6D}"/>
    <dgm:cxn modelId="{BB6F959F-7810-481B-99BA-716586D109E3}" type="presParOf" srcId="{D2B61C52-68C4-4B8A-A0C9-974FE4A24CE5}" destId="{41AC4FBD-C5F9-475D-9891-156E84A92263}" srcOrd="0" destOrd="0" presId="urn:microsoft.com/office/officeart/2008/layout/LinedList"/>
    <dgm:cxn modelId="{0B9FE275-A920-491C-8143-B9B4212CEC49}" type="presParOf" srcId="{D2B61C52-68C4-4B8A-A0C9-974FE4A24CE5}" destId="{EA775344-E737-49E3-81D2-0166B6EF6096}" srcOrd="1" destOrd="0" presId="urn:microsoft.com/office/officeart/2008/layout/LinedList"/>
    <dgm:cxn modelId="{D4979F41-BBBE-4918-86DC-62E3218A4629}" type="presParOf" srcId="{EA775344-E737-49E3-81D2-0166B6EF6096}" destId="{FCA68063-3565-4756-8647-59DB7C604294}" srcOrd="0" destOrd="0" presId="urn:microsoft.com/office/officeart/2008/layout/LinedList"/>
    <dgm:cxn modelId="{6ABA94A1-B71B-413A-9900-C650F2778E41}" type="presParOf" srcId="{EA775344-E737-49E3-81D2-0166B6EF6096}" destId="{7C819846-4A82-4D96-8FDE-8C521E2AA116}" srcOrd="1" destOrd="0" presId="urn:microsoft.com/office/officeart/2008/layout/LinedList"/>
    <dgm:cxn modelId="{E69151C1-BE18-40AC-AB24-2191A991DB57}" type="presParOf" srcId="{7C819846-4A82-4D96-8FDE-8C521E2AA116}" destId="{BB54F47C-E55B-465A-A8BB-9FAAB97D46E2}" srcOrd="0" destOrd="0" presId="urn:microsoft.com/office/officeart/2008/layout/LinedList"/>
    <dgm:cxn modelId="{70A04C46-FDF6-4A25-8196-6CD504D69388}" type="presParOf" srcId="{7C819846-4A82-4D96-8FDE-8C521E2AA116}" destId="{A020161E-A1D7-409E-B879-1452B9C7E07E}" srcOrd="1" destOrd="0" presId="urn:microsoft.com/office/officeart/2008/layout/LinedList"/>
    <dgm:cxn modelId="{76509713-1D10-4F84-8B4D-45FE241A9B30}" type="presParOf" srcId="{A020161E-A1D7-409E-B879-1452B9C7E07E}" destId="{8C8959A4-DA08-4A87-B1B9-6A03628B3886}" srcOrd="0" destOrd="0" presId="urn:microsoft.com/office/officeart/2008/layout/LinedList"/>
    <dgm:cxn modelId="{80C83DC3-BC27-473C-B30F-7F2C8286E4C9}" type="presParOf" srcId="{A020161E-A1D7-409E-B879-1452B9C7E07E}" destId="{252A2531-4C36-4D5B-A479-A05B0D57BF0D}" srcOrd="1" destOrd="0" presId="urn:microsoft.com/office/officeart/2008/layout/LinedList"/>
    <dgm:cxn modelId="{16A44935-986E-4F79-BC46-450D09BCD652}" type="presParOf" srcId="{A020161E-A1D7-409E-B879-1452B9C7E07E}" destId="{8B5FD7F1-3C1A-4741-9405-47CA8218E387}" srcOrd="2" destOrd="0" presId="urn:microsoft.com/office/officeart/2008/layout/LinedList"/>
    <dgm:cxn modelId="{663B9A6F-DDE2-4519-A7E3-B714C0D07F87}" type="presParOf" srcId="{7C819846-4A82-4D96-8FDE-8C521E2AA116}" destId="{32FB5C2B-9D00-4051-9D60-88EC79D68163}" srcOrd="2" destOrd="0" presId="urn:microsoft.com/office/officeart/2008/layout/LinedList"/>
    <dgm:cxn modelId="{182E0792-8D2B-4653-81C3-BF18F88609BE}" type="presParOf" srcId="{7C819846-4A82-4D96-8FDE-8C521E2AA116}" destId="{7AAD8AEF-70FF-42D4-912E-9BED07C5B4B5}" srcOrd="3" destOrd="0" presId="urn:microsoft.com/office/officeart/2008/layout/LinedList"/>
    <dgm:cxn modelId="{DE53B2E4-B85C-4F13-B9F2-66E9CF8A3B79}" type="presParOf" srcId="{7C819846-4A82-4D96-8FDE-8C521E2AA116}" destId="{57DA91C4-3F7C-4F04-9642-8396CCAFCA4C}" srcOrd="4" destOrd="0" presId="urn:microsoft.com/office/officeart/2008/layout/LinedList"/>
    <dgm:cxn modelId="{57B1F7AE-0734-4B92-B4AB-DD3228703C16}" type="presParOf" srcId="{57DA91C4-3F7C-4F04-9642-8396CCAFCA4C}" destId="{4BAD6121-33B6-4FF1-875F-475B4530C93C}" srcOrd="0" destOrd="0" presId="urn:microsoft.com/office/officeart/2008/layout/LinedList"/>
    <dgm:cxn modelId="{033D3661-77CF-4060-9217-FCEEC69F1C76}" type="presParOf" srcId="{57DA91C4-3F7C-4F04-9642-8396CCAFCA4C}" destId="{E093F687-E28E-4412-A716-FCA9790B595B}" srcOrd="1" destOrd="0" presId="urn:microsoft.com/office/officeart/2008/layout/LinedList"/>
    <dgm:cxn modelId="{887DA943-3932-4BBC-BC82-814F6AD907F0}" type="presParOf" srcId="{57DA91C4-3F7C-4F04-9642-8396CCAFCA4C}" destId="{A292B794-BA9B-4877-B03D-92E61E6A1151}" srcOrd="2" destOrd="0" presId="urn:microsoft.com/office/officeart/2008/layout/LinedList"/>
    <dgm:cxn modelId="{A01CF065-9D48-4CAC-9135-DAFB34F13595}" type="presParOf" srcId="{7C819846-4A82-4D96-8FDE-8C521E2AA116}" destId="{D4D7803D-4117-4806-823C-E3056232733A}" srcOrd="5" destOrd="0" presId="urn:microsoft.com/office/officeart/2008/layout/LinedList"/>
    <dgm:cxn modelId="{4D5D2E21-C249-44DF-B35C-4F68D94D8402}" type="presParOf" srcId="{7C819846-4A82-4D96-8FDE-8C521E2AA116}" destId="{16320822-5DC8-4373-AA23-CA1070460D85}" srcOrd="6" destOrd="0" presId="urn:microsoft.com/office/officeart/2008/layout/LinedList"/>
    <dgm:cxn modelId="{7A4A5F60-9163-400A-B714-12A779E9EA81}" type="presParOf" srcId="{7C819846-4A82-4D96-8FDE-8C521E2AA116}" destId="{E7891752-C0E7-4C90-A4C5-562C8A09404C}" srcOrd="7" destOrd="0" presId="urn:microsoft.com/office/officeart/2008/layout/LinedList"/>
    <dgm:cxn modelId="{5749CC78-0904-49D2-8BD7-2EBE94A129F1}" type="presParOf" srcId="{E7891752-C0E7-4C90-A4C5-562C8A09404C}" destId="{81CE6739-3586-4200-8069-B5F69466F248}" srcOrd="0" destOrd="0" presId="urn:microsoft.com/office/officeart/2008/layout/LinedList"/>
    <dgm:cxn modelId="{7F4AB401-17E0-471E-8894-5515CCDD4CC6}" type="presParOf" srcId="{E7891752-C0E7-4C90-A4C5-562C8A09404C}" destId="{77C92A62-6269-4AB9-87CE-33A1C0E0B915}" srcOrd="1" destOrd="0" presId="urn:microsoft.com/office/officeart/2008/layout/LinedList"/>
    <dgm:cxn modelId="{74580373-3EE9-4CE9-9DEB-5B1DA31AD121}" type="presParOf" srcId="{E7891752-C0E7-4C90-A4C5-562C8A09404C}" destId="{CF49806D-4E5E-4BD2-8F47-2C233F393FDC}" srcOrd="2" destOrd="0" presId="urn:microsoft.com/office/officeart/2008/layout/LinedList"/>
    <dgm:cxn modelId="{1B810F42-2848-4C00-BF6A-DE751EE6D086}" type="presParOf" srcId="{7C819846-4A82-4D96-8FDE-8C521E2AA116}" destId="{5FBA1346-6C96-4D82-A9BC-192C81F4B8BE}" srcOrd="8" destOrd="0" presId="urn:microsoft.com/office/officeart/2008/layout/LinedList"/>
    <dgm:cxn modelId="{CEDB8058-7696-453F-AD86-DF0C2DD01787}" type="presParOf" srcId="{7C819846-4A82-4D96-8FDE-8C521E2AA116}" destId="{349CCF02-D32E-4D74-AE8A-35A957DB8BF8}" srcOrd="9"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B90F5-4E02-4577-89D7-719C2E25224D}">
      <dsp:nvSpPr>
        <dsp:cNvPr id="0" name=""/>
        <dsp:cNvSpPr/>
      </dsp:nvSpPr>
      <dsp:spPr>
        <a:xfrm>
          <a:off x="0" y="0"/>
          <a:ext cx="46497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97FA96-D0C3-4976-97A2-4E9BFFFB790E}">
      <dsp:nvSpPr>
        <dsp:cNvPr id="0" name=""/>
        <dsp:cNvSpPr/>
      </dsp:nvSpPr>
      <dsp:spPr>
        <a:xfrm>
          <a:off x="0" y="0"/>
          <a:ext cx="1225083" cy="2172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Gender</a:t>
          </a:r>
        </a:p>
      </dsp:txBody>
      <dsp:txXfrm>
        <a:off x="0" y="0"/>
        <a:ext cx="1225083" cy="2172060"/>
      </dsp:txXfrm>
    </dsp:sp>
    <dsp:sp modelId="{24A0023F-5C24-4CF9-A02C-2F3B465EC839}">
      <dsp:nvSpPr>
        <dsp:cNvPr id="0" name=""/>
        <dsp:cNvSpPr/>
      </dsp:nvSpPr>
      <dsp:spPr>
        <a:xfrm>
          <a:off x="1289245" y="33938"/>
          <a:ext cx="3357788" cy="678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Out of 269 respondents 181 respondents are Female.</a:t>
          </a:r>
        </a:p>
      </dsp:txBody>
      <dsp:txXfrm>
        <a:off x="1289245" y="33938"/>
        <a:ext cx="3357788" cy="678768"/>
      </dsp:txXfrm>
    </dsp:sp>
    <dsp:sp modelId="{02521783-8594-4E3F-BB1F-24FC38C273F2}">
      <dsp:nvSpPr>
        <dsp:cNvPr id="0" name=""/>
        <dsp:cNvSpPr/>
      </dsp:nvSpPr>
      <dsp:spPr>
        <a:xfrm>
          <a:off x="1225083" y="712707"/>
          <a:ext cx="34219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119818-0CB4-46CA-8DFD-1B26B7BFA674}">
      <dsp:nvSpPr>
        <dsp:cNvPr id="0" name=""/>
        <dsp:cNvSpPr/>
      </dsp:nvSpPr>
      <dsp:spPr>
        <a:xfrm>
          <a:off x="1289245" y="746645"/>
          <a:ext cx="3357788" cy="678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The count of Male respondents is 88.</a:t>
          </a:r>
        </a:p>
      </dsp:txBody>
      <dsp:txXfrm>
        <a:off x="1289245" y="746645"/>
        <a:ext cx="3357788" cy="678768"/>
      </dsp:txXfrm>
    </dsp:sp>
    <dsp:sp modelId="{0C937828-1BC8-4866-A593-53621FD47BD5}">
      <dsp:nvSpPr>
        <dsp:cNvPr id="0" name=""/>
        <dsp:cNvSpPr/>
      </dsp:nvSpPr>
      <dsp:spPr>
        <a:xfrm>
          <a:off x="1225083" y="1425414"/>
          <a:ext cx="34219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5424AB-8258-4F14-88C9-C17F9A92C35D}">
      <dsp:nvSpPr>
        <dsp:cNvPr id="0" name=""/>
        <dsp:cNvSpPr/>
      </dsp:nvSpPr>
      <dsp:spPr>
        <a:xfrm>
          <a:off x="1289245" y="1459352"/>
          <a:ext cx="3357788" cy="678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The Ratio of Gender clearly indicates that Females are More Online Shoppers.</a:t>
          </a:r>
        </a:p>
      </dsp:txBody>
      <dsp:txXfrm>
        <a:off x="1289245" y="1459352"/>
        <a:ext cx="3357788" cy="678768"/>
      </dsp:txXfrm>
    </dsp:sp>
    <dsp:sp modelId="{897C71B0-D563-4A8C-B9DB-A398FCB06AD0}">
      <dsp:nvSpPr>
        <dsp:cNvPr id="0" name=""/>
        <dsp:cNvSpPr/>
      </dsp:nvSpPr>
      <dsp:spPr>
        <a:xfrm>
          <a:off x="1225083" y="2138121"/>
          <a:ext cx="34219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C4FBD-C5F9-475D-9891-156E84A92263}">
      <dsp:nvSpPr>
        <dsp:cNvPr id="0" name=""/>
        <dsp:cNvSpPr/>
      </dsp:nvSpPr>
      <dsp:spPr>
        <a:xfrm>
          <a:off x="0" y="0"/>
          <a:ext cx="48752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68063-3565-4756-8647-59DB7C604294}">
      <dsp:nvSpPr>
        <dsp:cNvPr id="0" name=""/>
        <dsp:cNvSpPr/>
      </dsp:nvSpPr>
      <dsp:spPr>
        <a:xfrm>
          <a:off x="0" y="0"/>
          <a:ext cx="975042" cy="143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dirty="0"/>
            <a:t>Age</a:t>
          </a:r>
        </a:p>
      </dsp:txBody>
      <dsp:txXfrm>
        <a:off x="0" y="0"/>
        <a:ext cx="975042" cy="1433490"/>
      </dsp:txXfrm>
    </dsp:sp>
    <dsp:sp modelId="{252A2531-4C36-4D5B-A479-A05B0D57BF0D}">
      <dsp:nvSpPr>
        <dsp:cNvPr id="0" name=""/>
        <dsp:cNvSpPr/>
      </dsp:nvSpPr>
      <dsp:spPr>
        <a:xfrm>
          <a:off x="1048170" y="22398"/>
          <a:ext cx="3827039" cy="447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Maximum people’s age are in range 31-40 years.</a:t>
          </a:r>
        </a:p>
      </dsp:txBody>
      <dsp:txXfrm>
        <a:off x="1048170" y="22398"/>
        <a:ext cx="3827039" cy="447965"/>
      </dsp:txXfrm>
    </dsp:sp>
    <dsp:sp modelId="{32FB5C2B-9D00-4051-9D60-88EC79D68163}">
      <dsp:nvSpPr>
        <dsp:cNvPr id="0" name=""/>
        <dsp:cNvSpPr/>
      </dsp:nvSpPr>
      <dsp:spPr>
        <a:xfrm>
          <a:off x="975042" y="470363"/>
          <a:ext cx="39001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93F687-E28E-4412-A716-FCA9790B595B}">
      <dsp:nvSpPr>
        <dsp:cNvPr id="0" name=""/>
        <dsp:cNvSpPr/>
      </dsp:nvSpPr>
      <dsp:spPr>
        <a:xfrm>
          <a:off x="1048170" y="492762"/>
          <a:ext cx="3827039" cy="44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21-30 years age range peoples are just 2 counts behind the 31-40 years.</a:t>
          </a:r>
        </a:p>
      </dsp:txBody>
      <dsp:txXfrm>
        <a:off x="1048170" y="492762"/>
        <a:ext cx="3827039" cy="445904"/>
      </dsp:txXfrm>
    </dsp:sp>
    <dsp:sp modelId="{D4D7803D-4117-4806-823C-E3056232733A}">
      <dsp:nvSpPr>
        <dsp:cNvPr id="0" name=""/>
        <dsp:cNvSpPr/>
      </dsp:nvSpPr>
      <dsp:spPr>
        <a:xfrm>
          <a:off x="975042" y="938667"/>
          <a:ext cx="39001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C92A62-6269-4AB9-87CE-33A1C0E0B915}">
      <dsp:nvSpPr>
        <dsp:cNvPr id="0" name=""/>
        <dsp:cNvSpPr/>
      </dsp:nvSpPr>
      <dsp:spPr>
        <a:xfrm>
          <a:off x="1048170" y="961065"/>
          <a:ext cx="3827039" cy="447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above 2 age range are the most young &amp; independent, this combination making them the frequent consumers.</a:t>
          </a:r>
        </a:p>
      </dsp:txBody>
      <dsp:txXfrm>
        <a:off x="1048170" y="961065"/>
        <a:ext cx="3827039" cy="447965"/>
      </dsp:txXfrm>
    </dsp:sp>
    <dsp:sp modelId="{5FBA1346-6C96-4D82-A9BC-192C81F4B8BE}">
      <dsp:nvSpPr>
        <dsp:cNvPr id="0" name=""/>
        <dsp:cNvSpPr/>
      </dsp:nvSpPr>
      <dsp:spPr>
        <a:xfrm>
          <a:off x="975042" y="1409031"/>
          <a:ext cx="39001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961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862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7885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4339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01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162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476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515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799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15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21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002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97606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227909"/>
            <a:ext cx="8791575" cy="2282054"/>
          </a:xfrm>
        </p:spPr>
        <p:txBody>
          <a:bodyPr>
            <a:noAutofit/>
          </a:bodyPr>
          <a:lstStyle/>
          <a:p>
            <a:pPr algn="ctr"/>
            <a:r>
              <a:rPr lang="en-US" sz="7200" b="1" dirty="0">
                <a:latin typeface="Algerian" panose="04020705040A02060702" pitchFamily="82" charset="0"/>
              </a:rPr>
              <a:t>CUSTOMER RETENTION CASE STUDY</a:t>
            </a:r>
          </a:p>
        </p:txBody>
      </p:sp>
      <p:sp>
        <p:nvSpPr>
          <p:cNvPr id="3" name="Subtitle 2"/>
          <p:cNvSpPr>
            <a:spLocks noGrp="1"/>
          </p:cNvSpPr>
          <p:nvPr>
            <p:ph type="subTitle" idx="1"/>
          </p:nvPr>
        </p:nvSpPr>
        <p:spPr>
          <a:xfrm>
            <a:off x="1876424" y="4183928"/>
            <a:ext cx="8791575" cy="1655762"/>
          </a:xfrm>
        </p:spPr>
        <p:txBody>
          <a:bodyPr>
            <a:normAutofit fontScale="92500" lnSpcReduction="20000"/>
          </a:bodyPr>
          <a:lstStyle/>
          <a:p>
            <a:pPr algn="ctr"/>
            <a:r>
              <a:rPr lang="en-US" sz="4000" b="1" dirty="0">
                <a:solidFill>
                  <a:schemeClr val="tx1"/>
                </a:solidFill>
                <a:latin typeface="Algerian" panose="04020705040A02060702" pitchFamily="82" charset="0"/>
                <a:cs typeface="Arial" panose="020B0604020202020204" pitchFamily="34" charset="0"/>
              </a:rPr>
              <a:t>Data analysis</a:t>
            </a:r>
          </a:p>
          <a:p>
            <a:pPr algn="ctr"/>
            <a:r>
              <a:rPr lang="en-US" sz="4000" b="1" dirty="0">
                <a:solidFill>
                  <a:schemeClr val="tx1"/>
                </a:solidFill>
                <a:latin typeface="Algerian" panose="04020705040A02060702" pitchFamily="82" charset="0"/>
                <a:cs typeface="Arial" panose="020B0604020202020204" pitchFamily="34" charset="0"/>
              </a:rPr>
              <a:t>by</a:t>
            </a:r>
          </a:p>
          <a:p>
            <a:pPr algn="ctr"/>
            <a:r>
              <a:rPr lang="en-US" sz="4000" b="1" dirty="0">
                <a:solidFill>
                  <a:schemeClr val="tx1"/>
                </a:solidFill>
                <a:latin typeface="Algerian" panose="04020705040A02060702" pitchFamily="82" charset="0"/>
                <a:cs typeface="Arial" panose="020B0604020202020204" pitchFamily="34" charset="0"/>
              </a:rPr>
              <a:t>Ganesh </a:t>
            </a:r>
            <a:r>
              <a:rPr lang="en-US" sz="4000" b="1" dirty="0" err="1">
                <a:solidFill>
                  <a:schemeClr val="tx1"/>
                </a:solidFill>
                <a:latin typeface="Algerian" panose="04020705040A02060702" pitchFamily="82" charset="0"/>
                <a:cs typeface="Arial" panose="020B0604020202020204" pitchFamily="34" charset="0"/>
              </a:rPr>
              <a:t>kumbhar</a:t>
            </a:r>
            <a:endParaRPr lang="en-US" sz="4000" b="1" dirty="0">
              <a:solidFill>
                <a:schemeClr val="tx1"/>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37132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609601"/>
            <a:ext cx="4049488" cy="1436914"/>
          </a:xfrm>
        </p:spPr>
        <p:txBody>
          <a:bodyPr anchor="t"/>
          <a:lstStyle/>
          <a:p>
            <a:pPr algn="ctr"/>
            <a:r>
              <a:rPr lang="en-US" b="1" dirty="0"/>
              <a:t>Relationships between pin city &amp; pin codes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947" y="609601"/>
            <a:ext cx="6835503" cy="3857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a:xfrm>
            <a:off x="836024" y="2246811"/>
            <a:ext cx="4049486" cy="3958045"/>
          </a:xfrm>
        </p:spPr>
        <p:txBody>
          <a:bodyPr>
            <a:normAutofit/>
          </a:bodyPr>
          <a:lstStyle/>
          <a:p>
            <a:pPr marL="285750" indent="-285750" algn="just">
              <a:buFont typeface="Wingdings" panose="05000000000000000000" pitchFamily="2" charset="2"/>
              <a:buChar char="§"/>
            </a:pPr>
            <a:r>
              <a:rPr lang="en-US" sz="2000" dirty="0"/>
              <a:t>We can see that 201308 pin code has highest counts &amp; has 2 bars and the colors of bar represents the Greater Noida &amp; Noida respectively.</a:t>
            </a:r>
          </a:p>
          <a:p>
            <a:pPr marL="285750" indent="-285750" algn="just">
              <a:buFont typeface="Wingdings" panose="05000000000000000000" pitchFamily="2" charset="2"/>
              <a:buChar char="§"/>
            </a:pPr>
            <a:r>
              <a:rPr lang="en-US" sz="2000" dirty="0"/>
              <a:t>Count of Red Bars are the highest &amp; Red bar represents the Delhi city. Means Online shopping in Delhi is all over spread.</a:t>
            </a:r>
          </a:p>
          <a:p>
            <a:pPr marL="285750" indent="-285750">
              <a:buFont typeface="Wingdings" panose="05000000000000000000" pitchFamily="2" charset="2"/>
              <a:buChar char="§"/>
            </a:pPr>
            <a:endParaRPr lang="en-US" sz="2000" dirty="0"/>
          </a:p>
        </p:txBody>
      </p:sp>
    </p:spTree>
    <p:extLst>
      <p:ext uri="{BB962C8B-B14F-4D97-AF65-F5344CB8AC3E}">
        <p14:creationId xmlns:p14="http://schemas.microsoft.com/office/powerpoint/2010/main" val="376063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3" y="131856"/>
            <a:ext cx="10398032" cy="412839"/>
          </a:xfrm>
        </p:spPr>
        <p:txBody>
          <a:bodyPr>
            <a:normAutofit fontScale="90000"/>
          </a:bodyPr>
          <a:lstStyle/>
          <a:p>
            <a:pPr algn="ctr"/>
            <a:r>
              <a:rPr lang="en-US" b="1" dirty="0"/>
              <a:t>Shopping experience &amp; past 1year total purchase</a:t>
            </a:r>
          </a:p>
        </p:txBody>
      </p:sp>
      <p:sp>
        <p:nvSpPr>
          <p:cNvPr id="3" name="Text Placeholder 2"/>
          <p:cNvSpPr>
            <a:spLocks noGrp="1"/>
          </p:cNvSpPr>
          <p:nvPr>
            <p:ph type="body" idx="1"/>
          </p:nvPr>
        </p:nvSpPr>
        <p:spPr>
          <a:xfrm>
            <a:off x="1141411" y="822961"/>
            <a:ext cx="4580120" cy="2011679"/>
          </a:xfrm>
        </p:spPr>
        <p:txBody>
          <a:bodyPr anchor="t">
            <a:normAutofit fontScale="92500" lnSpcReduction="20000"/>
          </a:bodyPr>
          <a:lstStyle/>
          <a:p>
            <a:pPr marL="342900" indent="-342900" algn="just">
              <a:buFont typeface="Wingdings" panose="05000000000000000000" pitchFamily="2" charset="2"/>
              <a:buChar char="§"/>
            </a:pPr>
            <a:r>
              <a:rPr lang="en-US" cap="none" dirty="0"/>
              <a:t>Majority of people are shopping online since more than 4 years.</a:t>
            </a:r>
          </a:p>
          <a:p>
            <a:pPr marL="342900" indent="-342900" algn="just">
              <a:buFont typeface="Wingdings" panose="05000000000000000000" pitchFamily="2" charset="2"/>
              <a:buChar char="§"/>
            </a:pPr>
            <a:r>
              <a:rPr lang="en-US" cap="none" dirty="0"/>
              <a:t>1-2 years online shopping experience people are very less even less than 1 year experience holders are higher in number against them.</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064" y="2834640"/>
            <a:ext cx="4885508" cy="3344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p:cNvSpPr>
            <a:spLocks noGrp="1"/>
          </p:cNvSpPr>
          <p:nvPr>
            <p:ph type="body" sz="quarter" idx="3"/>
          </p:nvPr>
        </p:nvSpPr>
        <p:spPr>
          <a:xfrm>
            <a:off x="6019801" y="822961"/>
            <a:ext cx="5397134" cy="1750422"/>
          </a:xfrm>
        </p:spPr>
        <p:txBody>
          <a:bodyPr anchor="t">
            <a:normAutofit fontScale="92500" lnSpcReduction="20000"/>
          </a:bodyPr>
          <a:lstStyle/>
          <a:p>
            <a:pPr marL="342900" indent="-342900" algn="just">
              <a:buFont typeface="Wingdings" panose="05000000000000000000" pitchFamily="2" charset="2"/>
              <a:buChar char="§"/>
            </a:pPr>
            <a:r>
              <a:rPr lang="en-US" cap="none" dirty="0"/>
              <a:t>Even though people have online shopping experience &amp; awareness since long time, still majority of people’s last 1 year purchase is less than 10 purchase.</a:t>
            </a:r>
          </a:p>
          <a:p>
            <a:pPr marL="342900" indent="-342900" algn="just">
              <a:buFont typeface="Wingdings" panose="05000000000000000000" pitchFamily="2" charset="2"/>
              <a:buChar char="§"/>
            </a:pPr>
            <a:r>
              <a:rPr lang="en-US" cap="none" dirty="0"/>
              <a:t>This clearly proves that customer retention is quite complicated.</a:t>
            </a:r>
          </a:p>
          <a:p>
            <a:pPr marL="342900" indent="-342900">
              <a:buFont typeface="Wingdings" panose="05000000000000000000" pitchFamily="2" charset="2"/>
              <a:buChar char="§"/>
            </a:pPr>
            <a:endParaRPr lang="en-US" cap="none"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87878" y="2834640"/>
            <a:ext cx="5397135" cy="3344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798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96003"/>
            <a:ext cx="9905998" cy="2229185"/>
          </a:xfrm>
        </p:spPr>
        <p:txBody>
          <a:bodyPr anchor="t"/>
          <a:lstStyle/>
          <a:p>
            <a:r>
              <a:rPr lang="en-US" b="1" dirty="0"/>
              <a:t>Connectivity &amp; Devices used.</a:t>
            </a:r>
            <a:br>
              <a:rPr lang="en-US" b="1" dirty="0"/>
            </a:br>
            <a:br>
              <a:rPr lang="en-US" b="1" dirty="0"/>
            </a:br>
            <a:r>
              <a:rPr lang="en-US" sz="1600" b="1" dirty="0"/>
              <a:t>Smart phone is the most used device for the surfing of internet world &amp; hence mobile internet is the most used internet service for the connectivity.</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9897" y="2116184"/>
            <a:ext cx="5209903" cy="3997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49851"/>
            <a:ext cx="5181600" cy="2902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0974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4" y="1001487"/>
            <a:ext cx="3856037" cy="1049382"/>
          </a:xfrm>
        </p:spPr>
        <p:txBody>
          <a:bodyPr anchor="t"/>
          <a:lstStyle/>
          <a:p>
            <a:pPr algn="ctr"/>
            <a:r>
              <a:rPr lang="en-US" b="1" dirty="0"/>
              <a:t>Browser to surf internet.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9264" y="509451"/>
            <a:ext cx="6273800" cy="44021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a:xfrm>
            <a:off x="1146705" y="2050869"/>
            <a:ext cx="3856037" cy="4036421"/>
          </a:xfrm>
        </p:spPr>
        <p:txBody>
          <a:bodyPr>
            <a:normAutofit/>
          </a:bodyPr>
          <a:lstStyle/>
          <a:p>
            <a:pPr algn="just"/>
            <a:r>
              <a:rPr lang="en-US" sz="2400" dirty="0"/>
              <a:t>Google Chrome is the most famous Search Engine to search on internet, browse internet, visit websites hence people will most likely use Google Chrome maximum to search for their needs.</a:t>
            </a:r>
          </a:p>
        </p:txBody>
      </p:sp>
    </p:spTree>
    <p:extLst>
      <p:ext uri="{BB962C8B-B14F-4D97-AF65-F5344CB8AC3E}">
        <p14:creationId xmlns:p14="http://schemas.microsoft.com/office/powerpoint/2010/main" val="276828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130629"/>
            <a:ext cx="10737670" cy="2162402"/>
          </a:xfrm>
        </p:spPr>
        <p:txBody>
          <a:bodyPr anchor="t">
            <a:normAutofit fontScale="90000"/>
          </a:bodyPr>
          <a:lstStyle/>
          <a:p>
            <a:pPr algn="ctr"/>
            <a:r>
              <a:rPr lang="en-US" b="1" dirty="0"/>
              <a:t>Arriving at the favorite online store</a:t>
            </a:r>
            <a:br>
              <a:rPr lang="en-US" b="1" dirty="0"/>
            </a:br>
            <a:br>
              <a:rPr lang="en-US" dirty="0"/>
            </a:br>
            <a:r>
              <a:rPr lang="en-US" sz="1800" dirty="0"/>
              <a:t>Earlier we studied that google chrome is the most used search engine to browse internet search things online &amp; we assumed that while searching their needs online will most likely take them to their favorite online store. Hence here it is proved that most people arrived at their favorite online store via search engine. After that half of the people started using application while half of them continued with search engine only.</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5394" y="2521132"/>
            <a:ext cx="5314407" cy="3174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01215"/>
            <a:ext cx="5181600" cy="2800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4748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459" y="0"/>
            <a:ext cx="9906000" cy="1332411"/>
          </a:xfrm>
        </p:spPr>
        <p:txBody>
          <a:bodyPr anchor="ctr">
            <a:normAutofit/>
          </a:bodyPr>
          <a:lstStyle/>
          <a:p>
            <a:pPr algn="ctr"/>
            <a:r>
              <a:rPr lang="en-US" sz="2800" b="1" dirty="0"/>
              <a:t>Time spent on website before making purchase </a:t>
            </a:r>
            <a:br>
              <a:rPr lang="en-US" sz="2800" b="1" dirty="0"/>
            </a:br>
            <a:r>
              <a:rPr lang="en-US" sz="2800" b="1" dirty="0"/>
              <a:t>&amp;</a:t>
            </a:r>
            <a:br>
              <a:rPr lang="en-US" sz="2800" b="1" dirty="0"/>
            </a:br>
            <a:r>
              <a:rPr lang="en-US" sz="2800" b="1" dirty="0"/>
              <a:t>Preferred payment options</a:t>
            </a:r>
          </a:p>
        </p:txBody>
      </p:sp>
      <p:sp>
        <p:nvSpPr>
          <p:cNvPr id="3" name="Text Placeholder 2"/>
          <p:cNvSpPr>
            <a:spLocks noGrp="1"/>
          </p:cNvSpPr>
          <p:nvPr>
            <p:ph type="body" idx="1"/>
          </p:nvPr>
        </p:nvSpPr>
        <p:spPr>
          <a:xfrm>
            <a:off x="1224460" y="1704513"/>
            <a:ext cx="4677816" cy="1143189"/>
          </a:xfrm>
        </p:spPr>
        <p:txBody>
          <a:bodyPr anchor="t">
            <a:normAutofit fontScale="92500" lnSpcReduction="20000"/>
          </a:bodyPr>
          <a:lstStyle/>
          <a:p>
            <a:r>
              <a:rPr lang="en-US" sz="2000" b="0" dirty="0"/>
              <a:t>Most people use to spend time more than 15 minute while making a purchase this thing indicates that people use to research about the products, alternate options better price and all the things like that.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4489" y="3479858"/>
            <a:ext cx="5157787" cy="29476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p:cNvSpPr>
            <a:spLocks noGrp="1"/>
          </p:cNvSpPr>
          <p:nvPr>
            <p:ph type="body" sz="quarter" idx="3"/>
          </p:nvPr>
        </p:nvSpPr>
        <p:spPr>
          <a:xfrm>
            <a:off x="6286505" y="1618525"/>
            <a:ext cx="4843954" cy="1515291"/>
          </a:xfrm>
        </p:spPr>
        <p:txBody>
          <a:bodyPr anchor="t">
            <a:normAutofit fontScale="92500" lnSpcReduction="20000"/>
          </a:bodyPr>
          <a:lstStyle/>
          <a:p>
            <a:r>
              <a:rPr lang="en-US" b="0" dirty="0"/>
              <a:t>Debit card or credit cards are the preferred payment options of the people. Cash on delivery are still the 2</a:t>
            </a:r>
            <a:r>
              <a:rPr lang="en-US" b="0" baseline="30000" dirty="0"/>
              <a:t>nd</a:t>
            </a:r>
            <a:r>
              <a:rPr lang="en-US" b="0" dirty="0"/>
              <a:t> options for the people.</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86505" y="3505821"/>
            <a:ext cx="5183188" cy="28957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786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1440"/>
            <a:ext cx="9905998" cy="2005648"/>
          </a:xfrm>
        </p:spPr>
        <p:txBody>
          <a:bodyPr anchor="t">
            <a:normAutofit fontScale="90000"/>
          </a:bodyPr>
          <a:lstStyle/>
          <a:p>
            <a:pPr algn="ctr"/>
            <a:r>
              <a:rPr lang="en-US" b="1" dirty="0"/>
              <a:t>Why to abandoned the cart?</a:t>
            </a:r>
            <a:br>
              <a:rPr lang="en-US" b="1" dirty="0"/>
            </a:br>
            <a:r>
              <a:rPr lang="en-US" sz="2000" b="1" dirty="0"/>
              <a:t>Most people sometimes use to abandon the shopping cart before making purchase. We already researched and found that people use to do more and more research before buying anything and sometimes they are abandoning the cart. This arise a question why people waste their time when they are not going to buy. The answer to this question we found that while researching people gets better options or better alternative offers &amp; hence the previous cart gets abandoned.</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9269" y="2249486"/>
            <a:ext cx="5340531" cy="3681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32451"/>
            <a:ext cx="5181600" cy="29376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91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209006"/>
            <a:ext cx="9905998" cy="914400"/>
          </a:xfrm>
        </p:spPr>
        <p:txBody>
          <a:bodyPr>
            <a:normAutofit/>
          </a:bodyPr>
          <a:lstStyle/>
          <a:p>
            <a:pPr algn="ctr"/>
            <a:r>
              <a:rPr lang="en-US" sz="3200" b="1" dirty="0"/>
              <a:t>What facility &amp; services an ideal online store should have?</a:t>
            </a:r>
          </a:p>
        </p:txBody>
      </p:sp>
      <p:sp>
        <p:nvSpPr>
          <p:cNvPr id="3" name="Content Placeholder 2"/>
          <p:cNvSpPr>
            <a:spLocks noGrp="1"/>
          </p:cNvSpPr>
          <p:nvPr>
            <p:ph idx="1"/>
          </p:nvPr>
        </p:nvSpPr>
        <p:spPr>
          <a:xfrm>
            <a:off x="1214846" y="1651246"/>
            <a:ext cx="10175965" cy="4997747"/>
          </a:xfrm>
        </p:spPr>
        <p:txBody>
          <a:bodyPr>
            <a:normAutofit/>
          </a:bodyPr>
          <a:lstStyle/>
          <a:p>
            <a:pPr marL="0" indent="0" algn="just">
              <a:buNone/>
            </a:pPr>
            <a:r>
              <a:rPr lang="en-US" sz="2400" dirty="0"/>
              <a:t>After gaining the some basic information about customer’s background in the survey, the customer’s point of view have been taken regarding the facility, &amp; services of the online store as rating to the statements on what facility or services an online store should have. There were 30 statements in the survey form, which is recorded in excel file from column no. 18 to 47 &amp; respondents have to give their view as they are agree or disagree with the mentioned statement regarding the online stores. Rating was to be given out of 5 in which 1 represents the STRONGLY DISAGREE, 5 represents the STRONGLY AGREE, 3 as INDIFFERENT, 2 as DISAGREE &amp; 4 as AGREE. </a:t>
            </a:r>
          </a:p>
          <a:p>
            <a:pPr marL="0" indent="0" algn="just">
              <a:buNone/>
            </a:pPr>
            <a:r>
              <a:rPr lang="en-US" sz="2400" dirty="0"/>
              <a:t>These survey ratings by the respondents clearly defines that what is customer’s need and choice when it comes to shopping online through E-Retail &amp; working on these or providing these facilities and services to the customer will lead to success for E-Retail store.</a:t>
            </a:r>
          </a:p>
          <a:p>
            <a:pPr marL="0" indent="0" algn="just">
              <a:buNone/>
            </a:pPr>
            <a:r>
              <a:rPr lang="en-US" sz="2400" dirty="0"/>
              <a:t>Let’s have a look at these data and conclude the analysis.</a:t>
            </a:r>
          </a:p>
        </p:txBody>
      </p:sp>
    </p:spTree>
    <p:extLst>
      <p:ext uri="{BB962C8B-B14F-4D97-AF65-F5344CB8AC3E}">
        <p14:creationId xmlns:p14="http://schemas.microsoft.com/office/powerpoint/2010/main" val="250153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526" y="548639"/>
            <a:ext cx="10175703" cy="5290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3859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6" y="613954"/>
            <a:ext cx="10241280" cy="48463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420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5" y="609601"/>
            <a:ext cx="4049485" cy="853439"/>
          </a:xfrm>
        </p:spPr>
        <p:txBody>
          <a:bodyPr/>
          <a:lstStyle/>
          <a:p>
            <a:r>
              <a:rPr lang="en-US" b="1" dirty="0"/>
              <a:t>Problem statement:</a:t>
            </a:r>
          </a:p>
        </p:txBody>
      </p:sp>
      <p:sp>
        <p:nvSpPr>
          <p:cNvPr id="4" name="Text Placeholder 3"/>
          <p:cNvSpPr>
            <a:spLocks noGrp="1"/>
          </p:cNvSpPr>
          <p:nvPr>
            <p:ph type="body" sz="half" idx="2"/>
          </p:nvPr>
        </p:nvSpPr>
        <p:spPr>
          <a:xfrm>
            <a:off x="4163628" y="1038686"/>
            <a:ext cx="7153162" cy="5819313"/>
          </a:xfrm>
        </p:spPr>
        <p:txBody>
          <a:bodyPr/>
          <a:lstStyle/>
          <a:p>
            <a:pPr algn="just"/>
            <a:r>
              <a:rPr lang="en-IN" sz="2000" b="1" u="sng" dirty="0">
                <a:hlinkClick r:id="rId2"/>
              </a:rPr>
              <a:t>E-retail factors for customer activation and retention: A case study from Indian e-commerce customers</a:t>
            </a:r>
            <a:endParaRPr lang="en-US" sz="2000" dirty="0"/>
          </a:p>
          <a:p>
            <a:pPr algn="just"/>
            <a:r>
              <a:rPr lang="en-IN" sz="1800" b="1" dirty="0"/>
              <a:t> </a:t>
            </a:r>
            <a:endParaRPr lang="en-US" sz="1800" dirty="0"/>
          </a:p>
          <a:p>
            <a:pPr algn="just"/>
            <a:r>
              <a:rPr lang="en-IN" sz="18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r>
              <a:rPr lang="en-IN" dirty="0"/>
              <a:t>.</a:t>
            </a:r>
            <a:endParaRPr lang="en-US" dirty="0"/>
          </a:p>
          <a:p>
            <a:endParaRPr lang="en-US" dirty="0"/>
          </a:p>
        </p:txBody>
      </p:sp>
    </p:spTree>
    <p:extLst>
      <p:ext uri="{BB962C8B-B14F-4D97-AF65-F5344CB8AC3E}">
        <p14:creationId xmlns:p14="http://schemas.microsoft.com/office/powerpoint/2010/main" val="1444913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595" y="193946"/>
            <a:ext cx="10254343" cy="5869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038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705394"/>
            <a:ext cx="9731830" cy="53818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61107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983" y="796834"/>
            <a:ext cx="8177349" cy="5264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2482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672" y="817887"/>
            <a:ext cx="7889966" cy="5473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9397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333" y="727081"/>
            <a:ext cx="8151223" cy="57737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95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16" y="1073817"/>
            <a:ext cx="8303305" cy="5342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18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62" y="915090"/>
            <a:ext cx="10019211" cy="5259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5088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23" y="1139638"/>
            <a:ext cx="9366068" cy="5225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8863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246" y="875973"/>
            <a:ext cx="8927508" cy="55386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0929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743" y="779614"/>
            <a:ext cx="9666514" cy="5711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512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Understanding of the problem statement.</a:t>
            </a:r>
          </a:p>
        </p:txBody>
      </p:sp>
      <p:sp>
        <p:nvSpPr>
          <p:cNvPr id="3" name="Content Placeholder 2"/>
          <p:cNvSpPr>
            <a:spLocks noGrp="1"/>
          </p:cNvSpPr>
          <p:nvPr>
            <p:ph idx="1"/>
          </p:nvPr>
        </p:nvSpPr>
        <p:spPr/>
        <p:txBody>
          <a:bodyPr/>
          <a:lstStyle/>
          <a:p>
            <a:pPr algn="just"/>
            <a:r>
              <a:rPr lang="en-US" sz="2400" b="1" dirty="0"/>
              <a:t>Customer satisfaction is the key factor to success of E-Retails. 5 things can bring the increase in customer satisfaction.</a:t>
            </a:r>
          </a:p>
          <a:p>
            <a:pPr algn="just">
              <a:buFont typeface="Wingdings" panose="05000000000000000000" pitchFamily="2" charset="2"/>
              <a:buChar char="§"/>
            </a:pPr>
            <a:r>
              <a:rPr lang="en-US" sz="1800" dirty="0"/>
              <a:t>Service Quality.</a:t>
            </a:r>
          </a:p>
          <a:p>
            <a:pPr algn="just">
              <a:buFont typeface="Wingdings" panose="05000000000000000000" pitchFamily="2" charset="2"/>
              <a:buChar char="§"/>
            </a:pPr>
            <a:r>
              <a:rPr lang="en-US" sz="1800" dirty="0"/>
              <a:t>System Quality.</a:t>
            </a:r>
          </a:p>
          <a:p>
            <a:pPr algn="just">
              <a:buFont typeface="Wingdings" panose="05000000000000000000" pitchFamily="2" charset="2"/>
              <a:buChar char="§"/>
            </a:pPr>
            <a:r>
              <a:rPr lang="en-US" sz="1800" dirty="0"/>
              <a:t>Information Quality.</a:t>
            </a:r>
          </a:p>
          <a:p>
            <a:pPr algn="just">
              <a:buFont typeface="Wingdings" panose="05000000000000000000" pitchFamily="2" charset="2"/>
              <a:buChar char="§"/>
            </a:pPr>
            <a:r>
              <a:rPr lang="en-US" sz="1800" dirty="0"/>
              <a:t>Net Benefits.</a:t>
            </a:r>
          </a:p>
          <a:p>
            <a:pPr algn="just">
              <a:buFont typeface="Wingdings" panose="05000000000000000000" pitchFamily="2" charset="2"/>
              <a:buChar char="§"/>
            </a:pPr>
            <a:r>
              <a:rPr lang="en-US" sz="1800" dirty="0"/>
              <a:t>Trust.</a:t>
            </a:r>
          </a:p>
        </p:txBody>
      </p:sp>
      <p:sp>
        <p:nvSpPr>
          <p:cNvPr id="4" name="Text Placeholder 3"/>
          <p:cNvSpPr>
            <a:spLocks noGrp="1"/>
          </p:cNvSpPr>
          <p:nvPr>
            <p:ph type="body" sz="half" idx="2"/>
          </p:nvPr>
        </p:nvSpPr>
        <p:spPr/>
        <p:txBody>
          <a:bodyPr>
            <a:normAutofit/>
          </a:bodyPr>
          <a:lstStyle/>
          <a:p>
            <a:pPr algn="just"/>
            <a:r>
              <a:rPr lang="en-US" dirty="0"/>
              <a:t>The data for CUSTOMER RETENTION CASE STUDY was collected from the Indian online shoppers through a survey &amp; its result indicates the e-retail success factors. It has been already known that customer satisfaction is the key factor to retain &amp; activate the customers. But there is 5 major factors of customer satisfaction: Service Quality, System Quality, Information Quality, Net Benefit &amp; Trust. The data was collected to study these 5 factors of customer satisfaction &amp; to understand the behavior of customer. But the results are very critical for customer satisfaction.</a:t>
            </a:r>
          </a:p>
        </p:txBody>
      </p:sp>
    </p:spTree>
    <p:extLst>
      <p:ext uri="{BB962C8B-B14F-4D97-AF65-F5344CB8AC3E}">
        <p14:creationId xmlns:p14="http://schemas.microsoft.com/office/powerpoint/2010/main" val="1230804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766" y="994933"/>
            <a:ext cx="8850741" cy="5251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7272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847" y="745851"/>
            <a:ext cx="7589378" cy="5669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8265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528" y="599623"/>
            <a:ext cx="7969810" cy="59958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1756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63" y="476858"/>
            <a:ext cx="10032274" cy="5708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88182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49" y="692331"/>
            <a:ext cx="10228702" cy="5316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21871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97" y="711483"/>
            <a:ext cx="9810206" cy="5003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0677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8" y="1047946"/>
            <a:ext cx="10006149" cy="5473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6893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34" y="705142"/>
            <a:ext cx="10045337" cy="5682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182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749" y="908945"/>
            <a:ext cx="7748373" cy="5486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28102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85" y="759041"/>
            <a:ext cx="9863190" cy="5695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914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0"/>
            <a:ext cx="10683643" cy="513806"/>
          </a:xfrm>
        </p:spPr>
        <p:txBody>
          <a:bodyPr>
            <a:normAutofit/>
          </a:bodyPr>
          <a:lstStyle/>
          <a:p>
            <a:pPr algn="ctr"/>
            <a:r>
              <a:rPr lang="en-US" sz="2800" b="1" dirty="0">
                <a:latin typeface="Times New Roman" panose="02020603050405020304" pitchFamily="18" charset="0"/>
                <a:cs typeface="Times New Roman" panose="02020603050405020304" pitchFamily="18" charset="0"/>
              </a:rPr>
              <a:t>Understanding the data</a:t>
            </a:r>
          </a:p>
        </p:txBody>
      </p:sp>
      <p:sp>
        <p:nvSpPr>
          <p:cNvPr id="4" name="Text Placeholder 3"/>
          <p:cNvSpPr>
            <a:spLocks noGrp="1"/>
          </p:cNvSpPr>
          <p:nvPr>
            <p:ph type="body" sz="half" idx="2"/>
          </p:nvPr>
        </p:nvSpPr>
        <p:spPr>
          <a:xfrm>
            <a:off x="822960" y="1515290"/>
            <a:ext cx="10683643" cy="4275909"/>
          </a:xfrm>
        </p:spPr>
        <p:txBody>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Dataset was collected from Indian Online Shoppers through a survey.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Dataset has various Questions &amp; Statements with some options from which customers had to choose options as per their ideal e-retail store.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Dataset was recorded in MS Excel format are being used as same.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Dataset has a total of 71 Columns &amp; 269 rows, that means 269 people’s record were saved for 71 questions or statement.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Dataset has no missing values, all records were neat &amp; clean.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All the columns in Dataset is categorical.</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data type of all the column was OBJECT Data Type except Pin Code Column, it was INTEGER Data Type column. Later we changed it into object Data Type for our convenience.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84182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101" y="313509"/>
            <a:ext cx="9323797" cy="59958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1659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735" y="169817"/>
            <a:ext cx="7584529" cy="59566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3566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806" y="587828"/>
            <a:ext cx="8663316" cy="56823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8341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536" y="195942"/>
            <a:ext cx="9348927" cy="57345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732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175" y="248193"/>
            <a:ext cx="9984908" cy="5891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822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408" y="326571"/>
            <a:ext cx="8924939" cy="5826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99153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428" y="326571"/>
            <a:ext cx="8787144" cy="5878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4187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309" y="378822"/>
            <a:ext cx="7968342" cy="5786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85866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05" y="130630"/>
            <a:ext cx="9905998" cy="679268"/>
          </a:xfrm>
        </p:spPr>
        <p:txBody>
          <a:bodyPr>
            <a:normAutofit fontScale="90000"/>
          </a:bodyPr>
          <a:lstStyle/>
          <a:p>
            <a:pPr algn="ctr"/>
            <a:r>
              <a:rPr lang="en-US" b="1" dirty="0"/>
              <a:t>conclusion</a:t>
            </a:r>
          </a:p>
        </p:txBody>
      </p:sp>
      <p:sp>
        <p:nvSpPr>
          <p:cNvPr id="3" name="Content Placeholder 2"/>
          <p:cNvSpPr>
            <a:spLocks noGrp="1"/>
          </p:cNvSpPr>
          <p:nvPr>
            <p:ph idx="1"/>
          </p:nvPr>
        </p:nvSpPr>
        <p:spPr>
          <a:xfrm>
            <a:off x="927463" y="809898"/>
            <a:ext cx="10489474" cy="5930536"/>
          </a:xfrm>
        </p:spPr>
        <p:txBody>
          <a:bodyPr>
            <a:normAutofit fontScale="92500" lnSpcReduction="10000"/>
          </a:bodyPr>
          <a:lstStyle/>
          <a:p>
            <a:pPr algn="just"/>
            <a:r>
              <a:rPr lang="en-US" dirty="0"/>
              <a:t>As we already discussed that respondents rating has taken in the survey that how an ideal website should be, what features, systems, facilities &amp; benefits of should an E-retail store should have in order to get customer’s response.</a:t>
            </a:r>
          </a:p>
          <a:p>
            <a:pPr algn="just"/>
            <a:r>
              <a:rPr lang="en-US" dirty="0"/>
              <a:t>We have seen certain things on which people are strongly agree &amp; agree, the count of both strongly agree &amp; agree combined crossed more than 80% people on most of the cases. People are strongly agree on certain things like:- </a:t>
            </a:r>
          </a:p>
          <a:p>
            <a:pPr algn="just"/>
            <a:r>
              <a:rPr lang="en-US" dirty="0"/>
              <a:t>Website content must be easy to understand, high lightening of the similar product and information is necessary &amp; important, website navigation should be easy, website should be user friendly, payment methods should be convenient, commitment should be fulfilled on time. Privacy, financial security, customer assistance on queries, monetary benefits &amp; discounts are some of the things on which people are strongly agree &amp; agree.</a:t>
            </a:r>
          </a:p>
          <a:p>
            <a:pPr algn="just"/>
            <a:r>
              <a:rPr lang="en-US" dirty="0"/>
              <a:t>From these analysis here we can conclude that if a E-retail store wants to retain the customers and wants new customer activation then they must focus on these points.</a:t>
            </a:r>
          </a:p>
        </p:txBody>
      </p:sp>
    </p:spTree>
    <p:extLst>
      <p:ext uri="{BB962C8B-B14F-4D97-AF65-F5344CB8AC3E}">
        <p14:creationId xmlns:p14="http://schemas.microsoft.com/office/powerpoint/2010/main" val="254223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06" y="91441"/>
            <a:ext cx="10528536" cy="1750422"/>
          </a:xfrm>
        </p:spPr>
        <p:txBody>
          <a:bodyPr>
            <a:normAutofit/>
          </a:bodyPr>
          <a:lstStyle/>
          <a:p>
            <a:pPr algn="ctr"/>
            <a:r>
              <a:rPr lang="en-US" b="1" dirty="0">
                <a:latin typeface="Times New Roman" panose="02020603050405020304" pitchFamily="18" charset="0"/>
                <a:cs typeface="Times New Roman" panose="02020603050405020304" pitchFamily="18" charset="0"/>
              </a:rPr>
              <a:t>Software, tools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&amp;</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Libraries used in project</a:t>
            </a:r>
          </a:p>
        </p:txBody>
      </p:sp>
      <p:sp>
        <p:nvSpPr>
          <p:cNvPr id="4" name="Text Placeholder 3"/>
          <p:cNvSpPr>
            <a:spLocks noGrp="1"/>
          </p:cNvSpPr>
          <p:nvPr>
            <p:ph type="body" sz="half" idx="2"/>
          </p:nvPr>
        </p:nvSpPr>
        <p:spPr>
          <a:xfrm>
            <a:off x="666206" y="2886763"/>
            <a:ext cx="11016808" cy="2450237"/>
          </a:xfrm>
        </p:spPr>
        <p:txBody>
          <a:bodyPr>
            <a:norm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Python Programming language in Jupyter NoteBook is used for this project.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Anaconda software provided all of the above mentioned thing in one platform.</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Pandas Library is used to read the data in python programming language.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Numpy Library is used for mathematical implementation in the dataset.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Matplotlib &amp; Seaborn libraries used for plotting and visualizing the statistical analysis of the data</a:t>
            </a:r>
          </a:p>
        </p:txBody>
      </p:sp>
    </p:spTree>
    <p:extLst>
      <p:ext uri="{BB962C8B-B14F-4D97-AF65-F5344CB8AC3E}">
        <p14:creationId xmlns:p14="http://schemas.microsoft.com/office/powerpoint/2010/main" val="201185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5762"/>
          </a:xfrm>
        </p:spPr>
        <p:txBody>
          <a:bodyPr>
            <a:normAutofit fontScale="90000"/>
          </a:bodyPr>
          <a:lstStyle/>
          <a:p>
            <a:pPr algn="ctr"/>
            <a:r>
              <a:rPr lang="en-US" b="1" dirty="0"/>
              <a:t>Exploratory data analysis</a:t>
            </a:r>
            <a:br>
              <a:rPr lang="en-US" b="1" dirty="0"/>
            </a:br>
            <a:r>
              <a:rPr lang="en-US" b="1" dirty="0"/>
              <a:t>&amp; </a:t>
            </a:r>
            <a:br>
              <a:rPr lang="en-US" b="1" dirty="0"/>
            </a:br>
            <a:r>
              <a:rPr lang="en-US" b="1" dirty="0"/>
              <a:t>their findings</a:t>
            </a:r>
          </a:p>
        </p:txBody>
      </p:sp>
      <p:sp>
        <p:nvSpPr>
          <p:cNvPr id="3" name="Subtitle 2"/>
          <p:cNvSpPr>
            <a:spLocks noGrp="1"/>
          </p:cNvSpPr>
          <p:nvPr>
            <p:ph type="subTitle" idx="1"/>
          </p:nvPr>
        </p:nvSpPr>
        <p:spPr/>
        <p:txBody>
          <a:bodyPr>
            <a:normAutofit/>
          </a:bodyPr>
          <a:lstStyle/>
          <a:p>
            <a:pPr marL="342900" indent="-342900" algn="just">
              <a:buFont typeface="Wingdings" panose="05000000000000000000" pitchFamily="2" charset="2"/>
              <a:buChar char="§"/>
            </a:pPr>
            <a:r>
              <a:rPr lang="en-US" dirty="0"/>
              <a:t>Matplotlib &amp; seaborn library have played the significant role in exploratory data analysis of customer retention case study.</a:t>
            </a:r>
          </a:p>
          <a:p>
            <a:pPr marL="342900" indent="-342900" algn="just">
              <a:buFont typeface="Wingdings" panose="05000000000000000000" pitchFamily="2" charset="2"/>
              <a:buChar char="§"/>
            </a:pPr>
            <a:r>
              <a:rPr lang="en-US" dirty="0"/>
              <a:t>The whole project’s development, finding of data &amp; conclusion are based on count plot statistical tool of seaborn library.</a:t>
            </a:r>
          </a:p>
        </p:txBody>
      </p:sp>
    </p:spTree>
    <p:extLst>
      <p:ext uri="{BB962C8B-B14F-4D97-AF65-F5344CB8AC3E}">
        <p14:creationId xmlns:p14="http://schemas.microsoft.com/office/powerpoint/2010/main" val="120217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26" y="1"/>
            <a:ext cx="11011988" cy="613995"/>
          </a:xfrm>
        </p:spPr>
        <p:txBody>
          <a:bodyPr>
            <a:normAutofit fontScale="90000"/>
          </a:bodyPr>
          <a:lstStyle/>
          <a:p>
            <a:r>
              <a:rPr lang="en-US" b="1" dirty="0"/>
              <a:t>Study of respondent &amp; their backgrounds.</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2960" y="3360738"/>
            <a:ext cx="4968234" cy="28963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96154" y="2707689"/>
            <a:ext cx="3935279" cy="3888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7" name="Diagram 6"/>
          <p:cNvGraphicFramePr/>
          <p:nvPr>
            <p:extLst>
              <p:ext uri="{D42A27DB-BD31-4B8C-83A1-F6EECF244321}">
                <p14:modId xmlns:p14="http://schemas.microsoft.com/office/powerpoint/2010/main" val="1164605457"/>
              </p:ext>
            </p:extLst>
          </p:nvPr>
        </p:nvGraphicFramePr>
        <p:xfrm>
          <a:off x="1141411" y="901337"/>
          <a:ext cx="4649783" cy="2172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p:cNvGraphicFramePr/>
          <p:nvPr>
            <p:extLst>
              <p:ext uri="{D42A27DB-BD31-4B8C-83A1-F6EECF244321}">
                <p14:modId xmlns:p14="http://schemas.microsoft.com/office/powerpoint/2010/main" val="4248035578"/>
              </p:ext>
            </p:extLst>
          </p:nvPr>
        </p:nvGraphicFramePr>
        <p:xfrm>
          <a:off x="6172200" y="901337"/>
          <a:ext cx="4875210" cy="143349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99771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03" y="248194"/>
            <a:ext cx="9912355" cy="571161"/>
          </a:xfrm>
        </p:spPr>
        <p:txBody>
          <a:bodyPr>
            <a:normAutofit/>
          </a:bodyPr>
          <a:lstStyle/>
          <a:p>
            <a:pPr algn="ctr"/>
            <a:r>
              <a:rPr lang="en-US" sz="2800" b="1" dirty="0"/>
              <a:t>Relationship between age and gender of respondents</a:t>
            </a:r>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t="9124" b="9124"/>
          <a:stretch>
            <a:fillRect/>
          </a:stretch>
        </p:blipFill>
        <p:spPr>
          <a:xfrm>
            <a:off x="875081" y="2913016"/>
            <a:ext cx="9912354" cy="32997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a:xfrm>
            <a:off x="1232803" y="979714"/>
            <a:ext cx="9910859" cy="1933302"/>
          </a:xfrm>
        </p:spPr>
        <p:txBody>
          <a:bodyPr>
            <a:normAutofit/>
          </a:bodyPr>
          <a:lstStyle/>
          <a:p>
            <a:pPr marL="285750" indent="-285750" algn="just">
              <a:buFont typeface="Wingdings" panose="05000000000000000000" pitchFamily="2" charset="2"/>
              <a:buChar char="§"/>
            </a:pPr>
            <a:r>
              <a:rPr lang="en-US" dirty="0"/>
              <a:t>On Further analysis of Age and Gender of the respondents, we found that females are dominating the males in all age categories.</a:t>
            </a:r>
          </a:p>
          <a:p>
            <a:pPr marL="285750" indent="-285750" algn="just">
              <a:buFont typeface="Wingdings" panose="05000000000000000000" pitchFamily="2" charset="2"/>
              <a:buChar char="§"/>
            </a:pPr>
            <a:r>
              <a:rPr lang="en-US" dirty="0"/>
              <a:t>21-30 years the youngest independent women are more online shoppers.</a:t>
            </a:r>
          </a:p>
          <a:p>
            <a:pPr marL="285750" indent="-285750" algn="just">
              <a:buFont typeface="Wingdings" panose="05000000000000000000" pitchFamily="2" charset="2"/>
              <a:buChar char="§"/>
            </a:pPr>
            <a:r>
              <a:rPr lang="en-US" dirty="0"/>
              <a:t>31-40 years male are more online shoppers.</a:t>
            </a:r>
          </a:p>
          <a:p>
            <a:pPr marL="285750" indent="-285750" algn="just">
              <a:buFont typeface="Wingdings" panose="05000000000000000000" pitchFamily="2" charset="2"/>
              <a:buChar char="§"/>
            </a:pPr>
            <a:r>
              <a:rPr lang="en-US" dirty="0"/>
              <a:t>We found above 51 years male &amp; females are also online shopper, though their number is less but still there.</a:t>
            </a:r>
          </a:p>
        </p:txBody>
      </p:sp>
    </p:spTree>
    <p:extLst>
      <p:ext uri="{BB962C8B-B14F-4D97-AF65-F5344CB8AC3E}">
        <p14:creationId xmlns:p14="http://schemas.microsoft.com/office/powerpoint/2010/main" val="323373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83" y="1"/>
            <a:ext cx="9845628" cy="1214846"/>
          </a:xfrm>
        </p:spPr>
        <p:txBody>
          <a:bodyPr/>
          <a:lstStyle/>
          <a:p>
            <a:r>
              <a:rPr lang="en-US" b="1" dirty="0"/>
              <a:t>City of respondents or shopping city.</a:t>
            </a:r>
          </a:p>
        </p:txBody>
      </p:sp>
      <p:sp>
        <p:nvSpPr>
          <p:cNvPr id="3" name="Text Placeholder 2"/>
          <p:cNvSpPr>
            <a:spLocks noGrp="1"/>
          </p:cNvSpPr>
          <p:nvPr>
            <p:ph type="body" idx="1"/>
          </p:nvPr>
        </p:nvSpPr>
        <p:spPr>
          <a:xfrm>
            <a:off x="849086" y="976241"/>
            <a:ext cx="5170715" cy="1936775"/>
          </a:xfrm>
        </p:spPr>
        <p:txBody>
          <a:bodyPr anchor="t">
            <a:normAutofit fontScale="92500" lnSpcReduction="10000"/>
          </a:bodyPr>
          <a:lstStyle/>
          <a:p>
            <a:r>
              <a:rPr lang="en-US" b="1" u="sng" dirty="0"/>
              <a:t>City</a:t>
            </a:r>
            <a:r>
              <a:rPr lang="en-US" dirty="0"/>
              <a:t>:</a:t>
            </a:r>
          </a:p>
          <a:p>
            <a:pPr marL="342900" indent="-342900">
              <a:buFont typeface="Wingdings" panose="05000000000000000000" pitchFamily="2" charset="2"/>
              <a:buChar char="§"/>
            </a:pPr>
            <a:r>
              <a:rPr lang="en-US" sz="1600" cap="none" dirty="0"/>
              <a:t>Maximum respondents are from Delhi city.</a:t>
            </a:r>
          </a:p>
          <a:p>
            <a:pPr marL="342900" indent="-342900">
              <a:buFont typeface="Wingdings" panose="05000000000000000000" pitchFamily="2" charset="2"/>
              <a:buChar char="§"/>
            </a:pPr>
            <a:r>
              <a:rPr lang="en-US" sz="1600" cap="none" dirty="0"/>
              <a:t>Also out of 11 city 5 cities are of Delhi NCR.</a:t>
            </a:r>
          </a:p>
          <a:p>
            <a:pPr marL="342900" indent="-342900">
              <a:buFont typeface="Wingdings" panose="05000000000000000000" pitchFamily="2" charset="2"/>
              <a:buChar char="§"/>
            </a:pPr>
            <a:r>
              <a:rPr lang="en-US" sz="1600" cap="none" dirty="0"/>
              <a:t>From these observations we can say that Delhi NCR is the hub of online shopping. These city can decide the success of E-Commerce companies.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9085" y="2824671"/>
            <a:ext cx="4392680" cy="3684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p:cNvSpPr>
            <a:spLocks noGrp="1"/>
          </p:cNvSpPr>
          <p:nvPr>
            <p:ph type="body" sz="quarter" idx="3"/>
          </p:nvPr>
        </p:nvSpPr>
        <p:spPr>
          <a:xfrm>
            <a:off x="6172200" y="976242"/>
            <a:ext cx="4875210" cy="1936774"/>
          </a:xfrm>
        </p:spPr>
        <p:txBody>
          <a:bodyPr anchor="t">
            <a:normAutofit fontScale="92500" lnSpcReduction="10000"/>
          </a:bodyPr>
          <a:lstStyle/>
          <a:p>
            <a:r>
              <a:rPr lang="en-US" b="1" u="sng" dirty="0"/>
              <a:t>Pin codes</a:t>
            </a:r>
            <a:r>
              <a:rPr lang="en-US" dirty="0"/>
              <a:t>:</a:t>
            </a:r>
          </a:p>
          <a:p>
            <a:pPr marL="285750" indent="-285750">
              <a:buFont typeface="Wingdings" panose="05000000000000000000" pitchFamily="2" charset="2"/>
              <a:buChar char="§"/>
            </a:pPr>
            <a:r>
              <a:rPr lang="en-US" sz="1600" cap="none" dirty="0"/>
              <a:t>Highest numbers of pin codes belongs to Delhi city alone.</a:t>
            </a:r>
          </a:p>
          <a:p>
            <a:pPr marL="285750" indent="-285750">
              <a:buFont typeface="Wingdings" panose="05000000000000000000" pitchFamily="2" charset="2"/>
              <a:buChar char="§"/>
            </a:pPr>
            <a:r>
              <a:rPr lang="en-US" sz="1600" cap="none" dirty="0"/>
              <a:t>That means online shopping trend is in all over the Delhi.</a:t>
            </a:r>
          </a:p>
          <a:p>
            <a:pPr marL="285750" indent="-285750">
              <a:buFont typeface="Wingdings" panose="05000000000000000000" pitchFamily="2" charset="2"/>
              <a:buChar char="§"/>
            </a:pPr>
            <a:r>
              <a:rPr lang="en-US" sz="1600" cap="none" dirty="0"/>
              <a:t>Highest numbers of online shoppers belong to 201308 Pin Code-Noida.</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3065" y="2824671"/>
            <a:ext cx="4884345" cy="3684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74616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4415</TotalTime>
  <Words>1660</Words>
  <Application>Microsoft Office PowerPoint</Application>
  <PresentationFormat>Widescreen</PresentationFormat>
  <Paragraphs>82</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Algerian</vt:lpstr>
      <vt:lpstr>Arial</vt:lpstr>
      <vt:lpstr>Calibri</vt:lpstr>
      <vt:lpstr>Calibri Light</vt:lpstr>
      <vt:lpstr>Times New Roman</vt:lpstr>
      <vt:lpstr>Wingdings</vt:lpstr>
      <vt:lpstr>Office Theme</vt:lpstr>
      <vt:lpstr>CUSTOMER RETENTION CASE STUDY</vt:lpstr>
      <vt:lpstr>Problem statement:</vt:lpstr>
      <vt:lpstr>Understanding of the problem statement.</vt:lpstr>
      <vt:lpstr>Understanding the data</vt:lpstr>
      <vt:lpstr>Software, tools &amp; Libraries used in project</vt:lpstr>
      <vt:lpstr>Exploratory data analysis &amp;  their findings</vt:lpstr>
      <vt:lpstr>Study of respondent &amp; their backgrounds.</vt:lpstr>
      <vt:lpstr>Relationship between age and gender of respondents</vt:lpstr>
      <vt:lpstr>City of respondents or shopping city.</vt:lpstr>
      <vt:lpstr>Relationships between pin city &amp; pin codes</vt:lpstr>
      <vt:lpstr>Shopping experience &amp; past 1year total purchase</vt:lpstr>
      <vt:lpstr>Connectivity &amp; Devices used.  Smart phone is the most used device for the surfing of internet world &amp; hence mobile internet is the most used internet service for the connectivity.</vt:lpstr>
      <vt:lpstr>Browser to surf internet.</vt:lpstr>
      <vt:lpstr>Arriving at the favorite online store  Earlier we studied that google chrome is the most used search engine to browse internet search things online &amp; we assumed that while searching their needs online will most likely take them to their favorite online store. Hence here it is proved that most people arrived at their favorite online store via search engine. After that half of the people started using application while half of them continued with search engine only.</vt:lpstr>
      <vt:lpstr>Time spent on website before making purchase  &amp; Preferred payment options</vt:lpstr>
      <vt:lpstr>Why to abandoned the cart? Most people sometimes use to abandon the shopping cart before making purchase. We already researched and found that people use to do more and more research before buying anything and sometimes they are abandoning the cart. This arise a question why people waste their time when they are not going to buy. The answer to this question we found that while researching people gets better options or better alternative offers &amp; hence the previous cart gets abandoned.</vt:lpstr>
      <vt:lpstr>What facility &amp; services an ideal online store should have?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Admin</dc:creator>
  <cp:lastModifiedBy>Ganesh Kumbhar</cp:lastModifiedBy>
  <cp:revision>87</cp:revision>
  <dcterms:created xsi:type="dcterms:W3CDTF">2021-08-26T07:28:42Z</dcterms:created>
  <dcterms:modified xsi:type="dcterms:W3CDTF">2022-02-14T03:23:28Z</dcterms:modified>
</cp:coreProperties>
</file>