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6EE7379-C6C5-4DBA-A64C-CBD850243BBE}" type="datetimeFigureOut">
              <a:rPr lang="en-IN" smtClean="0"/>
              <a:t>05-05-2022</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23D11A5-412D-4E48-8C2C-2CC9D2BFDFC7}" type="slidenum">
              <a:rPr lang="en-IN" smtClean="0"/>
              <a:t>‹#›</a:t>
            </a:fld>
            <a:endParaRPr lang="en-IN"/>
          </a:p>
        </p:txBody>
      </p:sp>
    </p:spTree>
    <p:extLst>
      <p:ext uri="{BB962C8B-B14F-4D97-AF65-F5344CB8AC3E}">
        <p14:creationId xmlns:p14="http://schemas.microsoft.com/office/powerpoint/2010/main" val="1496268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EE7379-C6C5-4DBA-A64C-CBD850243BBE}" type="datetimeFigureOut">
              <a:rPr lang="en-IN" smtClean="0"/>
              <a:t>05-05-2022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23D11A5-412D-4E48-8C2C-2CC9D2BFDFC7}" type="slidenum">
              <a:rPr lang="en-IN" smtClean="0"/>
              <a:t>‹#›</a:t>
            </a:fld>
            <a:endParaRPr lang="en-IN"/>
          </a:p>
        </p:txBody>
      </p:sp>
    </p:spTree>
    <p:extLst>
      <p:ext uri="{BB962C8B-B14F-4D97-AF65-F5344CB8AC3E}">
        <p14:creationId xmlns:p14="http://schemas.microsoft.com/office/powerpoint/2010/main" val="142505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EE7379-C6C5-4DBA-A64C-CBD850243BBE}" type="datetimeFigureOut">
              <a:rPr lang="en-IN" smtClean="0"/>
              <a:t>05-05-2022</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23D11A5-412D-4E48-8C2C-2CC9D2BFDFC7}"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9004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6EE7379-C6C5-4DBA-A64C-CBD850243BBE}" type="datetimeFigureOut">
              <a:rPr lang="en-IN" smtClean="0"/>
              <a:t>05-05-2022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23D11A5-412D-4E48-8C2C-2CC9D2BFDFC7}" type="slidenum">
              <a:rPr lang="en-IN" smtClean="0"/>
              <a:t>‹#›</a:t>
            </a:fld>
            <a:endParaRPr lang="en-IN"/>
          </a:p>
        </p:txBody>
      </p:sp>
    </p:spTree>
    <p:extLst>
      <p:ext uri="{BB962C8B-B14F-4D97-AF65-F5344CB8AC3E}">
        <p14:creationId xmlns:p14="http://schemas.microsoft.com/office/powerpoint/2010/main" val="3428063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6EE7379-C6C5-4DBA-A64C-CBD850243BBE}" type="datetimeFigureOut">
              <a:rPr lang="en-IN" smtClean="0"/>
              <a:t>05-05-2022</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23D11A5-412D-4E48-8C2C-2CC9D2BFDFC7}"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772648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6EE7379-C6C5-4DBA-A64C-CBD850243BBE}" type="datetimeFigureOut">
              <a:rPr lang="en-IN" smtClean="0"/>
              <a:t>05-05-2022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23D11A5-412D-4E48-8C2C-2CC9D2BFDFC7}" type="slidenum">
              <a:rPr lang="en-IN" smtClean="0"/>
              <a:t>‹#›</a:t>
            </a:fld>
            <a:endParaRPr lang="en-IN"/>
          </a:p>
        </p:txBody>
      </p:sp>
    </p:spTree>
    <p:extLst>
      <p:ext uri="{BB962C8B-B14F-4D97-AF65-F5344CB8AC3E}">
        <p14:creationId xmlns:p14="http://schemas.microsoft.com/office/powerpoint/2010/main" val="29207441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EE7379-C6C5-4DBA-A64C-CBD850243BBE}" type="datetimeFigureOut">
              <a:rPr lang="en-IN" smtClean="0"/>
              <a:t>05-05-2022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23D11A5-412D-4E48-8C2C-2CC9D2BFDFC7}" type="slidenum">
              <a:rPr lang="en-IN" smtClean="0"/>
              <a:t>‹#›</a:t>
            </a:fld>
            <a:endParaRPr lang="en-IN"/>
          </a:p>
        </p:txBody>
      </p:sp>
    </p:spTree>
    <p:extLst>
      <p:ext uri="{BB962C8B-B14F-4D97-AF65-F5344CB8AC3E}">
        <p14:creationId xmlns:p14="http://schemas.microsoft.com/office/powerpoint/2010/main" val="15006560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EE7379-C6C5-4DBA-A64C-CBD850243BBE}" type="datetimeFigureOut">
              <a:rPr lang="en-IN" smtClean="0"/>
              <a:t>05-05-2022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23D11A5-412D-4E48-8C2C-2CC9D2BFDFC7}" type="slidenum">
              <a:rPr lang="en-IN" smtClean="0"/>
              <a:t>‹#›</a:t>
            </a:fld>
            <a:endParaRPr lang="en-IN"/>
          </a:p>
        </p:txBody>
      </p:sp>
    </p:spTree>
    <p:extLst>
      <p:ext uri="{BB962C8B-B14F-4D97-AF65-F5344CB8AC3E}">
        <p14:creationId xmlns:p14="http://schemas.microsoft.com/office/powerpoint/2010/main" val="163268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EE7379-C6C5-4DBA-A64C-CBD850243BBE}" type="datetimeFigureOut">
              <a:rPr lang="en-IN" smtClean="0"/>
              <a:t>05-05-2022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23D11A5-412D-4E48-8C2C-2CC9D2BFDFC7}" type="slidenum">
              <a:rPr lang="en-IN" smtClean="0"/>
              <a:t>‹#›</a:t>
            </a:fld>
            <a:endParaRPr lang="en-IN"/>
          </a:p>
        </p:txBody>
      </p:sp>
    </p:spTree>
    <p:extLst>
      <p:ext uri="{BB962C8B-B14F-4D97-AF65-F5344CB8AC3E}">
        <p14:creationId xmlns:p14="http://schemas.microsoft.com/office/powerpoint/2010/main" val="2509829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EE7379-C6C5-4DBA-A64C-CBD850243BBE}" type="datetimeFigureOut">
              <a:rPr lang="en-IN" smtClean="0"/>
              <a:t>05-05-2022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23D11A5-412D-4E48-8C2C-2CC9D2BFDFC7}" type="slidenum">
              <a:rPr lang="en-IN" smtClean="0"/>
              <a:t>‹#›</a:t>
            </a:fld>
            <a:endParaRPr lang="en-IN"/>
          </a:p>
        </p:txBody>
      </p:sp>
    </p:spTree>
    <p:extLst>
      <p:ext uri="{BB962C8B-B14F-4D97-AF65-F5344CB8AC3E}">
        <p14:creationId xmlns:p14="http://schemas.microsoft.com/office/powerpoint/2010/main" val="3710109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EE7379-C6C5-4DBA-A64C-CBD850243BBE}" type="datetimeFigureOut">
              <a:rPr lang="en-IN" smtClean="0"/>
              <a:t>05-05-2022</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23D11A5-412D-4E48-8C2C-2CC9D2BFDFC7}" type="slidenum">
              <a:rPr lang="en-IN" smtClean="0"/>
              <a:t>‹#›</a:t>
            </a:fld>
            <a:endParaRPr lang="en-IN"/>
          </a:p>
        </p:txBody>
      </p:sp>
    </p:spTree>
    <p:extLst>
      <p:ext uri="{BB962C8B-B14F-4D97-AF65-F5344CB8AC3E}">
        <p14:creationId xmlns:p14="http://schemas.microsoft.com/office/powerpoint/2010/main" val="1953267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EE7379-C6C5-4DBA-A64C-CBD850243BBE}" type="datetimeFigureOut">
              <a:rPr lang="en-IN" smtClean="0"/>
              <a:t>05-05-2022</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23D11A5-412D-4E48-8C2C-2CC9D2BFDFC7}" type="slidenum">
              <a:rPr lang="en-IN" smtClean="0"/>
              <a:t>‹#›</a:t>
            </a:fld>
            <a:endParaRPr lang="en-IN"/>
          </a:p>
        </p:txBody>
      </p:sp>
    </p:spTree>
    <p:extLst>
      <p:ext uri="{BB962C8B-B14F-4D97-AF65-F5344CB8AC3E}">
        <p14:creationId xmlns:p14="http://schemas.microsoft.com/office/powerpoint/2010/main" val="2515467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6EE7379-C6C5-4DBA-A64C-CBD850243BBE}" type="datetimeFigureOut">
              <a:rPr lang="en-IN" smtClean="0"/>
              <a:t>05-05-2022</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23D11A5-412D-4E48-8C2C-2CC9D2BFDFC7}" type="slidenum">
              <a:rPr lang="en-IN" smtClean="0"/>
              <a:t>‹#›</a:t>
            </a:fld>
            <a:endParaRPr lang="en-IN"/>
          </a:p>
        </p:txBody>
      </p:sp>
    </p:spTree>
    <p:extLst>
      <p:ext uri="{BB962C8B-B14F-4D97-AF65-F5344CB8AC3E}">
        <p14:creationId xmlns:p14="http://schemas.microsoft.com/office/powerpoint/2010/main" val="1895720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EE7379-C6C5-4DBA-A64C-CBD850243BBE}" type="datetimeFigureOut">
              <a:rPr lang="en-IN" smtClean="0"/>
              <a:t>05-05-2022</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23D11A5-412D-4E48-8C2C-2CC9D2BFDFC7}" type="slidenum">
              <a:rPr lang="en-IN" smtClean="0"/>
              <a:t>‹#›</a:t>
            </a:fld>
            <a:endParaRPr lang="en-IN"/>
          </a:p>
        </p:txBody>
      </p:sp>
    </p:spTree>
    <p:extLst>
      <p:ext uri="{BB962C8B-B14F-4D97-AF65-F5344CB8AC3E}">
        <p14:creationId xmlns:p14="http://schemas.microsoft.com/office/powerpoint/2010/main" val="1989165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EE7379-C6C5-4DBA-A64C-CBD850243BBE}" type="datetimeFigureOut">
              <a:rPr lang="en-IN" smtClean="0"/>
              <a:t>05-05-2022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23D11A5-412D-4E48-8C2C-2CC9D2BFDFC7}" type="slidenum">
              <a:rPr lang="en-IN" smtClean="0"/>
              <a:t>‹#›</a:t>
            </a:fld>
            <a:endParaRPr lang="en-IN"/>
          </a:p>
        </p:txBody>
      </p:sp>
    </p:spTree>
    <p:extLst>
      <p:ext uri="{BB962C8B-B14F-4D97-AF65-F5344CB8AC3E}">
        <p14:creationId xmlns:p14="http://schemas.microsoft.com/office/powerpoint/2010/main" val="234761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EE7379-C6C5-4DBA-A64C-CBD850243BBE}" type="datetimeFigureOut">
              <a:rPr lang="en-IN" smtClean="0"/>
              <a:t>05-05-2022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23D11A5-412D-4E48-8C2C-2CC9D2BFDFC7}" type="slidenum">
              <a:rPr lang="en-IN" smtClean="0"/>
              <a:t>‹#›</a:t>
            </a:fld>
            <a:endParaRPr lang="en-IN"/>
          </a:p>
        </p:txBody>
      </p:sp>
    </p:spTree>
    <p:extLst>
      <p:ext uri="{BB962C8B-B14F-4D97-AF65-F5344CB8AC3E}">
        <p14:creationId xmlns:p14="http://schemas.microsoft.com/office/powerpoint/2010/main" val="4000616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6EE7379-C6C5-4DBA-A64C-CBD850243BBE}" type="datetimeFigureOut">
              <a:rPr lang="en-IN" smtClean="0"/>
              <a:t>05-05-2022</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23D11A5-412D-4E48-8C2C-2CC9D2BFDFC7}" type="slidenum">
              <a:rPr lang="en-IN" smtClean="0"/>
              <a:t>‹#›</a:t>
            </a:fld>
            <a:endParaRPr lang="en-IN"/>
          </a:p>
        </p:txBody>
      </p:sp>
    </p:spTree>
    <p:extLst>
      <p:ext uri="{BB962C8B-B14F-4D97-AF65-F5344CB8AC3E}">
        <p14:creationId xmlns:p14="http://schemas.microsoft.com/office/powerpoint/2010/main" val="4195000400"/>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9B0D5-DBD2-40DA-B94D-1B498A580D00}"/>
              </a:ext>
            </a:extLst>
          </p:cNvPr>
          <p:cNvSpPr>
            <a:spLocks noGrp="1"/>
          </p:cNvSpPr>
          <p:nvPr>
            <p:ph type="ctrTitle"/>
          </p:nvPr>
        </p:nvSpPr>
        <p:spPr>
          <a:xfrm>
            <a:off x="1684648" y="0"/>
            <a:ext cx="9144000" cy="2387600"/>
          </a:xfrm>
        </p:spPr>
        <p:txBody>
          <a:bodyPr>
            <a:normAutofit/>
          </a:bodyPr>
          <a:lstStyle/>
          <a:p>
            <a:r>
              <a:rPr lang="en-IN" sz="5400" b="1" dirty="0">
                <a:latin typeface="Algerian" panose="04020705040A02060702" pitchFamily="82" charset="0"/>
              </a:rPr>
              <a:t>FLIGHT PRICE PREDICTION</a:t>
            </a:r>
          </a:p>
        </p:txBody>
      </p:sp>
      <p:sp>
        <p:nvSpPr>
          <p:cNvPr id="3" name="Subtitle 2">
            <a:extLst>
              <a:ext uri="{FF2B5EF4-FFF2-40B4-BE49-F238E27FC236}">
                <a16:creationId xmlns:a16="http://schemas.microsoft.com/office/drawing/2014/main" id="{9DA9483B-1E67-42F1-A1D0-F44B191F8FD7}"/>
              </a:ext>
            </a:extLst>
          </p:cNvPr>
          <p:cNvSpPr>
            <a:spLocks noGrp="1"/>
          </p:cNvSpPr>
          <p:nvPr>
            <p:ph type="subTitle" idx="1"/>
          </p:nvPr>
        </p:nvSpPr>
        <p:spPr>
          <a:xfrm>
            <a:off x="7772400" y="4139426"/>
            <a:ext cx="3219062" cy="1089232"/>
          </a:xfrm>
        </p:spPr>
        <p:txBody>
          <a:bodyPr>
            <a:normAutofit/>
          </a:bodyPr>
          <a:lstStyle/>
          <a:p>
            <a:r>
              <a:rPr lang="en-IN" sz="2400" b="1" dirty="0">
                <a:latin typeface="Arial Rounded MT Bold" panose="020F0704030504030204" pitchFamily="34" charset="0"/>
              </a:rPr>
              <a:t>By-</a:t>
            </a:r>
          </a:p>
          <a:p>
            <a:r>
              <a:rPr lang="en-IN" sz="2400" b="1" dirty="0">
                <a:latin typeface="Algerian" panose="04020705040A02060702" pitchFamily="82" charset="0"/>
              </a:rPr>
              <a:t>Ganesh  </a:t>
            </a:r>
            <a:r>
              <a:rPr lang="en-IN" sz="2400" b="1" dirty="0" err="1">
                <a:latin typeface="Algerian" panose="04020705040A02060702" pitchFamily="82" charset="0"/>
              </a:rPr>
              <a:t>kumbhar</a:t>
            </a:r>
            <a:endParaRPr lang="en-IN" sz="2400" b="1" dirty="0">
              <a:latin typeface="Algerian" panose="04020705040A02060702" pitchFamily="82" charset="0"/>
            </a:endParaRPr>
          </a:p>
          <a:p>
            <a:endParaRPr lang="en-IN" sz="2400" b="1" dirty="0">
              <a:latin typeface="Algerian" panose="04020705040A02060702" pitchFamily="82" charset="0"/>
            </a:endParaRPr>
          </a:p>
        </p:txBody>
      </p:sp>
    </p:spTree>
    <p:extLst>
      <p:ext uri="{BB962C8B-B14F-4D97-AF65-F5344CB8AC3E}">
        <p14:creationId xmlns:p14="http://schemas.microsoft.com/office/powerpoint/2010/main" val="1991989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C2931-7ECF-4167-A1DA-FCEEE2A224BE}"/>
              </a:ext>
            </a:extLst>
          </p:cNvPr>
          <p:cNvSpPr>
            <a:spLocks noGrp="1"/>
          </p:cNvSpPr>
          <p:nvPr>
            <p:ph type="title"/>
          </p:nvPr>
        </p:nvSpPr>
        <p:spPr>
          <a:xfrm>
            <a:off x="586408" y="126587"/>
            <a:ext cx="10386391" cy="761310"/>
          </a:xfrm>
        </p:spPr>
        <p:txBody>
          <a:bodyPr>
            <a:normAutofit/>
          </a:bodyPr>
          <a:lstStyle/>
          <a:p>
            <a:r>
              <a:rPr lang="en-IN" b="1" dirty="0"/>
              <a:t>CHECKING CORRELATION BETWEEN FEATURES</a:t>
            </a:r>
          </a:p>
        </p:txBody>
      </p:sp>
      <p:pic>
        <p:nvPicPr>
          <p:cNvPr id="5" name="Content Placeholder 4">
            <a:extLst>
              <a:ext uri="{FF2B5EF4-FFF2-40B4-BE49-F238E27FC236}">
                <a16:creationId xmlns:a16="http://schemas.microsoft.com/office/drawing/2014/main" id="{15248036-D68E-4636-8E16-538848FFEABA}"/>
              </a:ext>
            </a:extLst>
          </p:cNvPr>
          <p:cNvPicPr>
            <a:picLocks noGrp="1" noChangeAspect="1"/>
          </p:cNvPicPr>
          <p:nvPr>
            <p:ph idx="1"/>
          </p:nvPr>
        </p:nvPicPr>
        <p:blipFill>
          <a:blip r:embed="rId2"/>
          <a:stretch>
            <a:fillRect/>
          </a:stretch>
        </p:blipFill>
        <p:spPr>
          <a:xfrm>
            <a:off x="586407" y="1096756"/>
            <a:ext cx="7103979" cy="5330548"/>
          </a:xfrm>
        </p:spPr>
      </p:pic>
      <p:sp>
        <p:nvSpPr>
          <p:cNvPr id="6" name="TextBox 5">
            <a:extLst>
              <a:ext uri="{FF2B5EF4-FFF2-40B4-BE49-F238E27FC236}">
                <a16:creationId xmlns:a16="http://schemas.microsoft.com/office/drawing/2014/main" id="{8733667D-E764-4CA0-9AA7-03DD4CEEABE0}"/>
              </a:ext>
            </a:extLst>
          </p:cNvPr>
          <p:cNvSpPr txBox="1"/>
          <p:nvPr/>
        </p:nvSpPr>
        <p:spPr>
          <a:xfrm>
            <a:off x="7832035" y="1113183"/>
            <a:ext cx="4015408" cy="2862322"/>
          </a:xfrm>
          <a:prstGeom prst="rect">
            <a:avLst/>
          </a:prstGeom>
          <a:noFill/>
        </p:spPr>
        <p:txBody>
          <a:bodyPr wrap="square" rtlCol="0">
            <a:spAutoFit/>
          </a:bodyPr>
          <a:lstStyle/>
          <a:p>
            <a:pPr algn="l"/>
            <a:br>
              <a:rPr lang="en-US" b="1" i="0" dirty="0">
                <a:solidFill>
                  <a:srgbClr val="000000"/>
                </a:solidFill>
                <a:effectLst/>
                <a:latin typeface="Helvetica Neue"/>
              </a:rPr>
            </a:br>
            <a:r>
              <a:rPr lang="en-US" b="1" i="0" dirty="0">
                <a:solidFill>
                  <a:srgbClr val="000000"/>
                </a:solidFill>
                <a:effectLst/>
                <a:latin typeface="Helvetica Neue"/>
              </a:rPr>
              <a:t>OBSERVATION</a:t>
            </a:r>
          </a:p>
          <a:p>
            <a:pPr algn="l"/>
            <a:endParaRPr lang="en-US" b="1" i="0" dirty="0">
              <a:solidFill>
                <a:srgbClr val="000000"/>
              </a:solidFill>
              <a:effectLst/>
              <a:latin typeface="Helvetica Neue"/>
            </a:endParaRPr>
          </a:p>
          <a:p>
            <a:pPr algn="just"/>
            <a:r>
              <a:rPr lang="en-US" b="0" i="0" dirty="0">
                <a:solidFill>
                  <a:srgbClr val="000000"/>
                </a:solidFill>
                <a:effectLst/>
                <a:latin typeface="Helvetica Neue"/>
              </a:rPr>
              <a:t>from upper graph </a:t>
            </a:r>
            <a:r>
              <a:rPr lang="en-US" b="0" i="0" dirty="0" err="1">
                <a:solidFill>
                  <a:srgbClr val="000000"/>
                </a:solidFill>
                <a:effectLst/>
                <a:latin typeface="Helvetica Neue"/>
              </a:rPr>
              <a:t>i</a:t>
            </a:r>
            <a:r>
              <a:rPr lang="en-US" b="0" i="0" dirty="0">
                <a:solidFill>
                  <a:srgbClr val="000000"/>
                </a:solidFill>
                <a:effectLst/>
                <a:latin typeface="Helvetica Neue"/>
              </a:rPr>
              <a:t> can say most of the columns are having less correlation because most of every column is categorical and through this correlation we can only find correlation with numerical data</a:t>
            </a:r>
          </a:p>
          <a:p>
            <a:endParaRPr lang="en-IN" dirty="0"/>
          </a:p>
        </p:txBody>
      </p:sp>
    </p:spTree>
    <p:extLst>
      <p:ext uri="{BB962C8B-B14F-4D97-AF65-F5344CB8AC3E}">
        <p14:creationId xmlns:p14="http://schemas.microsoft.com/office/powerpoint/2010/main" val="626505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0790F-C204-45D4-88F7-A53AE21F0B3E}"/>
              </a:ext>
            </a:extLst>
          </p:cNvPr>
          <p:cNvSpPr>
            <a:spLocks noGrp="1"/>
          </p:cNvSpPr>
          <p:nvPr>
            <p:ph type="title"/>
          </p:nvPr>
        </p:nvSpPr>
        <p:spPr>
          <a:xfrm>
            <a:off x="586409" y="0"/>
            <a:ext cx="9790043" cy="827571"/>
          </a:xfrm>
        </p:spPr>
        <p:txBody>
          <a:bodyPr/>
          <a:lstStyle/>
          <a:p>
            <a:r>
              <a:rPr lang="en-IN" b="1" dirty="0"/>
              <a:t>CHECKING OUTLIERS</a:t>
            </a:r>
          </a:p>
        </p:txBody>
      </p:sp>
      <p:pic>
        <p:nvPicPr>
          <p:cNvPr id="5" name="Content Placeholder 4">
            <a:extLst>
              <a:ext uri="{FF2B5EF4-FFF2-40B4-BE49-F238E27FC236}">
                <a16:creationId xmlns:a16="http://schemas.microsoft.com/office/drawing/2014/main" id="{CF327381-771C-4CEE-BC8A-C29CC7D8B221}"/>
              </a:ext>
            </a:extLst>
          </p:cNvPr>
          <p:cNvPicPr>
            <a:picLocks noGrp="1" noChangeAspect="1"/>
          </p:cNvPicPr>
          <p:nvPr>
            <p:ph idx="1"/>
          </p:nvPr>
        </p:nvPicPr>
        <p:blipFill>
          <a:blip r:embed="rId2"/>
          <a:stretch>
            <a:fillRect/>
          </a:stretch>
        </p:blipFill>
        <p:spPr>
          <a:xfrm>
            <a:off x="586409" y="827571"/>
            <a:ext cx="6530941" cy="4351338"/>
          </a:xfrm>
        </p:spPr>
      </p:pic>
      <p:sp>
        <p:nvSpPr>
          <p:cNvPr id="6" name="TextBox 5">
            <a:extLst>
              <a:ext uri="{FF2B5EF4-FFF2-40B4-BE49-F238E27FC236}">
                <a16:creationId xmlns:a16="http://schemas.microsoft.com/office/drawing/2014/main" id="{5406FE5E-11B1-449F-913A-80B6DB66D3A7}"/>
              </a:ext>
            </a:extLst>
          </p:cNvPr>
          <p:cNvSpPr txBox="1"/>
          <p:nvPr/>
        </p:nvSpPr>
        <p:spPr>
          <a:xfrm>
            <a:off x="586409" y="5267816"/>
            <a:ext cx="7775713" cy="1200329"/>
          </a:xfrm>
          <a:prstGeom prst="rect">
            <a:avLst/>
          </a:prstGeom>
          <a:noFill/>
        </p:spPr>
        <p:txBody>
          <a:bodyPr wrap="square" rtlCol="0">
            <a:spAutoFit/>
          </a:bodyPr>
          <a:lstStyle/>
          <a:p>
            <a:r>
              <a:rPr lang="en-IN" dirty="0"/>
              <a:t>OBSERVATION-</a:t>
            </a:r>
          </a:p>
          <a:p>
            <a:endParaRPr lang="en-IN" dirty="0"/>
          </a:p>
          <a:p>
            <a:r>
              <a:rPr lang="en-US" b="0" i="0" dirty="0">
                <a:solidFill>
                  <a:srgbClr val="000000"/>
                </a:solidFill>
                <a:effectLst/>
                <a:latin typeface="Helvetica Neue"/>
              </a:rPr>
              <a:t>there is no outliers because every column is categorical we don't have any continuous column in X</a:t>
            </a:r>
            <a:endParaRPr lang="en-IN" dirty="0"/>
          </a:p>
        </p:txBody>
      </p:sp>
    </p:spTree>
    <p:extLst>
      <p:ext uri="{BB962C8B-B14F-4D97-AF65-F5344CB8AC3E}">
        <p14:creationId xmlns:p14="http://schemas.microsoft.com/office/powerpoint/2010/main" val="4250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960ED-F4CD-4C66-B314-4BD08E322B49}"/>
              </a:ext>
            </a:extLst>
          </p:cNvPr>
          <p:cNvSpPr>
            <a:spLocks noGrp="1"/>
          </p:cNvSpPr>
          <p:nvPr>
            <p:ph type="title"/>
          </p:nvPr>
        </p:nvSpPr>
        <p:spPr>
          <a:xfrm>
            <a:off x="493643" y="18256"/>
            <a:ext cx="10121348" cy="1002162"/>
          </a:xfrm>
        </p:spPr>
        <p:txBody>
          <a:bodyPr/>
          <a:lstStyle/>
          <a:p>
            <a:r>
              <a:rPr lang="en-IN" b="1" dirty="0"/>
              <a:t>TRAINING MULTIPLE MODELS</a:t>
            </a:r>
          </a:p>
        </p:txBody>
      </p:sp>
      <p:pic>
        <p:nvPicPr>
          <p:cNvPr id="5" name="Content Placeholder 4">
            <a:extLst>
              <a:ext uri="{FF2B5EF4-FFF2-40B4-BE49-F238E27FC236}">
                <a16:creationId xmlns:a16="http://schemas.microsoft.com/office/drawing/2014/main" id="{1CC3FE7E-1E55-438D-94AC-50EFF981E7C5}"/>
              </a:ext>
            </a:extLst>
          </p:cNvPr>
          <p:cNvPicPr>
            <a:picLocks noGrp="1" noChangeAspect="1"/>
          </p:cNvPicPr>
          <p:nvPr>
            <p:ph idx="1"/>
          </p:nvPr>
        </p:nvPicPr>
        <p:blipFill>
          <a:blip r:embed="rId2"/>
          <a:stretch>
            <a:fillRect/>
          </a:stretch>
        </p:blipFill>
        <p:spPr>
          <a:xfrm>
            <a:off x="598211" y="1020418"/>
            <a:ext cx="3971925" cy="1943100"/>
          </a:xfrm>
        </p:spPr>
      </p:pic>
      <p:sp>
        <p:nvSpPr>
          <p:cNvPr id="8" name="TextBox 7">
            <a:extLst>
              <a:ext uri="{FF2B5EF4-FFF2-40B4-BE49-F238E27FC236}">
                <a16:creationId xmlns:a16="http://schemas.microsoft.com/office/drawing/2014/main" id="{E3020F5F-39D2-409B-92C5-43D891AA04A3}"/>
              </a:ext>
            </a:extLst>
          </p:cNvPr>
          <p:cNvSpPr txBox="1"/>
          <p:nvPr/>
        </p:nvSpPr>
        <p:spPr>
          <a:xfrm>
            <a:off x="493643" y="4741436"/>
            <a:ext cx="8941905" cy="923330"/>
          </a:xfrm>
          <a:prstGeom prst="rect">
            <a:avLst/>
          </a:prstGeom>
          <a:noFill/>
        </p:spPr>
        <p:txBody>
          <a:bodyPr wrap="square" rtlCol="0">
            <a:spAutoFit/>
          </a:bodyPr>
          <a:lstStyle/>
          <a:p>
            <a:r>
              <a:rPr lang="en-IN" dirty="0"/>
              <a:t>Here I have trained many model and I have used all the performance metrics as well to check my model performance and I have choose </a:t>
            </a:r>
            <a:r>
              <a:rPr lang="en-IN" dirty="0" err="1"/>
              <a:t>xgb</a:t>
            </a:r>
            <a:r>
              <a:rPr lang="en-IN" dirty="0"/>
              <a:t> regressor as my final model for hyperparameter tuning.</a:t>
            </a:r>
          </a:p>
        </p:txBody>
      </p:sp>
      <p:graphicFrame>
        <p:nvGraphicFramePr>
          <p:cNvPr id="10" name="Table 9">
            <a:extLst>
              <a:ext uri="{FF2B5EF4-FFF2-40B4-BE49-F238E27FC236}">
                <a16:creationId xmlns:a16="http://schemas.microsoft.com/office/drawing/2014/main" id="{C96E4088-B930-4E9E-B06D-4D7F6F09A356}"/>
              </a:ext>
            </a:extLst>
          </p:cNvPr>
          <p:cNvGraphicFramePr>
            <a:graphicFrameLocks noGrp="1"/>
          </p:cNvGraphicFramePr>
          <p:nvPr>
            <p:extLst>
              <p:ext uri="{D42A27DB-BD31-4B8C-83A1-F6EECF244321}">
                <p14:modId xmlns:p14="http://schemas.microsoft.com/office/powerpoint/2010/main" val="963993679"/>
              </p:ext>
            </p:extLst>
          </p:nvPr>
        </p:nvGraphicFramePr>
        <p:xfrm>
          <a:off x="4450702" y="755778"/>
          <a:ext cx="7567126" cy="3584036"/>
        </p:xfrm>
        <a:graphic>
          <a:graphicData uri="http://schemas.openxmlformats.org/drawingml/2006/table">
            <a:tbl>
              <a:tblPr/>
              <a:tblGrid>
                <a:gridCol w="1081018">
                  <a:extLst>
                    <a:ext uri="{9D8B030D-6E8A-4147-A177-3AD203B41FA5}">
                      <a16:colId xmlns:a16="http://schemas.microsoft.com/office/drawing/2014/main" val="856433761"/>
                    </a:ext>
                  </a:extLst>
                </a:gridCol>
                <a:gridCol w="1081018">
                  <a:extLst>
                    <a:ext uri="{9D8B030D-6E8A-4147-A177-3AD203B41FA5}">
                      <a16:colId xmlns:a16="http://schemas.microsoft.com/office/drawing/2014/main" val="1966001746"/>
                    </a:ext>
                  </a:extLst>
                </a:gridCol>
                <a:gridCol w="1081018">
                  <a:extLst>
                    <a:ext uri="{9D8B030D-6E8A-4147-A177-3AD203B41FA5}">
                      <a16:colId xmlns:a16="http://schemas.microsoft.com/office/drawing/2014/main" val="1176016454"/>
                    </a:ext>
                  </a:extLst>
                </a:gridCol>
                <a:gridCol w="1081018">
                  <a:extLst>
                    <a:ext uri="{9D8B030D-6E8A-4147-A177-3AD203B41FA5}">
                      <a16:colId xmlns:a16="http://schemas.microsoft.com/office/drawing/2014/main" val="2015067735"/>
                    </a:ext>
                  </a:extLst>
                </a:gridCol>
                <a:gridCol w="1320655">
                  <a:extLst>
                    <a:ext uri="{9D8B030D-6E8A-4147-A177-3AD203B41FA5}">
                      <a16:colId xmlns:a16="http://schemas.microsoft.com/office/drawing/2014/main" val="1618904430"/>
                    </a:ext>
                  </a:extLst>
                </a:gridCol>
                <a:gridCol w="841381">
                  <a:extLst>
                    <a:ext uri="{9D8B030D-6E8A-4147-A177-3AD203B41FA5}">
                      <a16:colId xmlns:a16="http://schemas.microsoft.com/office/drawing/2014/main" val="1958373597"/>
                    </a:ext>
                  </a:extLst>
                </a:gridCol>
                <a:gridCol w="1081018">
                  <a:extLst>
                    <a:ext uri="{9D8B030D-6E8A-4147-A177-3AD203B41FA5}">
                      <a16:colId xmlns:a16="http://schemas.microsoft.com/office/drawing/2014/main" val="3034718365"/>
                    </a:ext>
                  </a:extLst>
                </a:gridCol>
              </a:tblGrid>
              <a:tr h="503579">
                <a:tc>
                  <a:txBody>
                    <a:bodyPr/>
                    <a:lstStyle/>
                    <a:p>
                      <a:pPr algn="r" fontAlgn="ctr"/>
                      <a:r>
                        <a:rPr lang="en-IN" sz="1100" b="1">
                          <a:effectLst/>
                        </a:rPr>
                        <a:t>NAME</a:t>
                      </a:r>
                    </a:p>
                  </a:txBody>
                  <a:tcPr marL="57150" marR="57150" marT="28575" marB="28575" anchor="ctr">
                    <a:lnL>
                      <a:noFill/>
                    </a:lnL>
                    <a:lnR>
                      <a:noFill/>
                    </a:lnR>
                    <a:lnT>
                      <a:noFill/>
                    </a:lnT>
                    <a:lnB>
                      <a:noFill/>
                    </a:lnB>
                  </a:tcPr>
                </a:tc>
                <a:tc>
                  <a:txBody>
                    <a:bodyPr/>
                    <a:lstStyle/>
                    <a:p>
                      <a:pPr algn="r" fontAlgn="ctr"/>
                      <a:r>
                        <a:rPr lang="en-IN" sz="1100" b="1">
                          <a:effectLst/>
                        </a:rPr>
                        <a:t>Cross_Val_Score</a:t>
                      </a:r>
                    </a:p>
                  </a:txBody>
                  <a:tcPr marL="57150" marR="57150" marT="28575" marB="28575" anchor="ctr">
                    <a:lnL>
                      <a:noFill/>
                    </a:lnL>
                    <a:lnR>
                      <a:noFill/>
                    </a:lnR>
                    <a:lnT>
                      <a:noFill/>
                    </a:lnT>
                    <a:lnB>
                      <a:noFill/>
                    </a:lnB>
                  </a:tcPr>
                </a:tc>
                <a:tc>
                  <a:txBody>
                    <a:bodyPr/>
                    <a:lstStyle/>
                    <a:p>
                      <a:pPr algn="r" fontAlgn="ctr"/>
                      <a:r>
                        <a:rPr lang="en-IN" sz="1100" b="1">
                          <a:effectLst/>
                        </a:rPr>
                        <a:t>R2_score</a:t>
                      </a:r>
                    </a:p>
                  </a:txBody>
                  <a:tcPr marL="57150" marR="57150" marT="28575" marB="28575" anchor="ctr">
                    <a:lnL>
                      <a:noFill/>
                    </a:lnL>
                    <a:lnR>
                      <a:noFill/>
                    </a:lnR>
                    <a:lnT>
                      <a:noFill/>
                    </a:lnT>
                    <a:lnB>
                      <a:noFill/>
                    </a:lnB>
                  </a:tcPr>
                </a:tc>
                <a:tc>
                  <a:txBody>
                    <a:bodyPr/>
                    <a:lstStyle/>
                    <a:p>
                      <a:pPr algn="r" fontAlgn="ctr"/>
                      <a:r>
                        <a:rPr lang="en-IN" sz="1100" b="1">
                          <a:effectLst/>
                        </a:rPr>
                        <a:t>Mean_squared_error</a:t>
                      </a:r>
                    </a:p>
                  </a:txBody>
                  <a:tcPr marL="57150" marR="57150" marT="28575" marB="28575" anchor="ctr">
                    <a:lnL>
                      <a:noFill/>
                    </a:lnL>
                    <a:lnR>
                      <a:noFill/>
                    </a:lnR>
                    <a:lnT>
                      <a:noFill/>
                    </a:lnT>
                    <a:lnB>
                      <a:noFill/>
                    </a:lnB>
                  </a:tcPr>
                </a:tc>
                <a:tc>
                  <a:txBody>
                    <a:bodyPr/>
                    <a:lstStyle/>
                    <a:p>
                      <a:pPr algn="r" fontAlgn="ctr"/>
                      <a:r>
                        <a:rPr lang="en-IN" sz="1100" b="1">
                          <a:effectLst/>
                        </a:rPr>
                        <a:t>Mean_Absolute_Error</a:t>
                      </a:r>
                    </a:p>
                  </a:txBody>
                  <a:tcPr marL="57150" marR="57150" marT="28575" marB="28575" anchor="ctr">
                    <a:lnL>
                      <a:noFill/>
                    </a:lnL>
                    <a:lnR>
                      <a:noFill/>
                    </a:lnR>
                    <a:lnT>
                      <a:noFill/>
                    </a:lnT>
                    <a:lnB>
                      <a:noFill/>
                    </a:lnB>
                  </a:tcPr>
                </a:tc>
                <a:tc>
                  <a:txBody>
                    <a:bodyPr/>
                    <a:lstStyle/>
                    <a:p>
                      <a:pPr algn="r" fontAlgn="ctr"/>
                      <a:r>
                        <a:rPr lang="en-IN" sz="1100" b="1">
                          <a:effectLst/>
                        </a:rPr>
                        <a:t>RMSE</a:t>
                      </a:r>
                    </a:p>
                  </a:txBody>
                  <a:tcPr marL="57150" marR="57150" marT="28575" marB="28575" anchor="ctr">
                    <a:lnL>
                      <a:noFill/>
                    </a:lnL>
                    <a:lnR>
                      <a:noFill/>
                    </a:lnR>
                    <a:lnT>
                      <a:noFill/>
                    </a:lnT>
                    <a:lnB>
                      <a:noFill/>
                    </a:lnB>
                  </a:tcPr>
                </a:tc>
                <a:tc>
                  <a:txBody>
                    <a:bodyPr/>
                    <a:lstStyle/>
                    <a:p>
                      <a:endParaRPr lang="en-IN" sz="1100"/>
                    </a:p>
                  </a:txBody>
                  <a:tcPr marL="57150" marR="57150" marT="28575" marB="28575">
                    <a:lnL>
                      <a:noFill/>
                    </a:lnL>
                  </a:tcPr>
                </a:tc>
                <a:extLst>
                  <a:ext uri="{0D108BD9-81ED-4DB2-BD59-A6C34878D82A}">
                    <a16:rowId xmlns:a16="http://schemas.microsoft.com/office/drawing/2014/main" val="169124990"/>
                  </a:ext>
                </a:extLst>
              </a:tr>
              <a:tr h="352505">
                <a:tc>
                  <a:txBody>
                    <a:bodyPr/>
                    <a:lstStyle/>
                    <a:p>
                      <a:pPr algn="r" fontAlgn="ctr"/>
                      <a:r>
                        <a:rPr lang="en-IN" sz="1100" b="1">
                          <a:effectLst/>
                        </a:rPr>
                        <a:t>0</a:t>
                      </a:r>
                    </a:p>
                  </a:txBody>
                  <a:tcPr marL="57150" marR="57150" marT="28575" marB="28575" anchor="ctr">
                    <a:lnL>
                      <a:noFill/>
                    </a:lnL>
                    <a:lnR>
                      <a:noFill/>
                    </a:lnR>
                    <a:lnT>
                      <a:noFill/>
                    </a:lnT>
                    <a:lnB>
                      <a:noFill/>
                    </a:lnB>
                    <a:solidFill>
                      <a:srgbClr val="F5F5F5"/>
                    </a:solidFill>
                  </a:tcPr>
                </a:tc>
                <a:tc>
                  <a:txBody>
                    <a:bodyPr/>
                    <a:lstStyle/>
                    <a:p>
                      <a:pPr algn="r" fontAlgn="ctr"/>
                      <a:r>
                        <a:rPr lang="en-IN" sz="1100">
                          <a:effectLst/>
                        </a:rPr>
                        <a:t>XGB Regressor</a:t>
                      </a:r>
                    </a:p>
                  </a:txBody>
                  <a:tcPr marL="57150" marR="57150" marT="28575" marB="28575" anchor="ctr">
                    <a:lnL>
                      <a:noFill/>
                    </a:lnL>
                    <a:lnR>
                      <a:noFill/>
                    </a:lnR>
                    <a:lnT>
                      <a:noFill/>
                    </a:lnT>
                    <a:lnB>
                      <a:noFill/>
                    </a:lnB>
                    <a:solidFill>
                      <a:srgbClr val="F5F5F5"/>
                    </a:solidFill>
                  </a:tcPr>
                </a:tc>
                <a:tc>
                  <a:txBody>
                    <a:bodyPr/>
                    <a:lstStyle/>
                    <a:p>
                      <a:pPr algn="r" fontAlgn="ctr"/>
                      <a:r>
                        <a:rPr lang="en-IN" sz="1100">
                          <a:effectLst/>
                        </a:rPr>
                        <a:t>0.999999</a:t>
                      </a:r>
                    </a:p>
                  </a:txBody>
                  <a:tcPr marL="57150" marR="57150" marT="28575" marB="28575" anchor="ctr">
                    <a:lnL>
                      <a:noFill/>
                    </a:lnL>
                    <a:lnR>
                      <a:noFill/>
                    </a:lnR>
                    <a:lnT>
                      <a:noFill/>
                    </a:lnT>
                    <a:lnB>
                      <a:noFill/>
                    </a:lnB>
                    <a:solidFill>
                      <a:srgbClr val="F5F5F5"/>
                    </a:solidFill>
                  </a:tcPr>
                </a:tc>
                <a:tc>
                  <a:txBody>
                    <a:bodyPr/>
                    <a:lstStyle/>
                    <a:p>
                      <a:pPr algn="r" fontAlgn="ctr"/>
                      <a:r>
                        <a:rPr lang="en-IN" sz="1100">
                          <a:effectLst/>
                        </a:rPr>
                        <a:t>0.999999</a:t>
                      </a:r>
                    </a:p>
                  </a:txBody>
                  <a:tcPr marL="57150" marR="57150" marT="28575" marB="28575" anchor="ctr">
                    <a:lnL>
                      <a:noFill/>
                    </a:lnL>
                    <a:lnR>
                      <a:noFill/>
                    </a:lnR>
                    <a:lnT>
                      <a:noFill/>
                    </a:lnT>
                    <a:lnB>
                      <a:noFill/>
                    </a:lnB>
                    <a:solidFill>
                      <a:srgbClr val="F5F5F5"/>
                    </a:solidFill>
                  </a:tcPr>
                </a:tc>
                <a:tc>
                  <a:txBody>
                    <a:bodyPr/>
                    <a:lstStyle/>
                    <a:p>
                      <a:pPr algn="r" fontAlgn="ctr"/>
                      <a:r>
                        <a:rPr lang="en-IN" sz="1100">
                          <a:effectLst/>
                        </a:rPr>
                        <a:t>1.069399e-07</a:t>
                      </a:r>
                    </a:p>
                  </a:txBody>
                  <a:tcPr marL="57150" marR="57150" marT="28575" marB="28575" anchor="ctr">
                    <a:lnL>
                      <a:noFill/>
                    </a:lnL>
                    <a:lnR>
                      <a:noFill/>
                    </a:lnR>
                    <a:lnT>
                      <a:noFill/>
                    </a:lnT>
                    <a:lnB>
                      <a:noFill/>
                    </a:lnB>
                    <a:solidFill>
                      <a:srgbClr val="F5F5F5"/>
                    </a:solidFill>
                  </a:tcPr>
                </a:tc>
                <a:tc>
                  <a:txBody>
                    <a:bodyPr/>
                    <a:lstStyle/>
                    <a:p>
                      <a:pPr algn="r" fontAlgn="ctr"/>
                      <a:r>
                        <a:rPr lang="en-IN" sz="1100">
                          <a:effectLst/>
                        </a:rPr>
                        <a:t>2.079237e-04</a:t>
                      </a:r>
                    </a:p>
                  </a:txBody>
                  <a:tcPr marL="57150" marR="57150" marT="28575" marB="28575" anchor="ctr">
                    <a:lnL>
                      <a:noFill/>
                    </a:lnL>
                    <a:lnR>
                      <a:noFill/>
                    </a:lnR>
                    <a:lnT>
                      <a:noFill/>
                    </a:lnT>
                    <a:lnB>
                      <a:noFill/>
                    </a:lnB>
                    <a:solidFill>
                      <a:srgbClr val="F5F5F5"/>
                    </a:solidFill>
                  </a:tcPr>
                </a:tc>
                <a:tc>
                  <a:txBody>
                    <a:bodyPr/>
                    <a:lstStyle/>
                    <a:p>
                      <a:pPr algn="r" fontAlgn="ctr"/>
                      <a:r>
                        <a:rPr lang="en-IN" sz="1100">
                          <a:effectLst/>
                        </a:rPr>
                        <a:t>3.270167e-04</a:t>
                      </a:r>
                    </a:p>
                  </a:txBody>
                  <a:tcPr marL="57150" marR="57150" marT="28575" marB="28575" anchor="ctr">
                    <a:lnL>
                      <a:noFill/>
                    </a:lnL>
                    <a:lnR>
                      <a:noFill/>
                    </a:lnR>
                    <a:lnB>
                      <a:noFill/>
                    </a:lnB>
                    <a:solidFill>
                      <a:srgbClr val="F5F5F5"/>
                    </a:solidFill>
                  </a:tcPr>
                </a:tc>
                <a:extLst>
                  <a:ext uri="{0D108BD9-81ED-4DB2-BD59-A6C34878D82A}">
                    <a16:rowId xmlns:a16="http://schemas.microsoft.com/office/drawing/2014/main" val="2439278393"/>
                  </a:ext>
                </a:extLst>
              </a:tr>
              <a:tr h="0">
                <a:tc>
                  <a:txBody>
                    <a:bodyPr/>
                    <a:lstStyle/>
                    <a:p>
                      <a:pPr algn="r" fontAlgn="ctr"/>
                      <a:r>
                        <a:rPr lang="en-IN" sz="1100" b="1">
                          <a:effectLst/>
                        </a:rPr>
                        <a:t>1</a:t>
                      </a:r>
                    </a:p>
                  </a:txBody>
                  <a:tcPr marL="57150" marR="57150" marT="28575" marB="28575" anchor="ctr">
                    <a:lnL>
                      <a:noFill/>
                    </a:lnL>
                    <a:lnR>
                      <a:noFill/>
                    </a:lnR>
                    <a:lnT>
                      <a:noFill/>
                    </a:lnT>
                    <a:lnB>
                      <a:noFill/>
                    </a:lnB>
                  </a:tcPr>
                </a:tc>
                <a:tc>
                  <a:txBody>
                    <a:bodyPr/>
                    <a:lstStyle/>
                    <a:p>
                      <a:pPr algn="r" fontAlgn="ctr"/>
                      <a:r>
                        <a:rPr lang="en-IN" sz="1100">
                          <a:effectLst/>
                        </a:rPr>
                        <a:t>ExtraTrees Regressor</a:t>
                      </a:r>
                    </a:p>
                  </a:txBody>
                  <a:tcPr marL="57150" marR="57150" marT="28575" marB="28575" anchor="ctr">
                    <a:lnL>
                      <a:noFill/>
                    </a:lnL>
                    <a:lnR>
                      <a:noFill/>
                    </a:lnR>
                    <a:lnT>
                      <a:noFill/>
                    </a:lnT>
                    <a:lnB>
                      <a:noFill/>
                    </a:lnB>
                  </a:tcPr>
                </a:tc>
                <a:tc>
                  <a:txBody>
                    <a:bodyPr/>
                    <a:lstStyle/>
                    <a:p>
                      <a:pPr algn="r" fontAlgn="ctr"/>
                      <a:r>
                        <a:rPr lang="en-IN" sz="1100">
                          <a:effectLst/>
                        </a:rPr>
                        <a:t>1.000000</a:t>
                      </a:r>
                    </a:p>
                  </a:txBody>
                  <a:tcPr marL="57150" marR="57150" marT="28575" marB="28575" anchor="ctr">
                    <a:lnL>
                      <a:noFill/>
                    </a:lnL>
                    <a:lnR>
                      <a:noFill/>
                    </a:lnR>
                    <a:lnT>
                      <a:noFill/>
                    </a:lnT>
                    <a:lnB>
                      <a:noFill/>
                    </a:lnB>
                  </a:tcPr>
                </a:tc>
                <a:tc>
                  <a:txBody>
                    <a:bodyPr/>
                    <a:lstStyle/>
                    <a:p>
                      <a:pPr algn="r" fontAlgn="ctr"/>
                      <a:r>
                        <a:rPr lang="en-IN" sz="1100">
                          <a:effectLst/>
                        </a:rPr>
                        <a:t>1.000000</a:t>
                      </a:r>
                    </a:p>
                  </a:txBody>
                  <a:tcPr marL="57150" marR="57150" marT="28575" marB="28575" anchor="ctr">
                    <a:lnL>
                      <a:noFill/>
                    </a:lnL>
                    <a:lnR>
                      <a:noFill/>
                    </a:lnR>
                    <a:lnT>
                      <a:noFill/>
                    </a:lnT>
                    <a:lnB>
                      <a:noFill/>
                    </a:lnB>
                  </a:tcPr>
                </a:tc>
                <a:tc>
                  <a:txBody>
                    <a:bodyPr/>
                    <a:lstStyle/>
                    <a:p>
                      <a:pPr algn="r" fontAlgn="ctr"/>
                      <a:r>
                        <a:rPr lang="en-IN" sz="1100">
                          <a:effectLst/>
                        </a:rPr>
                        <a:t>2.843791e-28</a:t>
                      </a:r>
                    </a:p>
                  </a:txBody>
                  <a:tcPr marL="57150" marR="57150" marT="28575" marB="28575" anchor="ctr">
                    <a:lnL>
                      <a:noFill/>
                    </a:lnL>
                    <a:lnR>
                      <a:noFill/>
                    </a:lnR>
                    <a:lnT>
                      <a:noFill/>
                    </a:lnT>
                    <a:lnB>
                      <a:noFill/>
                    </a:lnB>
                  </a:tcPr>
                </a:tc>
                <a:tc>
                  <a:txBody>
                    <a:bodyPr/>
                    <a:lstStyle/>
                    <a:p>
                      <a:pPr algn="r" fontAlgn="ctr"/>
                      <a:r>
                        <a:rPr lang="en-IN" sz="1100">
                          <a:effectLst/>
                        </a:rPr>
                        <a:t>1.501941e-14</a:t>
                      </a:r>
                    </a:p>
                  </a:txBody>
                  <a:tcPr marL="57150" marR="57150" marT="28575" marB="28575" anchor="ctr">
                    <a:lnL>
                      <a:noFill/>
                    </a:lnL>
                    <a:lnR>
                      <a:noFill/>
                    </a:lnR>
                    <a:lnT>
                      <a:noFill/>
                    </a:lnT>
                    <a:lnB>
                      <a:noFill/>
                    </a:lnB>
                  </a:tcPr>
                </a:tc>
                <a:tc>
                  <a:txBody>
                    <a:bodyPr/>
                    <a:lstStyle/>
                    <a:p>
                      <a:pPr algn="r" fontAlgn="ctr"/>
                      <a:r>
                        <a:rPr lang="en-IN" sz="1100">
                          <a:effectLst/>
                        </a:rPr>
                        <a:t>1.686354e-14</a:t>
                      </a:r>
                    </a:p>
                  </a:txBody>
                  <a:tcPr marL="57150" marR="57150" marT="28575" marB="28575" anchor="ctr">
                    <a:lnL>
                      <a:noFill/>
                    </a:lnL>
                    <a:lnR>
                      <a:noFill/>
                    </a:lnR>
                    <a:lnT>
                      <a:noFill/>
                    </a:lnT>
                    <a:lnB>
                      <a:noFill/>
                    </a:lnB>
                  </a:tcPr>
                </a:tc>
                <a:extLst>
                  <a:ext uri="{0D108BD9-81ED-4DB2-BD59-A6C34878D82A}">
                    <a16:rowId xmlns:a16="http://schemas.microsoft.com/office/drawing/2014/main" val="1379007842"/>
                  </a:ext>
                </a:extLst>
              </a:tr>
              <a:tr h="503579">
                <a:tc>
                  <a:txBody>
                    <a:bodyPr/>
                    <a:lstStyle/>
                    <a:p>
                      <a:pPr algn="r" fontAlgn="ctr"/>
                      <a:r>
                        <a:rPr lang="en-IN" sz="1100" b="1">
                          <a:effectLst/>
                        </a:rPr>
                        <a:t>2</a:t>
                      </a:r>
                    </a:p>
                  </a:txBody>
                  <a:tcPr marL="57150" marR="57150" marT="28575" marB="28575" anchor="ctr">
                    <a:lnL>
                      <a:noFill/>
                    </a:lnL>
                    <a:lnR>
                      <a:noFill/>
                    </a:lnR>
                    <a:lnT>
                      <a:noFill/>
                    </a:lnT>
                    <a:lnB>
                      <a:noFill/>
                    </a:lnB>
                    <a:solidFill>
                      <a:srgbClr val="F5F5F5"/>
                    </a:solidFill>
                  </a:tcPr>
                </a:tc>
                <a:tc>
                  <a:txBody>
                    <a:bodyPr/>
                    <a:lstStyle/>
                    <a:p>
                      <a:pPr algn="r" fontAlgn="ctr"/>
                      <a:r>
                        <a:rPr lang="en-IN" sz="1100">
                          <a:effectLst/>
                        </a:rPr>
                        <a:t>RandomForest Regressor</a:t>
                      </a:r>
                    </a:p>
                  </a:txBody>
                  <a:tcPr marL="57150" marR="57150" marT="28575" marB="28575" anchor="ctr">
                    <a:lnL>
                      <a:noFill/>
                    </a:lnL>
                    <a:lnR>
                      <a:noFill/>
                    </a:lnR>
                    <a:lnT>
                      <a:noFill/>
                    </a:lnT>
                    <a:lnB>
                      <a:noFill/>
                    </a:lnB>
                    <a:solidFill>
                      <a:srgbClr val="F5F5F5"/>
                    </a:solidFill>
                  </a:tcPr>
                </a:tc>
                <a:tc>
                  <a:txBody>
                    <a:bodyPr/>
                    <a:lstStyle/>
                    <a:p>
                      <a:pPr algn="r" fontAlgn="ctr"/>
                      <a:r>
                        <a:rPr lang="en-IN" sz="1100">
                          <a:effectLst/>
                        </a:rPr>
                        <a:t>1.000000</a:t>
                      </a:r>
                    </a:p>
                  </a:txBody>
                  <a:tcPr marL="57150" marR="57150" marT="28575" marB="28575" anchor="ctr">
                    <a:lnL>
                      <a:noFill/>
                    </a:lnL>
                    <a:lnR>
                      <a:noFill/>
                    </a:lnR>
                    <a:lnT>
                      <a:noFill/>
                    </a:lnT>
                    <a:lnB>
                      <a:noFill/>
                    </a:lnB>
                    <a:solidFill>
                      <a:srgbClr val="F5F5F5"/>
                    </a:solidFill>
                  </a:tcPr>
                </a:tc>
                <a:tc>
                  <a:txBody>
                    <a:bodyPr/>
                    <a:lstStyle/>
                    <a:p>
                      <a:pPr algn="r" fontAlgn="ctr"/>
                      <a:r>
                        <a:rPr lang="en-IN" sz="1100">
                          <a:effectLst/>
                        </a:rPr>
                        <a:t>1.000000</a:t>
                      </a:r>
                    </a:p>
                  </a:txBody>
                  <a:tcPr marL="57150" marR="57150" marT="28575" marB="28575" anchor="ctr">
                    <a:lnL>
                      <a:noFill/>
                    </a:lnL>
                    <a:lnR>
                      <a:noFill/>
                    </a:lnR>
                    <a:lnT>
                      <a:noFill/>
                    </a:lnT>
                    <a:lnB>
                      <a:noFill/>
                    </a:lnB>
                    <a:solidFill>
                      <a:srgbClr val="F5F5F5"/>
                    </a:solidFill>
                  </a:tcPr>
                </a:tc>
                <a:tc>
                  <a:txBody>
                    <a:bodyPr/>
                    <a:lstStyle/>
                    <a:p>
                      <a:pPr algn="r" fontAlgn="ctr"/>
                      <a:r>
                        <a:rPr lang="en-IN" sz="1100">
                          <a:effectLst/>
                        </a:rPr>
                        <a:t>2.285704e-28</a:t>
                      </a:r>
                    </a:p>
                  </a:txBody>
                  <a:tcPr marL="57150" marR="57150" marT="28575" marB="28575" anchor="ctr">
                    <a:lnL>
                      <a:noFill/>
                    </a:lnL>
                    <a:lnR>
                      <a:noFill/>
                    </a:lnR>
                    <a:lnT>
                      <a:noFill/>
                    </a:lnT>
                    <a:lnB>
                      <a:noFill/>
                    </a:lnB>
                    <a:solidFill>
                      <a:srgbClr val="F5F5F5"/>
                    </a:solidFill>
                  </a:tcPr>
                </a:tc>
                <a:tc>
                  <a:txBody>
                    <a:bodyPr/>
                    <a:lstStyle/>
                    <a:p>
                      <a:pPr algn="r" fontAlgn="ctr"/>
                      <a:r>
                        <a:rPr lang="en-IN" sz="1100">
                          <a:effectLst/>
                        </a:rPr>
                        <a:t>1.381318e-14</a:t>
                      </a:r>
                    </a:p>
                  </a:txBody>
                  <a:tcPr marL="57150" marR="57150" marT="28575" marB="28575" anchor="ctr">
                    <a:lnL>
                      <a:noFill/>
                    </a:lnL>
                    <a:lnR>
                      <a:noFill/>
                    </a:lnR>
                    <a:lnT>
                      <a:noFill/>
                    </a:lnT>
                    <a:lnB>
                      <a:noFill/>
                    </a:lnB>
                    <a:solidFill>
                      <a:srgbClr val="F5F5F5"/>
                    </a:solidFill>
                  </a:tcPr>
                </a:tc>
                <a:tc>
                  <a:txBody>
                    <a:bodyPr/>
                    <a:lstStyle/>
                    <a:p>
                      <a:pPr algn="r" fontAlgn="ctr"/>
                      <a:r>
                        <a:rPr lang="en-IN" sz="1100">
                          <a:effectLst/>
                        </a:rPr>
                        <a:t>1.511854e-14</a:t>
                      </a:r>
                    </a:p>
                  </a:txBody>
                  <a:tcPr marL="57150" marR="57150" marT="28575" marB="28575" anchor="ctr">
                    <a:lnL>
                      <a:noFill/>
                    </a:lnL>
                    <a:lnR>
                      <a:noFill/>
                    </a:lnR>
                    <a:lnT>
                      <a:noFill/>
                    </a:lnT>
                    <a:lnB>
                      <a:noFill/>
                    </a:lnB>
                    <a:solidFill>
                      <a:srgbClr val="F5F5F5"/>
                    </a:solidFill>
                  </a:tcPr>
                </a:tc>
                <a:extLst>
                  <a:ext uri="{0D108BD9-81ED-4DB2-BD59-A6C34878D82A}">
                    <a16:rowId xmlns:a16="http://schemas.microsoft.com/office/drawing/2014/main" val="21321627"/>
                  </a:ext>
                </a:extLst>
              </a:tr>
              <a:tr h="503579">
                <a:tc>
                  <a:txBody>
                    <a:bodyPr/>
                    <a:lstStyle/>
                    <a:p>
                      <a:pPr algn="r" fontAlgn="ctr"/>
                      <a:r>
                        <a:rPr lang="en-IN" sz="1100" b="1">
                          <a:effectLst/>
                        </a:rPr>
                        <a:t>3</a:t>
                      </a:r>
                    </a:p>
                  </a:txBody>
                  <a:tcPr marL="57150" marR="57150" marT="28575" marB="28575" anchor="ctr">
                    <a:lnL>
                      <a:noFill/>
                    </a:lnL>
                    <a:lnR>
                      <a:noFill/>
                    </a:lnR>
                    <a:lnT>
                      <a:noFill/>
                    </a:lnT>
                    <a:lnB>
                      <a:noFill/>
                    </a:lnB>
                  </a:tcPr>
                </a:tc>
                <a:tc>
                  <a:txBody>
                    <a:bodyPr/>
                    <a:lstStyle/>
                    <a:p>
                      <a:pPr algn="r" fontAlgn="ctr"/>
                      <a:r>
                        <a:rPr lang="en-IN" sz="1100">
                          <a:effectLst/>
                        </a:rPr>
                        <a:t>Linear Regression</a:t>
                      </a:r>
                    </a:p>
                  </a:txBody>
                  <a:tcPr marL="57150" marR="57150" marT="28575" marB="28575" anchor="ctr">
                    <a:lnL>
                      <a:noFill/>
                    </a:lnL>
                    <a:lnR>
                      <a:noFill/>
                    </a:lnR>
                    <a:lnT>
                      <a:noFill/>
                    </a:lnT>
                    <a:lnB>
                      <a:noFill/>
                    </a:lnB>
                  </a:tcPr>
                </a:tc>
                <a:tc>
                  <a:txBody>
                    <a:bodyPr/>
                    <a:lstStyle/>
                    <a:p>
                      <a:pPr algn="r" fontAlgn="ctr"/>
                      <a:r>
                        <a:rPr lang="en-IN" sz="1100">
                          <a:effectLst/>
                        </a:rPr>
                        <a:t>0.311658</a:t>
                      </a:r>
                    </a:p>
                  </a:txBody>
                  <a:tcPr marL="57150" marR="57150" marT="28575" marB="28575" anchor="ctr">
                    <a:lnL>
                      <a:noFill/>
                    </a:lnL>
                    <a:lnR>
                      <a:noFill/>
                    </a:lnR>
                    <a:lnT>
                      <a:noFill/>
                    </a:lnT>
                    <a:lnB>
                      <a:noFill/>
                    </a:lnB>
                  </a:tcPr>
                </a:tc>
                <a:tc>
                  <a:txBody>
                    <a:bodyPr/>
                    <a:lstStyle/>
                    <a:p>
                      <a:pPr algn="r" fontAlgn="ctr"/>
                      <a:r>
                        <a:rPr lang="en-IN" sz="1100">
                          <a:effectLst/>
                        </a:rPr>
                        <a:t>0.320709</a:t>
                      </a:r>
                    </a:p>
                  </a:txBody>
                  <a:tcPr marL="57150" marR="57150" marT="28575" marB="28575" anchor="ctr">
                    <a:lnL>
                      <a:noFill/>
                    </a:lnL>
                    <a:lnR>
                      <a:noFill/>
                    </a:lnR>
                    <a:lnT>
                      <a:noFill/>
                    </a:lnT>
                    <a:lnB>
                      <a:noFill/>
                    </a:lnB>
                  </a:tcPr>
                </a:tc>
                <a:tc>
                  <a:txBody>
                    <a:bodyPr/>
                    <a:lstStyle/>
                    <a:p>
                      <a:pPr algn="r" fontAlgn="ctr"/>
                      <a:r>
                        <a:rPr lang="en-IN" sz="1100">
                          <a:effectLst/>
                        </a:rPr>
                        <a:t>5.683874e-02</a:t>
                      </a:r>
                    </a:p>
                  </a:txBody>
                  <a:tcPr marL="57150" marR="57150" marT="28575" marB="28575" anchor="ctr">
                    <a:lnL>
                      <a:noFill/>
                    </a:lnL>
                    <a:lnR>
                      <a:noFill/>
                    </a:lnR>
                    <a:lnT>
                      <a:noFill/>
                    </a:lnT>
                    <a:lnB>
                      <a:noFill/>
                    </a:lnB>
                  </a:tcPr>
                </a:tc>
                <a:tc>
                  <a:txBody>
                    <a:bodyPr/>
                    <a:lstStyle/>
                    <a:p>
                      <a:pPr algn="r" fontAlgn="ctr"/>
                      <a:r>
                        <a:rPr lang="en-IN" sz="1100">
                          <a:effectLst/>
                        </a:rPr>
                        <a:t>1.819486e-01</a:t>
                      </a:r>
                    </a:p>
                  </a:txBody>
                  <a:tcPr marL="57150" marR="57150" marT="28575" marB="28575" anchor="ctr">
                    <a:lnL>
                      <a:noFill/>
                    </a:lnL>
                    <a:lnR>
                      <a:noFill/>
                    </a:lnR>
                    <a:lnT>
                      <a:noFill/>
                    </a:lnT>
                    <a:lnB>
                      <a:noFill/>
                    </a:lnB>
                  </a:tcPr>
                </a:tc>
                <a:tc>
                  <a:txBody>
                    <a:bodyPr/>
                    <a:lstStyle/>
                    <a:p>
                      <a:pPr algn="r" fontAlgn="ctr"/>
                      <a:r>
                        <a:rPr lang="en-IN" sz="1100">
                          <a:effectLst/>
                        </a:rPr>
                        <a:t>2.384088e-01</a:t>
                      </a:r>
                    </a:p>
                  </a:txBody>
                  <a:tcPr marL="57150" marR="57150" marT="28575" marB="28575" anchor="ctr">
                    <a:lnL>
                      <a:noFill/>
                    </a:lnL>
                    <a:lnR>
                      <a:noFill/>
                    </a:lnR>
                    <a:lnT>
                      <a:noFill/>
                    </a:lnT>
                    <a:lnB>
                      <a:noFill/>
                    </a:lnB>
                  </a:tcPr>
                </a:tc>
                <a:extLst>
                  <a:ext uri="{0D108BD9-81ED-4DB2-BD59-A6C34878D82A}">
                    <a16:rowId xmlns:a16="http://schemas.microsoft.com/office/drawing/2014/main" val="2624761760"/>
                  </a:ext>
                </a:extLst>
              </a:tr>
              <a:tr h="503579">
                <a:tc>
                  <a:txBody>
                    <a:bodyPr/>
                    <a:lstStyle/>
                    <a:p>
                      <a:pPr algn="r" fontAlgn="ctr"/>
                      <a:r>
                        <a:rPr lang="en-IN" sz="1100" b="1">
                          <a:effectLst/>
                        </a:rPr>
                        <a:t>4</a:t>
                      </a:r>
                    </a:p>
                  </a:txBody>
                  <a:tcPr marL="57150" marR="57150" marT="28575" marB="28575" anchor="ctr">
                    <a:lnL>
                      <a:noFill/>
                    </a:lnL>
                    <a:lnR>
                      <a:noFill/>
                    </a:lnR>
                    <a:lnT>
                      <a:noFill/>
                    </a:lnT>
                    <a:lnB>
                      <a:noFill/>
                    </a:lnB>
                    <a:solidFill>
                      <a:srgbClr val="F5F5F5"/>
                    </a:solidFill>
                  </a:tcPr>
                </a:tc>
                <a:tc>
                  <a:txBody>
                    <a:bodyPr/>
                    <a:lstStyle/>
                    <a:p>
                      <a:pPr algn="r" fontAlgn="ctr"/>
                      <a:r>
                        <a:rPr lang="en-IN" sz="1100">
                          <a:effectLst/>
                        </a:rPr>
                        <a:t>DecisionTree Regressor</a:t>
                      </a:r>
                    </a:p>
                  </a:txBody>
                  <a:tcPr marL="57150" marR="57150" marT="28575" marB="28575" anchor="ctr">
                    <a:lnL>
                      <a:noFill/>
                    </a:lnL>
                    <a:lnR>
                      <a:noFill/>
                    </a:lnR>
                    <a:lnT>
                      <a:noFill/>
                    </a:lnT>
                    <a:lnB>
                      <a:noFill/>
                    </a:lnB>
                    <a:solidFill>
                      <a:srgbClr val="F5F5F5"/>
                    </a:solidFill>
                  </a:tcPr>
                </a:tc>
                <a:tc>
                  <a:txBody>
                    <a:bodyPr/>
                    <a:lstStyle/>
                    <a:p>
                      <a:pPr algn="r" fontAlgn="ctr"/>
                      <a:r>
                        <a:rPr lang="en-IN" sz="1100">
                          <a:effectLst/>
                        </a:rPr>
                        <a:t>1.000000</a:t>
                      </a:r>
                    </a:p>
                  </a:txBody>
                  <a:tcPr marL="57150" marR="57150" marT="28575" marB="28575" anchor="ctr">
                    <a:lnL>
                      <a:noFill/>
                    </a:lnL>
                    <a:lnR>
                      <a:noFill/>
                    </a:lnR>
                    <a:lnT>
                      <a:noFill/>
                    </a:lnT>
                    <a:lnB>
                      <a:noFill/>
                    </a:lnB>
                    <a:solidFill>
                      <a:srgbClr val="F5F5F5"/>
                    </a:solidFill>
                  </a:tcPr>
                </a:tc>
                <a:tc>
                  <a:txBody>
                    <a:bodyPr/>
                    <a:lstStyle/>
                    <a:p>
                      <a:pPr algn="r" fontAlgn="ctr"/>
                      <a:r>
                        <a:rPr lang="en-IN" sz="1100">
                          <a:effectLst/>
                        </a:rPr>
                        <a:t>1.000000</a:t>
                      </a:r>
                    </a:p>
                  </a:txBody>
                  <a:tcPr marL="57150" marR="57150" marT="28575" marB="28575" anchor="ctr">
                    <a:lnL>
                      <a:noFill/>
                    </a:lnL>
                    <a:lnR>
                      <a:noFill/>
                    </a:lnR>
                    <a:lnT>
                      <a:noFill/>
                    </a:lnT>
                    <a:lnB>
                      <a:noFill/>
                    </a:lnB>
                    <a:solidFill>
                      <a:srgbClr val="F5F5F5"/>
                    </a:solidFill>
                  </a:tcPr>
                </a:tc>
                <a:tc>
                  <a:txBody>
                    <a:bodyPr/>
                    <a:lstStyle/>
                    <a:p>
                      <a:pPr algn="r" fontAlgn="ctr"/>
                      <a:r>
                        <a:rPr lang="en-IN" sz="1100">
                          <a:effectLst/>
                        </a:rPr>
                        <a:t>2.263136e-28</a:t>
                      </a:r>
                    </a:p>
                  </a:txBody>
                  <a:tcPr marL="57150" marR="57150" marT="28575" marB="28575" anchor="ctr">
                    <a:lnL>
                      <a:noFill/>
                    </a:lnL>
                    <a:lnR>
                      <a:noFill/>
                    </a:lnR>
                    <a:lnT>
                      <a:noFill/>
                    </a:lnT>
                    <a:lnB>
                      <a:noFill/>
                    </a:lnB>
                    <a:solidFill>
                      <a:srgbClr val="F5F5F5"/>
                    </a:solidFill>
                  </a:tcPr>
                </a:tc>
                <a:tc>
                  <a:txBody>
                    <a:bodyPr/>
                    <a:lstStyle/>
                    <a:p>
                      <a:pPr algn="r" fontAlgn="ctr"/>
                      <a:r>
                        <a:rPr lang="en-IN" sz="1100">
                          <a:effectLst/>
                        </a:rPr>
                        <a:t>1.125642e-14</a:t>
                      </a:r>
                    </a:p>
                  </a:txBody>
                  <a:tcPr marL="57150" marR="57150" marT="28575" marB="28575" anchor="ctr">
                    <a:lnL>
                      <a:noFill/>
                    </a:lnL>
                    <a:lnR>
                      <a:noFill/>
                    </a:lnR>
                    <a:lnT>
                      <a:noFill/>
                    </a:lnT>
                    <a:lnB>
                      <a:noFill/>
                    </a:lnB>
                    <a:solidFill>
                      <a:srgbClr val="F5F5F5"/>
                    </a:solidFill>
                  </a:tcPr>
                </a:tc>
                <a:tc>
                  <a:txBody>
                    <a:bodyPr/>
                    <a:lstStyle/>
                    <a:p>
                      <a:pPr algn="r" fontAlgn="ctr"/>
                      <a:r>
                        <a:rPr lang="en-IN" sz="1100">
                          <a:effectLst/>
                        </a:rPr>
                        <a:t>1.504372e-14</a:t>
                      </a:r>
                    </a:p>
                  </a:txBody>
                  <a:tcPr marL="57150" marR="57150" marT="28575" marB="28575" anchor="ctr">
                    <a:lnL>
                      <a:noFill/>
                    </a:lnL>
                    <a:lnR>
                      <a:noFill/>
                    </a:lnR>
                    <a:lnT>
                      <a:noFill/>
                    </a:lnT>
                    <a:lnB>
                      <a:noFill/>
                    </a:lnB>
                    <a:solidFill>
                      <a:srgbClr val="F5F5F5"/>
                    </a:solidFill>
                  </a:tcPr>
                </a:tc>
                <a:extLst>
                  <a:ext uri="{0D108BD9-81ED-4DB2-BD59-A6C34878D82A}">
                    <a16:rowId xmlns:a16="http://schemas.microsoft.com/office/drawing/2014/main" val="1541422564"/>
                  </a:ext>
                </a:extLst>
              </a:tr>
              <a:tr h="352505">
                <a:tc>
                  <a:txBody>
                    <a:bodyPr/>
                    <a:lstStyle/>
                    <a:p>
                      <a:pPr algn="r" fontAlgn="ctr"/>
                      <a:r>
                        <a:rPr lang="en-IN" sz="1100" b="1">
                          <a:effectLst/>
                        </a:rPr>
                        <a:t>5</a:t>
                      </a:r>
                    </a:p>
                  </a:txBody>
                  <a:tcPr marL="57150" marR="57150" marT="28575" marB="28575" anchor="ctr">
                    <a:lnL>
                      <a:noFill/>
                    </a:lnL>
                    <a:lnR>
                      <a:noFill/>
                    </a:lnR>
                    <a:lnT>
                      <a:noFill/>
                    </a:lnT>
                    <a:lnB>
                      <a:noFill/>
                    </a:lnB>
                  </a:tcPr>
                </a:tc>
                <a:tc>
                  <a:txBody>
                    <a:bodyPr/>
                    <a:lstStyle/>
                    <a:p>
                      <a:pPr algn="r" fontAlgn="ctr"/>
                      <a:r>
                        <a:rPr lang="en-IN" sz="1100">
                          <a:effectLst/>
                        </a:rPr>
                        <a:t>Lasso</a:t>
                      </a:r>
                    </a:p>
                  </a:txBody>
                  <a:tcPr marL="57150" marR="57150" marT="28575" marB="28575" anchor="ctr">
                    <a:lnL>
                      <a:noFill/>
                    </a:lnL>
                    <a:lnR>
                      <a:noFill/>
                    </a:lnR>
                    <a:lnT>
                      <a:noFill/>
                    </a:lnT>
                    <a:lnB>
                      <a:noFill/>
                    </a:lnB>
                  </a:tcPr>
                </a:tc>
                <a:tc>
                  <a:txBody>
                    <a:bodyPr/>
                    <a:lstStyle/>
                    <a:p>
                      <a:pPr algn="r" fontAlgn="ctr"/>
                      <a:r>
                        <a:rPr lang="en-IN" sz="1100">
                          <a:effectLst/>
                        </a:rPr>
                        <a:t>-0.000053</a:t>
                      </a:r>
                    </a:p>
                  </a:txBody>
                  <a:tcPr marL="57150" marR="57150" marT="28575" marB="28575" anchor="ctr">
                    <a:lnL>
                      <a:noFill/>
                    </a:lnL>
                    <a:lnR>
                      <a:noFill/>
                    </a:lnR>
                    <a:lnT>
                      <a:noFill/>
                    </a:lnT>
                    <a:lnB>
                      <a:noFill/>
                    </a:lnB>
                  </a:tcPr>
                </a:tc>
                <a:tc>
                  <a:txBody>
                    <a:bodyPr/>
                    <a:lstStyle/>
                    <a:p>
                      <a:pPr algn="r" fontAlgn="ctr"/>
                      <a:r>
                        <a:rPr lang="en-IN" sz="1100">
                          <a:effectLst/>
                        </a:rPr>
                        <a:t>-0.000011</a:t>
                      </a:r>
                    </a:p>
                  </a:txBody>
                  <a:tcPr marL="57150" marR="57150" marT="28575" marB="28575" anchor="ctr">
                    <a:lnL>
                      <a:noFill/>
                    </a:lnL>
                    <a:lnR>
                      <a:noFill/>
                    </a:lnR>
                    <a:lnT>
                      <a:noFill/>
                    </a:lnT>
                    <a:lnB>
                      <a:noFill/>
                    </a:lnB>
                  </a:tcPr>
                </a:tc>
                <a:tc>
                  <a:txBody>
                    <a:bodyPr/>
                    <a:lstStyle/>
                    <a:p>
                      <a:pPr algn="r" fontAlgn="ctr"/>
                      <a:r>
                        <a:rPr lang="en-IN" sz="1100">
                          <a:effectLst/>
                        </a:rPr>
                        <a:t>8.367453e-02</a:t>
                      </a:r>
                    </a:p>
                  </a:txBody>
                  <a:tcPr marL="57150" marR="57150" marT="28575" marB="28575" anchor="ctr">
                    <a:lnL>
                      <a:noFill/>
                    </a:lnL>
                    <a:lnR>
                      <a:noFill/>
                    </a:lnR>
                    <a:lnT>
                      <a:noFill/>
                    </a:lnT>
                    <a:lnB>
                      <a:noFill/>
                    </a:lnB>
                  </a:tcPr>
                </a:tc>
                <a:tc>
                  <a:txBody>
                    <a:bodyPr/>
                    <a:lstStyle/>
                    <a:p>
                      <a:pPr algn="r" fontAlgn="ctr"/>
                      <a:r>
                        <a:rPr lang="en-IN" sz="1100">
                          <a:effectLst/>
                        </a:rPr>
                        <a:t>2.198570e-01</a:t>
                      </a:r>
                    </a:p>
                  </a:txBody>
                  <a:tcPr marL="57150" marR="57150" marT="28575" marB="28575" anchor="ctr">
                    <a:lnL>
                      <a:noFill/>
                    </a:lnL>
                    <a:lnR>
                      <a:noFill/>
                    </a:lnR>
                    <a:lnT>
                      <a:noFill/>
                    </a:lnT>
                    <a:lnB>
                      <a:noFill/>
                    </a:lnB>
                  </a:tcPr>
                </a:tc>
                <a:tc>
                  <a:txBody>
                    <a:bodyPr/>
                    <a:lstStyle/>
                    <a:p>
                      <a:pPr algn="r" fontAlgn="ctr"/>
                      <a:r>
                        <a:rPr lang="en-IN" sz="1100">
                          <a:effectLst/>
                        </a:rPr>
                        <a:t>2.892655e-01</a:t>
                      </a:r>
                    </a:p>
                  </a:txBody>
                  <a:tcPr marL="57150" marR="57150" marT="28575" marB="28575" anchor="ctr">
                    <a:lnL>
                      <a:noFill/>
                    </a:lnL>
                    <a:lnR>
                      <a:noFill/>
                    </a:lnR>
                    <a:lnT>
                      <a:noFill/>
                    </a:lnT>
                    <a:lnB>
                      <a:noFill/>
                    </a:lnB>
                  </a:tcPr>
                </a:tc>
                <a:extLst>
                  <a:ext uri="{0D108BD9-81ED-4DB2-BD59-A6C34878D82A}">
                    <a16:rowId xmlns:a16="http://schemas.microsoft.com/office/drawing/2014/main" val="236925186"/>
                  </a:ext>
                </a:extLst>
              </a:tr>
              <a:tr h="352505">
                <a:tc>
                  <a:txBody>
                    <a:bodyPr/>
                    <a:lstStyle/>
                    <a:p>
                      <a:pPr algn="r" fontAlgn="ctr"/>
                      <a:r>
                        <a:rPr lang="en-IN" sz="1100" b="1">
                          <a:effectLst/>
                        </a:rPr>
                        <a:t>6</a:t>
                      </a:r>
                    </a:p>
                  </a:txBody>
                  <a:tcPr marL="57150" marR="57150" marT="28575" marB="28575" anchor="ctr">
                    <a:lnL>
                      <a:noFill/>
                    </a:lnL>
                    <a:lnR>
                      <a:noFill/>
                    </a:lnR>
                    <a:lnT>
                      <a:noFill/>
                    </a:lnT>
                    <a:lnB>
                      <a:noFill/>
                    </a:lnB>
                    <a:solidFill>
                      <a:srgbClr val="F5F5F5"/>
                    </a:solidFill>
                  </a:tcPr>
                </a:tc>
                <a:tc>
                  <a:txBody>
                    <a:bodyPr/>
                    <a:lstStyle/>
                    <a:p>
                      <a:pPr algn="r" fontAlgn="ctr"/>
                      <a:r>
                        <a:rPr lang="en-IN" sz="1100">
                          <a:effectLst/>
                        </a:rPr>
                        <a:t>LIGHT GBM</a:t>
                      </a:r>
                    </a:p>
                  </a:txBody>
                  <a:tcPr marL="57150" marR="57150" marT="28575" marB="28575" anchor="ctr">
                    <a:lnL>
                      <a:noFill/>
                    </a:lnL>
                    <a:lnR>
                      <a:noFill/>
                    </a:lnR>
                    <a:lnT>
                      <a:noFill/>
                    </a:lnT>
                    <a:lnB>
                      <a:noFill/>
                    </a:lnB>
                    <a:solidFill>
                      <a:srgbClr val="F5F5F5"/>
                    </a:solidFill>
                  </a:tcPr>
                </a:tc>
                <a:tc>
                  <a:txBody>
                    <a:bodyPr/>
                    <a:lstStyle/>
                    <a:p>
                      <a:pPr algn="r" fontAlgn="ctr"/>
                      <a:r>
                        <a:rPr lang="en-IN" sz="1100">
                          <a:effectLst/>
                        </a:rPr>
                        <a:t>1.000000</a:t>
                      </a:r>
                    </a:p>
                  </a:txBody>
                  <a:tcPr marL="57150" marR="57150" marT="28575" marB="28575" anchor="ctr">
                    <a:lnL>
                      <a:noFill/>
                    </a:lnL>
                    <a:lnR>
                      <a:noFill/>
                    </a:lnR>
                    <a:lnT>
                      <a:noFill/>
                    </a:lnT>
                    <a:lnB>
                      <a:noFill/>
                    </a:lnB>
                    <a:solidFill>
                      <a:srgbClr val="F5F5F5"/>
                    </a:solidFill>
                  </a:tcPr>
                </a:tc>
                <a:tc>
                  <a:txBody>
                    <a:bodyPr/>
                    <a:lstStyle/>
                    <a:p>
                      <a:pPr algn="r" fontAlgn="ctr"/>
                      <a:r>
                        <a:rPr lang="en-IN" sz="1100">
                          <a:effectLst/>
                        </a:rPr>
                        <a:t>0.999999</a:t>
                      </a:r>
                    </a:p>
                  </a:txBody>
                  <a:tcPr marL="57150" marR="57150" marT="28575" marB="28575" anchor="ctr">
                    <a:lnL>
                      <a:noFill/>
                    </a:lnL>
                    <a:lnR>
                      <a:noFill/>
                    </a:lnR>
                    <a:lnT>
                      <a:noFill/>
                    </a:lnT>
                    <a:lnB>
                      <a:noFill/>
                    </a:lnB>
                    <a:solidFill>
                      <a:srgbClr val="F5F5F5"/>
                    </a:solidFill>
                  </a:tcPr>
                </a:tc>
                <a:tc>
                  <a:txBody>
                    <a:bodyPr/>
                    <a:lstStyle/>
                    <a:p>
                      <a:pPr algn="r" fontAlgn="ctr"/>
                      <a:r>
                        <a:rPr lang="en-IN" sz="1100">
                          <a:effectLst/>
                        </a:rPr>
                        <a:t>1.007051e-07</a:t>
                      </a:r>
                    </a:p>
                  </a:txBody>
                  <a:tcPr marL="57150" marR="57150" marT="28575" marB="28575" anchor="ctr">
                    <a:lnL>
                      <a:noFill/>
                    </a:lnL>
                    <a:lnR>
                      <a:noFill/>
                    </a:lnR>
                    <a:lnT>
                      <a:noFill/>
                    </a:lnT>
                    <a:lnB>
                      <a:noFill/>
                    </a:lnB>
                    <a:solidFill>
                      <a:srgbClr val="F5F5F5"/>
                    </a:solidFill>
                  </a:tcPr>
                </a:tc>
                <a:tc>
                  <a:txBody>
                    <a:bodyPr/>
                    <a:lstStyle/>
                    <a:p>
                      <a:pPr algn="r" fontAlgn="ctr"/>
                      <a:r>
                        <a:rPr lang="en-IN" sz="1100">
                          <a:effectLst/>
                        </a:rPr>
                        <a:t>1.237600e-04</a:t>
                      </a:r>
                    </a:p>
                  </a:txBody>
                  <a:tcPr marL="57150" marR="57150" marT="28575" marB="28575" anchor="ctr">
                    <a:lnL>
                      <a:noFill/>
                    </a:lnL>
                    <a:lnR>
                      <a:noFill/>
                    </a:lnR>
                    <a:lnT>
                      <a:noFill/>
                    </a:lnT>
                    <a:lnB>
                      <a:noFill/>
                    </a:lnB>
                    <a:solidFill>
                      <a:srgbClr val="F5F5F5"/>
                    </a:solidFill>
                  </a:tcPr>
                </a:tc>
                <a:tc>
                  <a:txBody>
                    <a:bodyPr/>
                    <a:lstStyle/>
                    <a:p>
                      <a:pPr algn="r" fontAlgn="ctr"/>
                      <a:r>
                        <a:rPr lang="en-IN" sz="1100" dirty="0">
                          <a:effectLst/>
                        </a:rPr>
                        <a:t>3.173406e-04</a:t>
                      </a:r>
                    </a:p>
                  </a:txBody>
                  <a:tcPr marL="57150" marR="57150" marT="28575" marB="28575" anchor="ctr">
                    <a:lnL>
                      <a:noFill/>
                    </a:lnL>
                    <a:lnR>
                      <a:noFill/>
                    </a:lnR>
                    <a:lnT>
                      <a:noFill/>
                    </a:lnT>
                    <a:lnB>
                      <a:noFill/>
                    </a:lnB>
                    <a:solidFill>
                      <a:srgbClr val="F5F5F5"/>
                    </a:solidFill>
                  </a:tcPr>
                </a:tc>
                <a:extLst>
                  <a:ext uri="{0D108BD9-81ED-4DB2-BD59-A6C34878D82A}">
                    <a16:rowId xmlns:a16="http://schemas.microsoft.com/office/drawing/2014/main" val="3414379908"/>
                  </a:ext>
                </a:extLst>
              </a:tr>
            </a:tbl>
          </a:graphicData>
        </a:graphic>
      </p:graphicFrame>
    </p:spTree>
    <p:extLst>
      <p:ext uri="{BB962C8B-B14F-4D97-AF65-F5344CB8AC3E}">
        <p14:creationId xmlns:p14="http://schemas.microsoft.com/office/powerpoint/2010/main" val="474323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FA875-BAD0-48A6-A8EA-98EFD3BF709A}"/>
              </a:ext>
            </a:extLst>
          </p:cNvPr>
          <p:cNvSpPr>
            <a:spLocks noGrp="1"/>
          </p:cNvSpPr>
          <p:nvPr>
            <p:ph type="title"/>
          </p:nvPr>
        </p:nvSpPr>
        <p:spPr>
          <a:xfrm>
            <a:off x="533400" y="0"/>
            <a:ext cx="9644270" cy="734805"/>
          </a:xfrm>
        </p:spPr>
        <p:txBody>
          <a:bodyPr/>
          <a:lstStyle/>
          <a:p>
            <a:r>
              <a:rPr lang="en-IN" b="1" dirty="0"/>
              <a:t>HYPERPARAMETER TUNING</a:t>
            </a:r>
          </a:p>
        </p:txBody>
      </p:sp>
      <p:pic>
        <p:nvPicPr>
          <p:cNvPr id="5" name="Content Placeholder 4">
            <a:extLst>
              <a:ext uri="{FF2B5EF4-FFF2-40B4-BE49-F238E27FC236}">
                <a16:creationId xmlns:a16="http://schemas.microsoft.com/office/drawing/2014/main" id="{62856B68-8CE1-4A9C-8F65-875F7D04D71B}"/>
              </a:ext>
            </a:extLst>
          </p:cNvPr>
          <p:cNvPicPr>
            <a:picLocks noGrp="1" noChangeAspect="1"/>
          </p:cNvPicPr>
          <p:nvPr>
            <p:ph idx="1"/>
          </p:nvPr>
        </p:nvPicPr>
        <p:blipFill>
          <a:blip r:embed="rId2"/>
          <a:stretch>
            <a:fillRect/>
          </a:stretch>
        </p:blipFill>
        <p:spPr>
          <a:xfrm>
            <a:off x="647700" y="939628"/>
            <a:ext cx="5448300" cy="1962150"/>
          </a:xfrm>
        </p:spPr>
      </p:pic>
      <p:sp>
        <p:nvSpPr>
          <p:cNvPr id="8" name="TextBox 7">
            <a:extLst>
              <a:ext uri="{FF2B5EF4-FFF2-40B4-BE49-F238E27FC236}">
                <a16:creationId xmlns:a16="http://schemas.microsoft.com/office/drawing/2014/main" id="{B247AE27-EB5B-4627-8C96-3525CE21F27E}"/>
              </a:ext>
            </a:extLst>
          </p:cNvPr>
          <p:cNvSpPr txBox="1"/>
          <p:nvPr/>
        </p:nvSpPr>
        <p:spPr>
          <a:xfrm>
            <a:off x="647700" y="4929809"/>
            <a:ext cx="8589065" cy="1477328"/>
          </a:xfrm>
          <a:prstGeom prst="rect">
            <a:avLst/>
          </a:prstGeom>
          <a:noFill/>
        </p:spPr>
        <p:txBody>
          <a:bodyPr wrap="square" rtlCol="0">
            <a:spAutoFit/>
          </a:bodyPr>
          <a:lstStyle/>
          <a:p>
            <a:r>
              <a:rPr lang="en-IN" dirty="0"/>
              <a:t>Here I am doing hyperparameter tuning of my model so I can get better results </a:t>
            </a:r>
          </a:p>
          <a:p>
            <a:endParaRPr lang="en-IN" dirty="0"/>
          </a:p>
          <a:p>
            <a:r>
              <a:rPr lang="en-IN" dirty="0"/>
              <a:t>And after hyperparameter tuning we can see my best parameters of my models</a:t>
            </a:r>
          </a:p>
          <a:p>
            <a:endParaRPr lang="en-IN" dirty="0"/>
          </a:p>
          <a:p>
            <a:r>
              <a:rPr lang="en-IN" dirty="0"/>
              <a:t>So I can use this as my final model</a:t>
            </a:r>
          </a:p>
        </p:txBody>
      </p:sp>
      <p:pic>
        <p:nvPicPr>
          <p:cNvPr id="4" name="Picture 3">
            <a:extLst>
              <a:ext uri="{FF2B5EF4-FFF2-40B4-BE49-F238E27FC236}">
                <a16:creationId xmlns:a16="http://schemas.microsoft.com/office/drawing/2014/main" id="{CAAC855F-6576-4B4F-A318-335141895C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8448" y="606491"/>
            <a:ext cx="6960637" cy="4323318"/>
          </a:xfrm>
          <a:prstGeom prst="rect">
            <a:avLst/>
          </a:prstGeom>
        </p:spPr>
      </p:pic>
    </p:spTree>
    <p:extLst>
      <p:ext uri="{BB962C8B-B14F-4D97-AF65-F5344CB8AC3E}">
        <p14:creationId xmlns:p14="http://schemas.microsoft.com/office/powerpoint/2010/main" val="15134018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BD6A3-C3BA-4DF6-9897-9E21B5A4A8F6}"/>
              </a:ext>
            </a:extLst>
          </p:cNvPr>
          <p:cNvSpPr>
            <a:spLocks noGrp="1"/>
          </p:cNvSpPr>
          <p:nvPr>
            <p:ph type="title"/>
          </p:nvPr>
        </p:nvSpPr>
        <p:spPr/>
        <p:txBody>
          <a:bodyPr/>
          <a:lstStyle/>
          <a:p>
            <a:r>
              <a:rPr lang="en-IN" b="1" dirty="0"/>
              <a:t>FINAL MODEL PERFORMANCE METRICS AND LEARNING CURVE</a:t>
            </a:r>
          </a:p>
        </p:txBody>
      </p:sp>
      <p:sp>
        <p:nvSpPr>
          <p:cNvPr id="8" name="TextBox 7">
            <a:extLst>
              <a:ext uri="{FF2B5EF4-FFF2-40B4-BE49-F238E27FC236}">
                <a16:creationId xmlns:a16="http://schemas.microsoft.com/office/drawing/2014/main" id="{4ABD9F9B-1982-480F-8917-7132639AD86D}"/>
              </a:ext>
            </a:extLst>
          </p:cNvPr>
          <p:cNvSpPr txBox="1"/>
          <p:nvPr/>
        </p:nvSpPr>
        <p:spPr>
          <a:xfrm>
            <a:off x="838200" y="4863548"/>
            <a:ext cx="8070574" cy="923330"/>
          </a:xfrm>
          <a:prstGeom prst="rect">
            <a:avLst/>
          </a:prstGeom>
          <a:noFill/>
        </p:spPr>
        <p:txBody>
          <a:bodyPr wrap="square" rtlCol="0">
            <a:spAutoFit/>
          </a:bodyPr>
          <a:lstStyle/>
          <a:p>
            <a:r>
              <a:rPr lang="en-IN" dirty="0"/>
              <a:t>HERE WE CAN SEE THE FINAL MODEL LEARNING CURVE AS WELL AS THE PERFORMANCE METRICS OF MY FINAL MODEL</a:t>
            </a:r>
          </a:p>
          <a:p>
            <a:endParaRPr lang="en-IN" dirty="0"/>
          </a:p>
        </p:txBody>
      </p:sp>
      <p:pic>
        <p:nvPicPr>
          <p:cNvPr id="5122" name="Picture 2">
            <a:extLst>
              <a:ext uri="{FF2B5EF4-FFF2-40B4-BE49-F238E27FC236}">
                <a16:creationId xmlns:a16="http://schemas.microsoft.com/office/drawing/2014/main" id="{E4DEDC9C-8575-487B-A23D-448B8D046B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3564" y="1184989"/>
            <a:ext cx="4321628" cy="3618202"/>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9F8F2908-F593-4C06-8AC7-F1960C0AD89E}"/>
              </a:ext>
            </a:extLst>
          </p:cNvPr>
          <p:cNvSpPr txBox="1"/>
          <p:nvPr/>
        </p:nvSpPr>
        <p:spPr>
          <a:xfrm>
            <a:off x="1847106" y="2359098"/>
            <a:ext cx="6172200" cy="1477328"/>
          </a:xfrm>
          <a:prstGeom prst="rect">
            <a:avLst/>
          </a:prstGeom>
          <a:noFill/>
        </p:spPr>
        <p:txBody>
          <a:bodyPr wrap="square">
            <a:spAutoFit/>
          </a:bodyPr>
          <a:lstStyle/>
          <a:p>
            <a:r>
              <a:rPr lang="it-IT" dirty="0"/>
              <a:t>MSE 1.007616281689206e-07</a:t>
            </a:r>
          </a:p>
          <a:p>
            <a:r>
              <a:rPr lang="it-IT" dirty="0"/>
              <a:t>MAE 0.00019756449622946223</a:t>
            </a:r>
          </a:p>
          <a:p>
            <a:r>
              <a:rPr lang="it-IT" dirty="0"/>
              <a:t>RMSE 0.0003174297216218428</a:t>
            </a:r>
          </a:p>
          <a:p>
            <a:r>
              <a:rPr lang="it-IT" dirty="0"/>
              <a:t>R2_Score 0.9999987957771047</a:t>
            </a:r>
          </a:p>
          <a:p>
            <a:r>
              <a:rPr lang="it-IT" dirty="0"/>
              <a:t>Model_Score 0.9999987957771047</a:t>
            </a:r>
            <a:endParaRPr lang="en-IN" dirty="0"/>
          </a:p>
        </p:txBody>
      </p:sp>
    </p:spTree>
    <p:extLst>
      <p:ext uri="{BB962C8B-B14F-4D97-AF65-F5344CB8AC3E}">
        <p14:creationId xmlns:p14="http://schemas.microsoft.com/office/powerpoint/2010/main" val="32352959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9E56C-D065-440F-B461-AEF18F2AD9C2}"/>
              </a:ext>
            </a:extLst>
          </p:cNvPr>
          <p:cNvSpPr>
            <a:spLocks noGrp="1"/>
          </p:cNvSpPr>
          <p:nvPr>
            <p:ph type="title"/>
          </p:nvPr>
        </p:nvSpPr>
        <p:spPr>
          <a:xfrm>
            <a:off x="838200" y="530087"/>
            <a:ext cx="10515600" cy="960092"/>
          </a:xfrm>
        </p:spPr>
        <p:txBody>
          <a:bodyPr/>
          <a:lstStyle/>
          <a:p>
            <a:r>
              <a:rPr lang="en-IN" b="1" dirty="0"/>
              <a:t>CONCLUSION</a:t>
            </a:r>
          </a:p>
        </p:txBody>
      </p:sp>
      <p:sp>
        <p:nvSpPr>
          <p:cNvPr id="3" name="Content Placeholder 2">
            <a:extLst>
              <a:ext uri="{FF2B5EF4-FFF2-40B4-BE49-F238E27FC236}">
                <a16:creationId xmlns:a16="http://schemas.microsoft.com/office/drawing/2014/main" id="{33A5ABDB-7172-41C6-8F36-4D9DDCCBFB29}"/>
              </a:ext>
            </a:extLst>
          </p:cNvPr>
          <p:cNvSpPr>
            <a:spLocks noGrp="1"/>
          </p:cNvSpPr>
          <p:nvPr>
            <p:ph idx="1"/>
          </p:nvPr>
        </p:nvSpPr>
        <p:spPr>
          <a:xfrm>
            <a:off x="2589212" y="1490179"/>
            <a:ext cx="8915400" cy="5367821"/>
          </a:xfrm>
        </p:spPr>
        <p:txBody>
          <a:bodyPr>
            <a:normAutofit fontScale="62500" lnSpcReduction="20000"/>
          </a:bodyPr>
          <a:lstStyle/>
          <a:p>
            <a:pPr marL="0" lvl="0" indent="0">
              <a:lnSpc>
                <a:spcPct val="107000"/>
              </a:lnSpc>
              <a:buNone/>
            </a:pPr>
            <a:r>
              <a:rPr lang="en-IN" sz="2900" b="1" dirty="0">
                <a:effectLst/>
                <a:latin typeface="Calibri" panose="020F0502020204030204" pitchFamily="34" charset="0"/>
                <a:ea typeface="Calibri" panose="020F0502020204030204" pitchFamily="34" charset="0"/>
                <a:cs typeface="Times New Roman" panose="02020603050405020304" pitchFamily="18" charset="0"/>
              </a:rPr>
              <a:t>    Learning Outcomes of the Study in respect of Data Science</a:t>
            </a:r>
          </a:p>
          <a:p>
            <a:pPr indent="0">
              <a:lnSpc>
                <a:spcPct val="107000"/>
              </a:lnSpc>
              <a:buNone/>
            </a:pPr>
            <a:r>
              <a:rPr lang="en-IN" sz="2900" dirty="0">
                <a:effectLst/>
                <a:latin typeface="Calibri" panose="020F0502020204030204" pitchFamily="34" charset="0"/>
                <a:ea typeface="Calibri" panose="020F0502020204030204" pitchFamily="34" charset="0"/>
                <a:cs typeface="Times New Roman" panose="02020603050405020304" pitchFamily="18" charset="0"/>
              </a:rPr>
              <a:t> </a:t>
            </a:r>
          </a:p>
          <a:p>
            <a:pPr indent="0">
              <a:lnSpc>
                <a:spcPct val="107000"/>
              </a:lnSpc>
              <a:buNone/>
            </a:pPr>
            <a:r>
              <a:rPr lang="en-IN" sz="2900" dirty="0">
                <a:effectLst/>
                <a:latin typeface="Calibri" panose="020F0502020204030204" pitchFamily="34" charset="0"/>
                <a:ea typeface="Calibri" panose="020F0502020204030204" pitchFamily="34" charset="0"/>
                <a:cs typeface="Times New Roman" panose="02020603050405020304" pitchFamily="18" charset="0"/>
              </a:rPr>
              <a:t>The above research will help our client to study the latest flight price market and with the help of the model built he can easily predict the price ranges of the flight, and also will helps him to understand Based on what factors the fight price is decided. </a:t>
            </a:r>
          </a:p>
          <a:p>
            <a:pPr indent="0">
              <a:lnSpc>
                <a:spcPct val="107000"/>
              </a:lnSpc>
              <a:buNone/>
            </a:pPr>
            <a:endParaRPr lang="en-IN" sz="2900" b="1" dirty="0">
              <a:effectLst/>
              <a:latin typeface="Calibri" panose="020F0502020204030204" pitchFamily="34" charset="0"/>
              <a:ea typeface="Calibri" panose="020F0502020204030204" pitchFamily="34" charset="0"/>
              <a:cs typeface="Times New Roman" panose="02020603050405020304" pitchFamily="18" charset="0"/>
            </a:endParaRPr>
          </a:p>
          <a:p>
            <a:pPr indent="0">
              <a:lnSpc>
                <a:spcPct val="107000"/>
              </a:lnSpc>
              <a:buNone/>
            </a:pPr>
            <a:r>
              <a:rPr lang="en-IN" sz="2900" b="1" dirty="0">
                <a:effectLst/>
                <a:latin typeface="Calibri" panose="020F0502020204030204" pitchFamily="34" charset="0"/>
                <a:ea typeface="Calibri" panose="020F0502020204030204" pitchFamily="34" charset="0"/>
                <a:cs typeface="Times New Roman" panose="02020603050405020304" pitchFamily="18" charset="0"/>
              </a:rPr>
              <a:t>Limitations of this work and Scope for Future Work</a:t>
            </a:r>
          </a:p>
          <a:p>
            <a:pPr indent="0">
              <a:lnSpc>
                <a:spcPct val="107000"/>
              </a:lnSpc>
              <a:buNone/>
            </a:pPr>
            <a:endParaRPr lang="en-IN" sz="2900" b="1" dirty="0">
              <a:effectLst/>
              <a:latin typeface="Calibri" panose="020F0502020204030204" pitchFamily="34" charset="0"/>
              <a:ea typeface="Calibri" panose="020F0502020204030204" pitchFamily="34" charset="0"/>
              <a:cs typeface="Times New Roman" panose="02020603050405020304" pitchFamily="18" charset="0"/>
            </a:endParaRPr>
          </a:p>
          <a:p>
            <a:pPr indent="0">
              <a:lnSpc>
                <a:spcPct val="107000"/>
              </a:lnSpc>
              <a:spcAft>
                <a:spcPts val="800"/>
              </a:spcAft>
              <a:buNone/>
            </a:pPr>
            <a:r>
              <a:rPr lang="en-IN" sz="2900" dirty="0">
                <a:effectLst/>
                <a:latin typeface="Calibri" panose="020F0502020204030204" pitchFamily="34" charset="0"/>
                <a:ea typeface="Calibri" panose="020F0502020204030204" pitchFamily="34" charset="0"/>
                <a:cs typeface="Times New Roman" panose="02020603050405020304" pitchFamily="18" charset="0"/>
              </a:rPr>
              <a:t>The limitation of the study is that in the volatile changing market we have taken the data, to be more precise we have taken the data at the time of pandemic and recent data, so when the pandemic ends the market correction might happen slowly. So based on that again the deciding factors of the might change and we have shortlisted and taken these data from the important cities across </a:t>
            </a:r>
            <a:r>
              <a:rPr lang="en-IN" sz="2900" dirty="0" err="1">
                <a:effectLst/>
                <a:latin typeface="Calibri" panose="020F0502020204030204" pitchFamily="34" charset="0"/>
                <a:ea typeface="Calibri" panose="020F0502020204030204" pitchFamily="34" charset="0"/>
                <a:cs typeface="Times New Roman" panose="02020603050405020304" pitchFamily="18" charset="0"/>
              </a:rPr>
              <a:t>india</a:t>
            </a:r>
            <a:r>
              <a:rPr lang="en-IN" sz="2900" dirty="0">
                <a:effectLst/>
                <a:latin typeface="Calibri" panose="020F0502020204030204" pitchFamily="34" charset="0"/>
                <a:ea typeface="Calibri" panose="020F0502020204030204" pitchFamily="34" charset="0"/>
                <a:cs typeface="Times New Roman" panose="02020603050405020304" pitchFamily="18" charset="0"/>
              </a:rPr>
              <a:t>, if the customer is from the different city our model might fail to predict the accuracy prize of that flight. </a:t>
            </a:r>
          </a:p>
          <a:p>
            <a:pPr algn="ct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buNone/>
            </a:pPr>
            <a:endParaRPr lang="en-IN" dirty="0"/>
          </a:p>
        </p:txBody>
      </p:sp>
    </p:spTree>
    <p:extLst>
      <p:ext uri="{BB962C8B-B14F-4D97-AF65-F5344CB8AC3E}">
        <p14:creationId xmlns:p14="http://schemas.microsoft.com/office/powerpoint/2010/main" val="3862340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A4224-FB4A-4E06-8777-6DBF7F9BD55F}"/>
              </a:ext>
            </a:extLst>
          </p:cNvPr>
          <p:cNvSpPr>
            <a:spLocks noGrp="1"/>
          </p:cNvSpPr>
          <p:nvPr>
            <p:ph type="title"/>
          </p:nvPr>
        </p:nvSpPr>
        <p:spPr/>
        <p:txBody>
          <a:bodyPr/>
          <a:lstStyle/>
          <a:p>
            <a:r>
              <a:rPr lang="en-IN" b="1" dirty="0"/>
              <a:t>INTRODUCTION</a:t>
            </a:r>
          </a:p>
        </p:txBody>
      </p:sp>
      <p:sp>
        <p:nvSpPr>
          <p:cNvPr id="3" name="Content Placeholder 2">
            <a:extLst>
              <a:ext uri="{FF2B5EF4-FFF2-40B4-BE49-F238E27FC236}">
                <a16:creationId xmlns:a16="http://schemas.microsoft.com/office/drawing/2014/main" id="{44CE6B7D-9836-4464-BE52-513F7A3B0B41}"/>
              </a:ext>
            </a:extLst>
          </p:cNvPr>
          <p:cNvSpPr>
            <a:spLocks noGrp="1"/>
          </p:cNvSpPr>
          <p:nvPr>
            <p:ph idx="1"/>
          </p:nvPr>
        </p:nvSpPr>
        <p:spPr>
          <a:xfrm>
            <a:off x="2589212" y="1492898"/>
            <a:ext cx="8915400" cy="4418324"/>
          </a:xfrm>
        </p:spPr>
        <p:txBody>
          <a:bodyPr>
            <a:noAutofit/>
          </a:bodyPr>
          <a:lstStyle/>
          <a:p>
            <a:pPr marL="0" indent="0">
              <a:buNone/>
            </a:pPr>
            <a:r>
              <a:rPr lang="en-US" sz="1600" dirty="0"/>
              <a:t>• </a:t>
            </a:r>
            <a:r>
              <a:rPr lang="en-US" sz="1600" b="1" dirty="0"/>
              <a:t>Business Problem Framing </a:t>
            </a:r>
          </a:p>
          <a:p>
            <a:pPr marL="0" indent="0">
              <a:buNone/>
            </a:pPr>
            <a:endParaRPr lang="en-US" sz="1600" dirty="0"/>
          </a:p>
          <a:p>
            <a:pPr marL="0" indent="0">
              <a:buNone/>
            </a:pPr>
            <a:r>
              <a:rPr lang="en-US" sz="1600" dirty="0"/>
              <a:t>Anyone who has booked a flight ticket knows how unexpectedly the prices vary. The cheapest available ticket on a given flight gets more and less expensive over time. This usually happens as an attempt to maximize revenue based on - 1. Time of purchase patterns (making sure last-minute purchases are expensive) 2. Keeping the flight as full as they want it (raising prices on a flight which is filling up in order to reduce sales and hold back inventory for those expensive last-minute expensive purchases) </a:t>
            </a:r>
          </a:p>
          <a:p>
            <a:pPr marL="0" indent="0">
              <a:buNone/>
            </a:pPr>
            <a:r>
              <a:rPr lang="en-US" sz="1600" dirty="0"/>
              <a:t>• </a:t>
            </a:r>
            <a:r>
              <a:rPr lang="en-US" sz="1600" b="1" dirty="0"/>
              <a:t>Conceptual Background of the Domain Problem </a:t>
            </a:r>
          </a:p>
          <a:p>
            <a:pPr marL="0" indent="0">
              <a:buNone/>
            </a:pPr>
            <a:r>
              <a:rPr lang="en-US" sz="1600" dirty="0"/>
              <a:t>Airline companies use complex algorithms to calculate flight prices given various conditions present at that particular time. These methods take financial, marketing, and various social factors into account to predict flight prices. Nowadays, the number of people using flights has increased significantly. It is difficult for airlines to maintain prices since prices change dynamically due to different conditions. That’s why we will try to use machine learning to solve this problem. This can help airlines by predicting what prices they can maintain. It can also help customers to predict future flight prices and plan their journey accordingly </a:t>
            </a:r>
            <a:endParaRPr lang="en-IN" sz="1600" dirty="0"/>
          </a:p>
        </p:txBody>
      </p:sp>
    </p:spTree>
    <p:extLst>
      <p:ext uri="{BB962C8B-B14F-4D97-AF65-F5344CB8AC3E}">
        <p14:creationId xmlns:p14="http://schemas.microsoft.com/office/powerpoint/2010/main" val="1586787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123F6-ACB3-474F-8AD8-B689CB0A28B8}"/>
              </a:ext>
            </a:extLst>
          </p:cNvPr>
          <p:cNvSpPr>
            <a:spLocks noGrp="1"/>
          </p:cNvSpPr>
          <p:nvPr>
            <p:ph type="title"/>
          </p:nvPr>
        </p:nvSpPr>
        <p:spPr>
          <a:xfrm>
            <a:off x="838200" y="18255"/>
            <a:ext cx="10515600" cy="1325563"/>
          </a:xfrm>
        </p:spPr>
        <p:txBody>
          <a:bodyPr/>
          <a:lstStyle/>
          <a:p>
            <a:r>
              <a:rPr lang="en-IN" b="1" dirty="0"/>
              <a:t>DATA COLLECTION USING WEB SCRAPING</a:t>
            </a:r>
          </a:p>
        </p:txBody>
      </p:sp>
      <p:pic>
        <p:nvPicPr>
          <p:cNvPr id="5" name="Content Placeholder 4">
            <a:extLst>
              <a:ext uri="{FF2B5EF4-FFF2-40B4-BE49-F238E27FC236}">
                <a16:creationId xmlns:a16="http://schemas.microsoft.com/office/drawing/2014/main" id="{515D02AC-D17D-46FC-BEC2-9BA6E355EC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1908" y="2271470"/>
            <a:ext cx="5788485" cy="4341365"/>
          </a:xfrm>
        </p:spPr>
      </p:pic>
      <p:pic>
        <p:nvPicPr>
          <p:cNvPr id="7" name="Picture 6">
            <a:extLst>
              <a:ext uri="{FF2B5EF4-FFF2-40B4-BE49-F238E27FC236}">
                <a16:creationId xmlns:a16="http://schemas.microsoft.com/office/drawing/2014/main" id="{E9B2E355-BEE2-4AAE-AF88-718FC89C38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0393" y="2271470"/>
            <a:ext cx="5680357" cy="4341366"/>
          </a:xfrm>
          <a:prstGeom prst="rect">
            <a:avLst/>
          </a:prstGeom>
        </p:spPr>
      </p:pic>
      <p:sp>
        <p:nvSpPr>
          <p:cNvPr id="8" name="TextBox 7">
            <a:extLst>
              <a:ext uri="{FF2B5EF4-FFF2-40B4-BE49-F238E27FC236}">
                <a16:creationId xmlns:a16="http://schemas.microsoft.com/office/drawing/2014/main" id="{FA1AB16D-5A41-46FF-9893-C0FBA12F8F35}"/>
              </a:ext>
            </a:extLst>
          </p:cNvPr>
          <p:cNvSpPr txBox="1"/>
          <p:nvPr/>
        </p:nvSpPr>
        <p:spPr>
          <a:xfrm>
            <a:off x="596348" y="1343818"/>
            <a:ext cx="10349948" cy="646331"/>
          </a:xfrm>
          <a:prstGeom prst="rect">
            <a:avLst/>
          </a:prstGeom>
          <a:noFill/>
        </p:spPr>
        <p:txBody>
          <a:bodyPr wrap="square" rtlCol="0">
            <a:spAutoFit/>
          </a:bodyPr>
          <a:lstStyle/>
          <a:p>
            <a:r>
              <a:rPr lang="en-IN" dirty="0"/>
              <a:t>I have used here selenium for web scraping </a:t>
            </a:r>
          </a:p>
          <a:p>
            <a:endParaRPr lang="en-IN" dirty="0"/>
          </a:p>
        </p:txBody>
      </p:sp>
    </p:spTree>
    <p:extLst>
      <p:ext uri="{BB962C8B-B14F-4D97-AF65-F5344CB8AC3E}">
        <p14:creationId xmlns:p14="http://schemas.microsoft.com/office/powerpoint/2010/main" val="3918188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7205E0C-39EF-4CE3-8B58-C2B8A2D269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6051" y="1610940"/>
            <a:ext cx="7779897" cy="5015269"/>
          </a:xfrm>
          <a:prstGeom prst="rect">
            <a:avLst/>
          </a:prstGeom>
        </p:spPr>
      </p:pic>
      <p:sp>
        <p:nvSpPr>
          <p:cNvPr id="10" name="TextBox 9">
            <a:extLst>
              <a:ext uri="{FF2B5EF4-FFF2-40B4-BE49-F238E27FC236}">
                <a16:creationId xmlns:a16="http://schemas.microsoft.com/office/drawing/2014/main" id="{A55B2492-8465-4B02-A42A-3E91AE32659B}"/>
              </a:ext>
            </a:extLst>
          </p:cNvPr>
          <p:cNvSpPr txBox="1"/>
          <p:nvPr/>
        </p:nvSpPr>
        <p:spPr>
          <a:xfrm>
            <a:off x="1046051" y="231791"/>
            <a:ext cx="10827027" cy="369332"/>
          </a:xfrm>
          <a:prstGeom prst="rect">
            <a:avLst/>
          </a:prstGeom>
          <a:noFill/>
        </p:spPr>
        <p:txBody>
          <a:bodyPr wrap="square" rtlCol="0">
            <a:spAutoFit/>
          </a:bodyPr>
          <a:lstStyle/>
          <a:p>
            <a:r>
              <a:rPr lang="en-IN" b="1" dirty="0"/>
              <a:t>With the help of selenium I have scrapped 6730 rows of flight prices with 7 other features</a:t>
            </a:r>
          </a:p>
        </p:txBody>
      </p:sp>
    </p:spTree>
    <p:extLst>
      <p:ext uri="{BB962C8B-B14F-4D97-AF65-F5344CB8AC3E}">
        <p14:creationId xmlns:p14="http://schemas.microsoft.com/office/powerpoint/2010/main" val="3831331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E1EFD-3170-484E-B51E-957CF401C184}"/>
              </a:ext>
            </a:extLst>
          </p:cNvPr>
          <p:cNvSpPr>
            <a:spLocks noGrp="1"/>
          </p:cNvSpPr>
          <p:nvPr>
            <p:ph type="title"/>
          </p:nvPr>
        </p:nvSpPr>
        <p:spPr>
          <a:xfrm>
            <a:off x="838200" y="18255"/>
            <a:ext cx="10515600" cy="1325563"/>
          </a:xfrm>
        </p:spPr>
        <p:txBody>
          <a:bodyPr/>
          <a:lstStyle/>
          <a:p>
            <a:r>
              <a:rPr lang="en-IN" b="1" dirty="0"/>
              <a:t>DATA LOADING AND PRE-PROCESSING</a:t>
            </a:r>
          </a:p>
        </p:txBody>
      </p:sp>
      <p:pic>
        <p:nvPicPr>
          <p:cNvPr id="7" name="Picture 6">
            <a:extLst>
              <a:ext uri="{FF2B5EF4-FFF2-40B4-BE49-F238E27FC236}">
                <a16:creationId xmlns:a16="http://schemas.microsoft.com/office/drawing/2014/main" id="{A2D3D5BA-3C48-4E26-95EA-F93683CF6D90}"/>
              </a:ext>
            </a:extLst>
          </p:cNvPr>
          <p:cNvPicPr>
            <a:picLocks noChangeAspect="1"/>
          </p:cNvPicPr>
          <p:nvPr/>
        </p:nvPicPr>
        <p:blipFill>
          <a:blip r:embed="rId2"/>
          <a:stretch>
            <a:fillRect/>
          </a:stretch>
        </p:blipFill>
        <p:spPr>
          <a:xfrm>
            <a:off x="8511209" y="890587"/>
            <a:ext cx="3133725" cy="5076825"/>
          </a:xfrm>
          <a:prstGeom prst="rect">
            <a:avLst/>
          </a:prstGeom>
        </p:spPr>
      </p:pic>
      <p:sp>
        <p:nvSpPr>
          <p:cNvPr id="8" name="TextBox 7">
            <a:extLst>
              <a:ext uri="{FF2B5EF4-FFF2-40B4-BE49-F238E27FC236}">
                <a16:creationId xmlns:a16="http://schemas.microsoft.com/office/drawing/2014/main" id="{9D4227BE-59BD-47F3-B3DE-DDE01A267D25}"/>
              </a:ext>
            </a:extLst>
          </p:cNvPr>
          <p:cNvSpPr txBox="1"/>
          <p:nvPr/>
        </p:nvSpPr>
        <p:spPr>
          <a:xfrm>
            <a:off x="477078" y="1343818"/>
            <a:ext cx="7673009" cy="1200329"/>
          </a:xfrm>
          <a:prstGeom prst="rect">
            <a:avLst/>
          </a:prstGeom>
          <a:noFill/>
        </p:spPr>
        <p:txBody>
          <a:bodyPr wrap="square" rtlCol="0">
            <a:spAutoFit/>
          </a:bodyPr>
          <a:lstStyle/>
          <a:p>
            <a:r>
              <a:rPr lang="en-IN" dirty="0"/>
              <a:t>So here I have loaded my dataset with the help of pandas and I have used .describe() function that helps me to understand the spread of my data</a:t>
            </a:r>
          </a:p>
          <a:p>
            <a:endParaRPr lang="en-IN" dirty="0"/>
          </a:p>
          <a:p>
            <a:r>
              <a:rPr lang="en-IN" dirty="0"/>
              <a:t>And on the other hand we can see there Is no missing values in my data.</a:t>
            </a:r>
          </a:p>
        </p:txBody>
      </p:sp>
      <p:graphicFrame>
        <p:nvGraphicFramePr>
          <p:cNvPr id="3" name="Table 2">
            <a:extLst>
              <a:ext uri="{FF2B5EF4-FFF2-40B4-BE49-F238E27FC236}">
                <a16:creationId xmlns:a16="http://schemas.microsoft.com/office/drawing/2014/main" id="{E85C29B6-8AA2-4CA1-8856-48AD47962752}"/>
              </a:ext>
            </a:extLst>
          </p:cNvPr>
          <p:cNvGraphicFramePr>
            <a:graphicFrameLocks noGrp="1"/>
          </p:cNvGraphicFramePr>
          <p:nvPr>
            <p:extLst>
              <p:ext uri="{D42A27DB-BD31-4B8C-83A1-F6EECF244321}">
                <p14:modId xmlns:p14="http://schemas.microsoft.com/office/powerpoint/2010/main" val="2207992646"/>
              </p:ext>
            </p:extLst>
          </p:nvPr>
        </p:nvGraphicFramePr>
        <p:xfrm>
          <a:off x="1600202" y="2953540"/>
          <a:ext cx="6549885" cy="3599658"/>
        </p:xfrm>
        <a:graphic>
          <a:graphicData uri="http://schemas.openxmlformats.org/drawingml/2006/table">
            <a:tbl>
              <a:tblPr/>
              <a:tblGrid>
                <a:gridCol w="727765">
                  <a:extLst>
                    <a:ext uri="{9D8B030D-6E8A-4147-A177-3AD203B41FA5}">
                      <a16:colId xmlns:a16="http://schemas.microsoft.com/office/drawing/2014/main" val="1565256028"/>
                    </a:ext>
                  </a:extLst>
                </a:gridCol>
                <a:gridCol w="727765">
                  <a:extLst>
                    <a:ext uri="{9D8B030D-6E8A-4147-A177-3AD203B41FA5}">
                      <a16:colId xmlns:a16="http://schemas.microsoft.com/office/drawing/2014/main" val="1935407739"/>
                    </a:ext>
                  </a:extLst>
                </a:gridCol>
                <a:gridCol w="727765">
                  <a:extLst>
                    <a:ext uri="{9D8B030D-6E8A-4147-A177-3AD203B41FA5}">
                      <a16:colId xmlns:a16="http://schemas.microsoft.com/office/drawing/2014/main" val="4161117247"/>
                    </a:ext>
                  </a:extLst>
                </a:gridCol>
                <a:gridCol w="727765">
                  <a:extLst>
                    <a:ext uri="{9D8B030D-6E8A-4147-A177-3AD203B41FA5}">
                      <a16:colId xmlns:a16="http://schemas.microsoft.com/office/drawing/2014/main" val="3089953264"/>
                    </a:ext>
                  </a:extLst>
                </a:gridCol>
                <a:gridCol w="727765">
                  <a:extLst>
                    <a:ext uri="{9D8B030D-6E8A-4147-A177-3AD203B41FA5}">
                      <a16:colId xmlns:a16="http://schemas.microsoft.com/office/drawing/2014/main" val="4109035096"/>
                    </a:ext>
                  </a:extLst>
                </a:gridCol>
                <a:gridCol w="727765">
                  <a:extLst>
                    <a:ext uri="{9D8B030D-6E8A-4147-A177-3AD203B41FA5}">
                      <a16:colId xmlns:a16="http://schemas.microsoft.com/office/drawing/2014/main" val="1500059807"/>
                    </a:ext>
                  </a:extLst>
                </a:gridCol>
                <a:gridCol w="727765">
                  <a:extLst>
                    <a:ext uri="{9D8B030D-6E8A-4147-A177-3AD203B41FA5}">
                      <a16:colId xmlns:a16="http://schemas.microsoft.com/office/drawing/2014/main" val="398573336"/>
                    </a:ext>
                  </a:extLst>
                </a:gridCol>
                <a:gridCol w="727765">
                  <a:extLst>
                    <a:ext uri="{9D8B030D-6E8A-4147-A177-3AD203B41FA5}">
                      <a16:colId xmlns:a16="http://schemas.microsoft.com/office/drawing/2014/main" val="2772356583"/>
                    </a:ext>
                  </a:extLst>
                </a:gridCol>
                <a:gridCol w="727765">
                  <a:extLst>
                    <a:ext uri="{9D8B030D-6E8A-4147-A177-3AD203B41FA5}">
                      <a16:colId xmlns:a16="http://schemas.microsoft.com/office/drawing/2014/main" val="3260643574"/>
                    </a:ext>
                  </a:extLst>
                </a:gridCol>
              </a:tblGrid>
              <a:tr h="195923">
                <a:tc>
                  <a:txBody>
                    <a:bodyPr/>
                    <a:lstStyle/>
                    <a:p>
                      <a:pPr algn="r" fontAlgn="ctr"/>
                      <a:br>
                        <a:rPr lang="en-IN" sz="500" b="1">
                          <a:effectLst/>
                        </a:rPr>
                      </a:br>
                      <a:r>
                        <a:rPr lang="en-IN" sz="500" b="1">
                          <a:effectLst/>
                        </a:rPr>
                        <a:t>Airline</a:t>
                      </a:r>
                    </a:p>
                  </a:txBody>
                  <a:tcPr marL="26437" marR="26437" marT="13218" marB="13218" anchor="ctr">
                    <a:lnL>
                      <a:noFill/>
                    </a:lnL>
                    <a:lnR>
                      <a:noFill/>
                    </a:lnR>
                    <a:lnT>
                      <a:noFill/>
                    </a:lnT>
                    <a:lnB>
                      <a:noFill/>
                    </a:lnB>
                    <a:solidFill>
                      <a:srgbClr val="FFFFFF"/>
                    </a:solidFill>
                  </a:tcPr>
                </a:tc>
                <a:tc>
                  <a:txBody>
                    <a:bodyPr/>
                    <a:lstStyle/>
                    <a:p>
                      <a:pPr algn="r" fontAlgn="ctr"/>
                      <a:r>
                        <a:rPr lang="en-IN" sz="500" b="1">
                          <a:effectLst/>
                        </a:rPr>
                        <a:t>Source</a:t>
                      </a:r>
                    </a:p>
                  </a:txBody>
                  <a:tcPr marL="26437" marR="26437" marT="13218" marB="13218" anchor="ctr">
                    <a:lnL>
                      <a:noFill/>
                    </a:lnL>
                    <a:lnR>
                      <a:noFill/>
                    </a:lnR>
                    <a:lnT>
                      <a:noFill/>
                    </a:lnT>
                    <a:lnB>
                      <a:noFill/>
                    </a:lnB>
                    <a:solidFill>
                      <a:srgbClr val="FFFFFF"/>
                    </a:solidFill>
                  </a:tcPr>
                </a:tc>
                <a:tc>
                  <a:txBody>
                    <a:bodyPr/>
                    <a:lstStyle/>
                    <a:p>
                      <a:pPr algn="r" fontAlgn="ctr"/>
                      <a:r>
                        <a:rPr lang="en-IN" sz="500" b="1">
                          <a:effectLst/>
                        </a:rPr>
                        <a:t>Destination</a:t>
                      </a:r>
                    </a:p>
                  </a:txBody>
                  <a:tcPr marL="26437" marR="26437" marT="13218" marB="13218" anchor="ctr">
                    <a:lnL>
                      <a:noFill/>
                    </a:lnL>
                    <a:lnR>
                      <a:noFill/>
                    </a:lnR>
                    <a:lnT>
                      <a:noFill/>
                    </a:lnT>
                    <a:lnB>
                      <a:noFill/>
                    </a:lnB>
                    <a:solidFill>
                      <a:srgbClr val="FFFFFF"/>
                    </a:solidFill>
                  </a:tcPr>
                </a:tc>
                <a:tc>
                  <a:txBody>
                    <a:bodyPr/>
                    <a:lstStyle/>
                    <a:p>
                      <a:pPr algn="r" fontAlgn="ctr"/>
                      <a:r>
                        <a:rPr lang="en-IN" sz="500" b="1">
                          <a:effectLst/>
                        </a:rPr>
                        <a:t>Dep_Time</a:t>
                      </a:r>
                    </a:p>
                  </a:txBody>
                  <a:tcPr marL="26437" marR="26437" marT="13218" marB="13218" anchor="ctr">
                    <a:lnL>
                      <a:noFill/>
                    </a:lnL>
                    <a:lnR>
                      <a:noFill/>
                    </a:lnR>
                    <a:lnT>
                      <a:noFill/>
                    </a:lnT>
                    <a:lnB>
                      <a:noFill/>
                    </a:lnB>
                    <a:solidFill>
                      <a:srgbClr val="FFFFFF"/>
                    </a:solidFill>
                  </a:tcPr>
                </a:tc>
                <a:tc>
                  <a:txBody>
                    <a:bodyPr/>
                    <a:lstStyle/>
                    <a:p>
                      <a:pPr algn="r" fontAlgn="ctr"/>
                      <a:r>
                        <a:rPr lang="en-IN" sz="500" b="1">
                          <a:effectLst/>
                        </a:rPr>
                        <a:t>Arrival_Time</a:t>
                      </a:r>
                    </a:p>
                  </a:txBody>
                  <a:tcPr marL="26437" marR="26437" marT="13218" marB="13218" anchor="ctr">
                    <a:lnL>
                      <a:noFill/>
                    </a:lnL>
                    <a:lnR>
                      <a:noFill/>
                    </a:lnR>
                    <a:lnT>
                      <a:noFill/>
                    </a:lnT>
                    <a:lnB>
                      <a:noFill/>
                    </a:lnB>
                    <a:solidFill>
                      <a:srgbClr val="FFFFFF"/>
                    </a:solidFill>
                  </a:tcPr>
                </a:tc>
                <a:tc>
                  <a:txBody>
                    <a:bodyPr/>
                    <a:lstStyle/>
                    <a:p>
                      <a:pPr algn="r" fontAlgn="ctr"/>
                      <a:r>
                        <a:rPr lang="en-IN" sz="500" b="1">
                          <a:effectLst/>
                        </a:rPr>
                        <a:t>Duration</a:t>
                      </a:r>
                    </a:p>
                  </a:txBody>
                  <a:tcPr marL="26437" marR="26437" marT="13218" marB="13218" anchor="ctr">
                    <a:lnL>
                      <a:noFill/>
                    </a:lnL>
                    <a:lnR>
                      <a:noFill/>
                    </a:lnR>
                    <a:lnT>
                      <a:noFill/>
                    </a:lnT>
                    <a:lnB>
                      <a:noFill/>
                    </a:lnB>
                    <a:solidFill>
                      <a:srgbClr val="FFFFFF"/>
                    </a:solidFill>
                  </a:tcPr>
                </a:tc>
                <a:tc>
                  <a:txBody>
                    <a:bodyPr/>
                    <a:lstStyle/>
                    <a:p>
                      <a:pPr algn="r" fontAlgn="ctr"/>
                      <a:r>
                        <a:rPr lang="en-IN" sz="500" b="1">
                          <a:effectLst/>
                        </a:rPr>
                        <a:t>Total_Stops</a:t>
                      </a:r>
                    </a:p>
                  </a:txBody>
                  <a:tcPr marL="26437" marR="26437" marT="13218" marB="13218" anchor="ctr">
                    <a:lnL>
                      <a:noFill/>
                    </a:lnL>
                    <a:lnR>
                      <a:noFill/>
                    </a:lnR>
                    <a:lnT>
                      <a:noFill/>
                    </a:lnT>
                    <a:lnB>
                      <a:noFill/>
                    </a:lnB>
                    <a:solidFill>
                      <a:srgbClr val="FFFFFF"/>
                    </a:solidFill>
                  </a:tcPr>
                </a:tc>
                <a:tc>
                  <a:txBody>
                    <a:bodyPr/>
                    <a:lstStyle/>
                    <a:p>
                      <a:pPr algn="r" fontAlgn="ctr"/>
                      <a:r>
                        <a:rPr lang="en-IN" sz="500" b="1">
                          <a:effectLst/>
                        </a:rPr>
                        <a:t>price</a:t>
                      </a:r>
                    </a:p>
                  </a:txBody>
                  <a:tcPr marL="26437" marR="26437" marT="13218" marB="13218" anchor="ctr">
                    <a:lnL>
                      <a:noFill/>
                    </a:lnL>
                    <a:lnR>
                      <a:noFill/>
                    </a:lnR>
                    <a:lnT>
                      <a:noFill/>
                    </a:lnT>
                    <a:lnB>
                      <a:noFill/>
                    </a:lnB>
                    <a:solidFill>
                      <a:srgbClr val="FFFFFF"/>
                    </a:solidFill>
                  </a:tcPr>
                </a:tc>
                <a:tc>
                  <a:txBody>
                    <a:bodyPr/>
                    <a:lstStyle/>
                    <a:p>
                      <a:endParaRPr lang="en-IN" sz="500"/>
                    </a:p>
                  </a:txBody>
                  <a:tcPr marL="26437" marR="26437" marT="13218" marB="13218">
                    <a:lnL>
                      <a:noFill/>
                    </a:lnL>
                  </a:tcPr>
                </a:tc>
                <a:extLst>
                  <a:ext uri="{0D108BD9-81ED-4DB2-BD59-A6C34878D82A}">
                    <a16:rowId xmlns:a16="http://schemas.microsoft.com/office/drawing/2014/main" val="254027660"/>
                  </a:ext>
                </a:extLst>
              </a:tr>
              <a:tr h="314609">
                <a:tc>
                  <a:txBody>
                    <a:bodyPr/>
                    <a:lstStyle/>
                    <a:p>
                      <a:pPr algn="r" fontAlgn="ctr"/>
                      <a:r>
                        <a:rPr lang="en-IN" sz="500" b="1">
                          <a:effectLst/>
                        </a:rPr>
                        <a:t>0</a:t>
                      </a:r>
                    </a:p>
                  </a:txBody>
                  <a:tcPr marL="26437" marR="26437" marT="13218" marB="13218" anchor="ctr">
                    <a:lnL>
                      <a:noFill/>
                    </a:lnL>
                    <a:lnR>
                      <a:noFill/>
                    </a:lnR>
                    <a:lnT>
                      <a:noFill/>
                    </a:lnT>
                    <a:lnB>
                      <a:noFill/>
                    </a:lnB>
                    <a:solidFill>
                      <a:srgbClr val="F5F5F5"/>
                    </a:solidFill>
                  </a:tcPr>
                </a:tc>
                <a:tc>
                  <a:txBody>
                    <a:bodyPr/>
                    <a:lstStyle/>
                    <a:p>
                      <a:pPr algn="r" fontAlgn="ctr"/>
                      <a:r>
                        <a:rPr lang="en-IN" sz="500">
                          <a:effectLst/>
                        </a:rPr>
                        <a:t>IndiGo\n6E-137/2046</a:t>
                      </a:r>
                    </a:p>
                  </a:txBody>
                  <a:tcPr marL="26437" marR="26437" marT="13218" marB="13218" anchor="ctr">
                    <a:lnL>
                      <a:noFill/>
                    </a:lnL>
                    <a:lnR>
                      <a:noFill/>
                    </a:lnR>
                    <a:lnT>
                      <a:noFill/>
                    </a:lnT>
                    <a:lnB>
                      <a:noFill/>
                    </a:lnB>
                    <a:solidFill>
                      <a:srgbClr val="F5F5F5"/>
                    </a:solidFill>
                  </a:tcPr>
                </a:tc>
                <a:tc>
                  <a:txBody>
                    <a:bodyPr/>
                    <a:lstStyle/>
                    <a:p>
                      <a:pPr algn="r" fontAlgn="ctr"/>
                      <a:r>
                        <a:rPr lang="en-IN" sz="500">
                          <a:effectLst/>
                        </a:rPr>
                        <a:t>Jammu</a:t>
                      </a:r>
                    </a:p>
                  </a:txBody>
                  <a:tcPr marL="26437" marR="26437" marT="13218" marB="13218" anchor="ctr">
                    <a:lnL>
                      <a:noFill/>
                    </a:lnL>
                    <a:lnR>
                      <a:noFill/>
                    </a:lnR>
                    <a:lnT>
                      <a:noFill/>
                    </a:lnT>
                    <a:lnB>
                      <a:noFill/>
                    </a:lnB>
                    <a:solidFill>
                      <a:srgbClr val="F5F5F5"/>
                    </a:solidFill>
                  </a:tcPr>
                </a:tc>
                <a:tc>
                  <a:txBody>
                    <a:bodyPr/>
                    <a:lstStyle/>
                    <a:p>
                      <a:pPr algn="r" fontAlgn="ctr"/>
                      <a:r>
                        <a:rPr lang="en-IN" sz="500">
                          <a:effectLst/>
                        </a:rPr>
                        <a:t>Mumbai</a:t>
                      </a:r>
                    </a:p>
                  </a:txBody>
                  <a:tcPr marL="26437" marR="26437" marT="13218" marB="13218" anchor="ctr">
                    <a:lnL>
                      <a:noFill/>
                    </a:lnL>
                    <a:lnR>
                      <a:noFill/>
                    </a:lnR>
                    <a:lnT>
                      <a:noFill/>
                    </a:lnT>
                    <a:lnB>
                      <a:noFill/>
                    </a:lnB>
                    <a:solidFill>
                      <a:srgbClr val="F5F5F5"/>
                    </a:solidFill>
                  </a:tcPr>
                </a:tc>
                <a:tc>
                  <a:txBody>
                    <a:bodyPr/>
                    <a:lstStyle/>
                    <a:p>
                      <a:pPr algn="r" fontAlgn="ctr"/>
                      <a:r>
                        <a:rPr lang="en-IN" sz="500">
                          <a:effectLst/>
                        </a:rPr>
                        <a:t>11:55</a:t>
                      </a:r>
                    </a:p>
                  </a:txBody>
                  <a:tcPr marL="26437" marR="26437" marT="13218" marB="13218" anchor="ctr">
                    <a:lnL>
                      <a:noFill/>
                    </a:lnL>
                    <a:lnR>
                      <a:noFill/>
                    </a:lnR>
                    <a:lnT>
                      <a:noFill/>
                    </a:lnT>
                    <a:lnB>
                      <a:noFill/>
                    </a:lnB>
                    <a:solidFill>
                      <a:srgbClr val="F5F5F5"/>
                    </a:solidFill>
                  </a:tcPr>
                </a:tc>
                <a:tc>
                  <a:txBody>
                    <a:bodyPr/>
                    <a:lstStyle/>
                    <a:p>
                      <a:pPr algn="r" fontAlgn="ctr"/>
                      <a:r>
                        <a:rPr lang="en-IN" sz="500">
                          <a:effectLst/>
                        </a:rPr>
                        <a:t>19:25</a:t>
                      </a:r>
                    </a:p>
                  </a:txBody>
                  <a:tcPr marL="26437" marR="26437" marT="13218" marB="13218" anchor="ctr">
                    <a:lnL>
                      <a:noFill/>
                    </a:lnL>
                    <a:lnR>
                      <a:noFill/>
                    </a:lnR>
                    <a:lnT>
                      <a:noFill/>
                    </a:lnT>
                    <a:lnB>
                      <a:noFill/>
                    </a:lnB>
                    <a:solidFill>
                      <a:srgbClr val="F5F5F5"/>
                    </a:solidFill>
                  </a:tcPr>
                </a:tc>
                <a:tc>
                  <a:txBody>
                    <a:bodyPr/>
                    <a:lstStyle/>
                    <a:p>
                      <a:pPr algn="r" fontAlgn="ctr"/>
                      <a:r>
                        <a:rPr lang="en-IN" sz="500">
                          <a:effectLst/>
                        </a:rPr>
                        <a:t>7h 30m</a:t>
                      </a:r>
                    </a:p>
                  </a:txBody>
                  <a:tcPr marL="26437" marR="26437" marT="13218" marB="13218" anchor="ctr">
                    <a:lnL>
                      <a:noFill/>
                    </a:lnL>
                    <a:lnR>
                      <a:noFill/>
                    </a:lnR>
                    <a:lnT>
                      <a:noFill/>
                    </a:lnT>
                    <a:lnB>
                      <a:noFill/>
                    </a:lnB>
                    <a:solidFill>
                      <a:srgbClr val="F5F5F5"/>
                    </a:solidFill>
                  </a:tcPr>
                </a:tc>
                <a:tc>
                  <a:txBody>
                    <a:bodyPr/>
                    <a:lstStyle/>
                    <a:p>
                      <a:pPr algn="r" fontAlgn="ctr"/>
                      <a:r>
                        <a:rPr lang="en-IN" sz="500">
                          <a:effectLst/>
                        </a:rPr>
                        <a:t>2 Stop(s)</a:t>
                      </a:r>
                    </a:p>
                  </a:txBody>
                  <a:tcPr marL="26437" marR="26437" marT="13218" marB="13218" anchor="ctr">
                    <a:lnL>
                      <a:noFill/>
                    </a:lnL>
                    <a:lnR>
                      <a:noFill/>
                    </a:lnR>
                    <a:lnT>
                      <a:noFill/>
                    </a:lnT>
                    <a:lnB>
                      <a:noFill/>
                    </a:lnB>
                    <a:solidFill>
                      <a:srgbClr val="F5F5F5"/>
                    </a:solidFill>
                  </a:tcPr>
                </a:tc>
                <a:tc>
                  <a:txBody>
                    <a:bodyPr/>
                    <a:lstStyle/>
                    <a:p>
                      <a:pPr algn="r" fontAlgn="ctr"/>
                      <a:r>
                        <a:rPr lang="en-IN" sz="500">
                          <a:effectLst/>
                        </a:rPr>
                        <a:t>7,365</a:t>
                      </a:r>
                    </a:p>
                  </a:txBody>
                  <a:tcPr marL="26437" marR="26437" marT="13218" marB="13218" anchor="ctr">
                    <a:lnL>
                      <a:noFill/>
                    </a:lnL>
                    <a:lnR>
                      <a:noFill/>
                    </a:lnR>
                    <a:lnB>
                      <a:noFill/>
                    </a:lnB>
                    <a:solidFill>
                      <a:srgbClr val="F5F5F5"/>
                    </a:solidFill>
                  </a:tcPr>
                </a:tc>
                <a:extLst>
                  <a:ext uri="{0D108BD9-81ED-4DB2-BD59-A6C34878D82A}">
                    <a16:rowId xmlns:a16="http://schemas.microsoft.com/office/drawing/2014/main" val="2732276820"/>
                  </a:ext>
                </a:extLst>
              </a:tr>
              <a:tr h="314609">
                <a:tc>
                  <a:txBody>
                    <a:bodyPr/>
                    <a:lstStyle/>
                    <a:p>
                      <a:pPr algn="r" fontAlgn="ctr"/>
                      <a:r>
                        <a:rPr lang="en-IN" sz="500" b="1">
                          <a:effectLst/>
                        </a:rPr>
                        <a:t>1</a:t>
                      </a:r>
                    </a:p>
                  </a:txBody>
                  <a:tcPr marL="26437" marR="26437" marT="13218" marB="13218" anchor="ctr">
                    <a:lnL>
                      <a:noFill/>
                    </a:lnL>
                    <a:lnR>
                      <a:noFill/>
                    </a:lnR>
                    <a:lnT>
                      <a:noFill/>
                    </a:lnT>
                    <a:lnB>
                      <a:noFill/>
                    </a:lnB>
                    <a:solidFill>
                      <a:srgbClr val="FFFFFF"/>
                    </a:solidFill>
                  </a:tcPr>
                </a:tc>
                <a:tc>
                  <a:txBody>
                    <a:bodyPr/>
                    <a:lstStyle/>
                    <a:p>
                      <a:pPr algn="r" fontAlgn="ctr"/>
                      <a:r>
                        <a:rPr lang="en-IN" sz="500">
                          <a:effectLst/>
                        </a:rPr>
                        <a:t>IndiGo\n6E-137/5041</a:t>
                      </a:r>
                    </a:p>
                  </a:txBody>
                  <a:tcPr marL="26437" marR="26437" marT="13218" marB="13218" anchor="ctr">
                    <a:lnL>
                      <a:noFill/>
                    </a:lnL>
                    <a:lnR>
                      <a:noFill/>
                    </a:lnR>
                    <a:lnT>
                      <a:noFill/>
                    </a:lnT>
                    <a:lnB>
                      <a:noFill/>
                    </a:lnB>
                    <a:solidFill>
                      <a:srgbClr val="FFFFFF"/>
                    </a:solidFill>
                  </a:tcPr>
                </a:tc>
                <a:tc>
                  <a:txBody>
                    <a:bodyPr/>
                    <a:lstStyle/>
                    <a:p>
                      <a:pPr algn="r" fontAlgn="ctr"/>
                      <a:r>
                        <a:rPr lang="en-IN" sz="500">
                          <a:effectLst/>
                        </a:rPr>
                        <a:t>Jammu</a:t>
                      </a:r>
                    </a:p>
                  </a:txBody>
                  <a:tcPr marL="26437" marR="26437" marT="13218" marB="13218" anchor="ctr">
                    <a:lnL>
                      <a:noFill/>
                    </a:lnL>
                    <a:lnR>
                      <a:noFill/>
                    </a:lnR>
                    <a:lnT>
                      <a:noFill/>
                    </a:lnT>
                    <a:lnB>
                      <a:noFill/>
                    </a:lnB>
                    <a:solidFill>
                      <a:srgbClr val="FFFFFF"/>
                    </a:solidFill>
                  </a:tcPr>
                </a:tc>
                <a:tc>
                  <a:txBody>
                    <a:bodyPr/>
                    <a:lstStyle/>
                    <a:p>
                      <a:pPr algn="r" fontAlgn="ctr"/>
                      <a:r>
                        <a:rPr lang="en-IN" sz="500">
                          <a:effectLst/>
                        </a:rPr>
                        <a:t>Mumbai</a:t>
                      </a:r>
                    </a:p>
                  </a:txBody>
                  <a:tcPr marL="26437" marR="26437" marT="13218" marB="13218" anchor="ctr">
                    <a:lnL>
                      <a:noFill/>
                    </a:lnL>
                    <a:lnR>
                      <a:noFill/>
                    </a:lnR>
                    <a:lnT>
                      <a:noFill/>
                    </a:lnT>
                    <a:lnB>
                      <a:noFill/>
                    </a:lnB>
                    <a:solidFill>
                      <a:srgbClr val="FFFFFF"/>
                    </a:solidFill>
                  </a:tcPr>
                </a:tc>
                <a:tc>
                  <a:txBody>
                    <a:bodyPr/>
                    <a:lstStyle/>
                    <a:p>
                      <a:pPr algn="r" fontAlgn="ctr"/>
                      <a:r>
                        <a:rPr lang="en-IN" sz="500">
                          <a:effectLst/>
                        </a:rPr>
                        <a:t>11:55</a:t>
                      </a:r>
                    </a:p>
                  </a:txBody>
                  <a:tcPr marL="26437" marR="26437" marT="13218" marB="13218" anchor="ctr">
                    <a:lnL>
                      <a:noFill/>
                    </a:lnL>
                    <a:lnR>
                      <a:noFill/>
                    </a:lnR>
                    <a:lnT>
                      <a:noFill/>
                    </a:lnT>
                    <a:lnB>
                      <a:noFill/>
                    </a:lnB>
                    <a:solidFill>
                      <a:srgbClr val="FFFFFF"/>
                    </a:solidFill>
                  </a:tcPr>
                </a:tc>
                <a:tc>
                  <a:txBody>
                    <a:bodyPr/>
                    <a:lstStyle/>
                    <a:p>
                      <a:pPr algn="r" fontAlgn="ctr"/>
                      <a:r>
                        <a:rPr lang="en-IN" sz="500">
                          <a:effectLst/>
                        </a:rPr>
                        <a:t>20:50</a:t>
                      </a:r>
                    </a:p>
                  </a:txBody>
                  <a:tcPr marL="26437" marR="26437" marT="13218" marB="13218" anchor="ctr">
                    <a:lnL>
                      <a:noFill/>
                    </a:lnL>
                    <a:lnR>
                      <a:noFill/>
                    </a:lnR>
                    <a:lnT>
                      <a:noFill/>
                    </a:lnT>
                    <a:lnB>
                      <a:noFill/>
                    </a:lnB>
                    <a:solidFill>
                      <a:srgbClr val="FFFFFF"/>
                    </a:solidFill>
                  </a:tcPr>
                </a:tc>
                <a:tc>
                  <a:txBody>
                    <a:bodyPr/>
                    <a:lstStyle/>
                    <a:p>
                      <a:pPr algn="r" fontAlgn="ctr"/>
                      <a:r>
                        <a:rPr lang="en-IN" sz="500">
                          <a:effectLst/>
                        </a:rPr>
                        <a:t>8h 55m</a:t>
                      </a:r>
                    </a:p>
                  </a:txBody>
                  <a:tcPr marL="26437" marR="26437" marT="13218" marB="13218" anchor="ctr">
                    <a:lnL>
                      <a:noFill/>
                    </a:lnL>
                    <a:lnR>
                      <a:noFill/>
                    </a:lnR>
                    <a:lnT>
                      <a:noFill/>
                    </a:lnT>
                    <a:lnB>
                      <a:noFill/>
                    </a:lnB>
                    <a:solidFill>
                      <a:srgbClr val="FFFFFF"/>
                    </a:solidFill>
                  </a:tcPr>
                </a:tc>
                <a:tc>
                  <a:txBody>
                    <a:bodyPr/>
                    <a:lstStyle/>
                    <a:p>
                      <a:pPr algn="r" fontAlgn="ctr"/>
                      <a:r>
                        <a:rPr lang="en-IN" sz="500">
                          <a:effectLst/>
                        </a:rPr>
                        <a:t>2 Stop(s)</a:t>
                      </a:r>
                    </a:p>
                  </a:txBody>
                  <a:tcPr marL="26437" marR="26437" marT="13218" marB="13218" anchor="ctr">
                    <a:lnL>
                      <a:noFill/>
                    </a:lnL>
                    <a:lnR>
                      <a:noFill/>
                    </a:lnR>
                    <a:lnT>
                      <a:noFill/>
                    </a:lnT>
                    <a:lnB>
                      <a:noFill/>
                    </a:lnB>
                    <a:solidFill>
                      <a:srgbClr val="FFFFFF"/>
                    </a:solidFill>
                  </a:tcPr>
                </a:tc>
                <a:tc>
                  <a:txBody>
                    <a:bodyPr/>
                    <a:lstStyle/>
                    <a:p>
                      <a:pPr algn="r" fontAlgn="ctr"/>
                      <a:r>
                        <a:rPr lang="en-IN" sz="500">
                          <a:effectLst/>
                        </a:rPr>
                        <a:t>7,365</a:t>
                      </a:r>
                    </a:p>
                  </a:txBody>
                  <a:tcPr marL="26437" marR="26437" marT="13218" marB="13218" anchor="ctr">
                    <a:lnL>
                      <a:noFill/>
                    </a:lnL>
                    <a:lnR>
                      <a:noFill/>
                    </a:lnR>
                    <a:lnT>
                      <a:noFill/>
                    </a:lnT>
                    <a:lnB>
                      <a:noFill/>
                    </a:lnB>
                    <a:solidFill>
                      <a:srgbClr val="FFFFFF"/>
                    </a:solidFill>
                  </a:tcPr>
                </a:tc>
                <a:extLst>
                  <a:ext uri="{0D108BD9-81ED-4DB2-BD59-A6C34878D82A}">
                    <a16:rowId xmlns:a16="http://schemas.microsoft.com/office/drawing/2014/main" val="1195277450"/>
                  </a:ext>
                </a:extLst>
              </a:tr>
              <a:tr h="314609">
                <a:tc>
                  <a:txBody>
                    <a:bodyPr/>
                    <a:lstStyle/>
                    <a:p>
                      <a:pPr algn="r" fontAlgn="ctr"/>
                      <a:r>
                        <a:rPr lang="en-IN" sz="500" b="1">
                          <a:effectLst/>
                        </a:rPr>
                        <a:t>2</a:t>
                      </a:r>
                    </a:p>
                  </a:txBody>
                  <a:tcPr marL="26437" marR="26437" marT="13218" marB="13218" anchor="ctr">
                    <a:lnL>
                      <a:noFill/>
                    </a:lnL>
                    <a:lnR>
                      <a:noFill/>
                    </a:lnR>
                    <a:lnT>
                      <a:noFill/>
                    </a:lnT>
                    <a:lnB>
                      <a:noFill/>
                    </a:lnB>
                    <a:solidFill>
                      <a:srgbClr val="F5F5F5"/>
                    </a:solidFill>
                  </a:tcPr>
                </a:tc>
                <a:tc>
                  <a:txBody>
                    <a:bodyPr/>
                    <a:lstStyle/>
                    <a:p>
                      <a:pPr algn="r" fontAlgn="ctr"/>
                      <a:r>
                        <a:rPr lang="en-IN" sz="500">
                          <a:effectLst/>
                        </a:rPr>
                        <a:t>IndiGo\n6E-609/6722</a:t>
                      </a:r>
                    </a:p>
                  </a:txBody>
                  <a:tcPr marL="26437" marR="26437" marT="13218" marB="13218" anchor="ctr">
                    <a:lnL>
                      <a:noFill/>
                    </a:lnL>
                    <a:lnR>
                      <a:noFill/>
                    </a:lnR>
                    <a:lnT>
                      <a:noFill/>
                    </a:lnT>
                    <a:lnB>
                      <a:noFill/>
                    </a:lnB>
                    <a:solidFill>
                      <a:srgbClr val="F5F5F5"/>
                    </a:solidFill>
                  </a:tcPr>
                </a:tc>
                <a:tc>
                  <a:txBody>
                    <a:bodyPr/>
                    <a:lstStyle/>
                    <a:p>
                      <a:pPr algn="r" fontAlgn="ctr"/>
                      <a:r>
                        <a:rPr lang="en-IN" sz="500">
                          <a:effectLst/>
                        </a:rPr>
                        <a:t>Jammu</a:t>
                      </a:r>
                    </a:p>
                  </a:txBody>
                  <a:tcPr marL="26437" marR="26437" marT="13218" marB="13218" anchor="ctr">
                    <a:lnL>
                      <a:noFill/>
                    </a:lnL>
                    <a:lnR>
                      <a:noFill/>
                    </a:lnR>
                    <a:lnT>
                      <a:noFill/>
                    </a:lnT>
                    <a:lnB>
                      <a:noFill/>
                    </a:lnB>
                    <a:solidFill>
                      <a:srgbClr val="F5F5F5"/>
                    </a:solidFill>
                  </a:tcPr>
                </a:tc>
                <a:tc>
                  <a:txBody>
                    <a:bodyPr/>
                    <a:lstStyle/>
                    <a:p>
                      <a:pPr algn="r" fontAlgn="ctr"/>
                      <a:r>
                        <a:rPr lang="en-IN" sz="500">
                          <a:effectLst/>
                        </a:rPr>
                        <a:t>Mumbai</a:t>
                      </a:r>
                    </a:p>
                  </a:txBody>
                  <a:tcPr marL="26437" marR="26437" marT="13218" marB="13218" anchor="ctr">
                    <a:lnL>
                      <a:noFill/>
                    </a:lnL>
                    <a:lnR>
                      <a:noFill/>
                    </a:lnR>
                    <a:lnT>
                      <a:noFill/>
                    </a:lnT>
                    <a:lnB>
                      <a:noFill/>
                    </a:lnB>
                    <a:solidFill>
                      <a:srgbClr val="F5F5F5"/>
                    </a:solidFill>
                  </a:tcPr>
                </a:tc>
                <a:tc>
                  <a:txBody>
                    <a:bodyPr/>
                    <a:lstStyle/>
                    <a:p>
                      <a:pPr algn="r" fontAlgn="ctr"/>
                      <a:r>
                        <a:rPr lang="en-IN" sz="500">
                          <a:effectLst/>
                        </a:rPr>
                        <a:t>14:00</a:t>
                      </a:r>
                    </a:p>
                  </a:txBody>
                  <a:tcPr marL="26437" marR="26437" marT="13218" marB="13218" anchor="ctr">
                    <a:lnL>
                      <a:noFill/>
                    </a:lnL>
                    <a:lnR>
                      <a:noFill/>
                    </a:lnR>
                    <a:lnT>
                      <a:noFill/>
                    </a:lnT>
                    <a:lnB>
                      <a:noFill/>
                    </a:lnB>
                    <a:solidFill>
                      <a:srgbClr val="F5F5F5"/>
                    </a:solidFill>
                  </a:tcPr>
                </a:tc>
                <a:tc>
                  <a:txBody>
                    <a:bodyPr/>
                    <a:lstStyle/>
                    <a:p>
                      <a:pPr algn="r" fontAlgn="ctr"/>
                      <a:r>
                        <a:rPr lang="en-IN" sz="500">
                          <a:effectLst/>
                        </a:rPr>
                        <a:t>23:30</a:t>
                      </a:r>
                    </a:p>
                  </a:txBody>
                  <a:tcPr marL="26437" marR="26437" marT="13218" marB="13218" anchor="ctr">
                    <a:lnL>
                      <a:noFill/>
                    </a:lnL>
                    <a:lnR>
                      <a:noFill/>
                    </a:lnR>
                    <a:lnT>
                      <a:noFill/>
                    </a:lnT>
                    <a:lnB>
                      <a:noFill/>
                    </a:lnB>
                    <a:solidFill>
                      <a:srgbClr val="F5F5F5"/>
                    </a:solidFill>
                  </a:tcPr>
                </a:tc>
                <a:tc>
                  <a:txBody>
                    <a:bodyPr/>
                    <a:lstStyle/>
                    <a:p>
                      <a:pPr algn="r" fontAlgn="ctr"/>
                      <a:r>
                        <a:rPr lang="en-IN" sz="500">
                          <a:effectLst/>
                        </a:rPr>
                        <a:t>9h 30m</a:t>
                      </a:r>
                    </a:p>
                  </a:txBody>
                  <a:tcPr marL="26437" marR="26437" marT="13218" marB="13218" anchor="ctr">
                    <a:lnL>
                      <a:noFill/>
                    </a:lnL>
                    <a:lnR>
                      <a:noFill/>
                    </a:lnR>
                    <a:lnT>
                      <a:noFill/>
                    </a:lnT>
                    <a:lnB>
                      <a:noFill/>
                    </a:lnB>
                    <a:solidFill>
                      <a:srgbClr val="F5F5F5"/>
                    </a:solidFill>
                  </a:tcPr>
                </a:tc>
                <a:tc>
                  <a:txBody>
                    <a:bodyPr/>
                    <a:lstStyle/>
                    <a:p>
                      <a:pPr algn="r" fontAlgn="ctr"/>
                      <a:r>
                        <a:rPr lang="en-IN" sz="500">
                          <a:effectLst/>
                        </a:rPr>
                        <a:t>2 Stop(s)</a:t>
                      </a:r>
                    </a:p>
                  </a:txBody>
                  <a:tcPr marL="26437" marR="26437" marT="13218" marB="13218" anchor="ctr">
                    <a:lnL>
                      <a:noFill/>
                    </a:lnL>
                    <a:lnR>
                      <a:noFill/>
                    </a:lnR>
                    <a:lnT>
                      <a:noFill/>
                    </a:lnT>
                    <a:lnB>
                      <a:noFill/>
                    </a:lnB>
                    <a:solidFill>
                      <a:srgbClr val="F5F5F5"/>
                    </a:solidFill>
                  </a:tcPr>
                </a:tc>
                <a:tc>
                  <a:txBody>
                    <a:bodyPr/>
                    <a:lstStyle/>
                    <a:p>
                      <a:pPr algn="r" fontAlgn="ctr"/>
                      <a:r>
                        <a:rPr lang="en-IN" sz="500">
                          <a:effectLst/>
                        </a:rPr>
                        <a:t>7,365</a:t>
                      </a:r>
                    </a:p>
                  </a:txBody>
                  <a:tcPr marL="26437" marR="26437" marT="13218" marB="13218" anchor="ctr">
                    <a:lnL>
                      <a:noFill/>
                    </a:lnL>
                    <a:lnR>
                      <a:noFill/>
                    </a:lnR>
                    <a:lnT>
                      <a:noFill/>
                    </a:lnT>
                    <a:lnB>
                      <a:noFill/>
                    </a:lnB>
                    <a:solidFill>
                      <a:srgbClr val="F5F5F5"/>
                    </a:solidFill>
                  </a:tcPr>
                </a:tc>
                <a:extLst>
                  <a:ext uri="{0D108BD9-81ED-4DB2-BD59-A6C34878D82A}">
                    <a16:rowId xmlns:a16="http://schemas.microsoft.com/office/drawing/2014/main" val="1905439547"/>
                  </a:ext>
                </a:extLst>
              </a:tr>
              <a:tr h="314609">
                <a:tc>
                  <a:txBody>
                    <a:bodyPr/>
                    <a:lstStyle/>
                    <a:p>
                      <a:pPr algn="r" fontAlgn="ctr"/>
                      <a:r>
                        <a:rPr lang="en-IN" sz="500" b="1">
                          <a:effectLst/>
                        </a:rPr>
                        <a:t>3</a:t>
                      </a:r>
                    </a:p>
                  </a:txBody>
                  <a:tcPr marL="26437" marR="26437" marT="13218" marB="13218" anchor="ctr">
                    <a:lnL>
                      <a:noFill/>
                    </a:lnL>
                    <a:lnR>
                      <a:noFill/>
                    </a:lnR>
                    <a:lnT>
                      <a:noFill/>
                    </a:lnT>
                    <a:lnB>
                      <a:noFill/>
                    </a:lnB>
                    <a:solidFill>
                      <a:srgbClr val="FFFFFF"/>
                    </a:solidFill>
                  </a:tcPr>
                </a:tc>
                <a:tc>
                  <a:txBody>
                    <a:bodyPr/>
                    <a:lstStyle/>
                    <a:p>
                      <a:pPr algn="r" fontAlgn="ctr"/>
                      <a:r>
                        <a:rPr lang="en-IN" sz="500">
                          <a:effectLst/>
                        </a:rPr>
                        <a:t>IndiGo\n6E-137/6722</a:t>
                      </a:r>
                    </a:p>
                  </a:txBody>
                  <a:tcPr marL="26437" marR="26437" marT="13218" marB="13218" anchor="ctr">
                    <a:lnL>
                      <a:noFill/>
                    </a:lnL>
                    <a:lnR>
                      <a:noFill/>
                    </a:lnR>
                    <a:lnT>
                      <a:noFill/>
                    </a:lnT>
                    <a:lnB>
                      <a:noFill/>
                    </a:lnB>
                    <a:solidFill>
                      <a:srgbClr val="FFFFFF"/>
                    </a:solidFill>
                  </a:tcPr>
                </a:tc>
                <a:tc>
                  <a:txBody>
                    <a:bodyPr/>
                    <a:lstStyle/>
                    <a:p>
                      <a:pPr algn="r" fontAlgn="ctr"/>
                      <a:r>
                        <a:rPr lang="en-IN" sz="500">
                          <a:effectLst/>
                        </a:rPr>
                        <a:t>Jammu</a:t>
                      </a:r>
                    </a:p>
                  </a:txBody>
                  <a:tcPr marL="26437" marR="26437" marT="13218" marB="13218" anchor="ctr">
                    <a:lnL>
                      <a:noFill/>
                    </a:lnL>
                    <a:lnR>
                      <a:noFill/>
                    </a:lnR>
                    <a:lnT>
                      <a:noFill/>
                    </a:lnT>
                    <a:lnB>
                      <a:noFill/>
                    </a:lnB>
                    <a:solidFill>
                      <a:srgbClr val="FFFFFF"/>
                    </a:solidFill>
                  </a:tcPr>
                </a:tc>
                <a:tc>
                  <a:txBody>
                    <a:bodyPr/>
                    <a:lstStyle/>
                    <a:p>
                      <a:pPr algn="r" fontAlgn="ctr"/>
                      <a:r>
                        <a:rPr lang="en-IN" sz="500">
                          <a:effectLst/>
                        </a:rPr>
                        <a:t>Mumbai</a:t>
                      </a:r>
                    </a:p>
                  </a:txBody>
                  <a:tcPr marL="26437" marR="26437" marT="13218" marB="13218" anchor="ctr">
                    <a:lnL>
                      <a:noFill/>
                    </a:lnL>
                    <a:lnR>
                      <a:noFill/>
                    </a:lnR>
                    <a:lnT>
                      <a:noFill/>
                    </a:lnT>
                    <a:lnB>
                      <a:noFill/>
                    </a:lnB>
                    <a:solidFill>
                      <a:srgbClr val="FFFFFF"/>
                    </a:solidFill>
                  </a:tcPr>
                </a:tc>
                <a:tc>
                  <a:txBody>
                    <a:bodyPr/>
                    <a:lstStyle/>
                    <a:p>
                      <a:pPr algn="r" fontAlgn="ctr"/>
                      <a:r>
                        <a:rPr lang="en-IN" sz="500">
                          <a:effectLst/>
                        </a:rPr>
                        <a:t>11:55</a:t>
                      </a:r>
                    </a:p>
                  </a:txBody>
                  <a:tcPr marL="26437" marR="26437" marT="13218" marB="13218" anchor="ctr">
                    <a:lnL>
                      <a:noFill/>
                    </a:lnL>
                    <a:lnR>
                      <a:noFill/>
                    </a:lnR>
                    <a:lnT>
                      <a:noFill/>
                    </a:lnT>
                    <a:lnB>
                      <a:noFill/>
                    </a:lnB>
                    <a:solidFill>
                      <a:srgbClr val="FFFFFF"/>
                    </a:solidFill>
                  </a:tcPr>
                </a:tc>
                <a:tc>
                  <a:txBody>
                    <a:bodyPr/>
                    <a:lstStyle/>
                    <a:p>
                      <a:pPr algn="r" fontAlgn="ctr"/>
                      <a:r>
                        <a:rPr lang="en-IN" sz="500">
                          <a:effectLst/>
                        </a:rPr>
                        <a:t>23:30</a:t>
                      </a:r>
                    </a:p>
                  </a:txBody>
                  <a:tcPr marL="26437" marR="26437" marT="13218" marB="13218" anchor="ctr">
                    <a:lnL>
                      <a:noFill/>
                    </a:lnL>
                    <a:lnR>
                      <a:noFill/>
                    </a:lnR>
                    <a:lnT>
                      <a:noFill/>
                    </a:lnT>
                    <a:lnB>
                      <a:noFill/>
                    </a:lnB>
                    <a:solidFill>
                      <a:srgbClr val="FFFFFF"/>
                    </a:solidFill>
                  </a:tcPr>
                </a:tc>
                <a:tc>
                  <a:txBody>
                    <a:bodyPr/>
                    <a:lstStyle/>
                    <a:p>
                      <a:pPr algn="r" fontAlgn="ctr"/>
                      <a:r>
                        <a:rPr lang="en-IN" sz="500">
                          <a:effectLst/>
                        </a:rPr>
                        <a:t>11h 35m</a:t>
                      </a:r>
                    </a:p>
                  </a:txBody>
                  <a:tcPr marL="26437" marR="26437" marT="13218" marB="13218" anchor="ctr">
                    <a:lnL>
                      <a:noFill/>
                    </a:lnL>
                    <a:lnR>
                      <a:noFill/>
                    </a:lnR>
                    <a:lnT>
                      <a:noFill/>
                    </a:lnT>
                    <a:lnB>
                      <a:noFill/>
                    </a:lnB>
                    <a:solidFill>
                      <a:srgbClr val="FFFFFF"/>
                    </a:solidFill>
                  </a:tcPr>
                </a:tc>
                <a:tc>
                  <a:txBody>
                    <a:bodyPr/>
                    <a:lstStyle/>
                    <a:p>
                      <a:pPr algn="r" fontAlgn="ctr"/>
                      <a:r>
                        <a:rPr lang="en-IN" sz="500">
                          <a:effectLst/>
                        </a:rPr>
                        <a:t>2 Stop(s)</a:t>
                      </a:r>
                    </a:p>
                  </a:txBody>
                  <a:tcPr marL="26437" marR="26437" marT="13218" marB="13218" anchor="ctr">
                    <a:lnL>
                      <a:noFill/>
                    </a:lnL>
                    <a:lnR>
                      <a:noFill/>
                    </a:lnR>
                    <a:lnT>
                      <a:noFill/>
                    </a:lnT>
                    <a:lnB>
                      <a:noFill/>
                    </a:lnB>
                    <a:solidFill>
                      <a:srgbClr val="FFFFFF"/>
                    </a:solidFill>
                  </a:tcPr>
                </a:tc>
                <a:tc>
                  <a:txBody>
                    <a:bodyPr/>
                    <a:lstStyle/>
                    <a:p>
                      <a:pPr algn="r" fontAlgn="ctr"/>
                      <a:r>
                        <a:rPr lang="en-IN" sz="500">
                          <a:effectLst/>
                        </a:rPr>
                        <a:t>7,365</a:t>
                      </a:r>
                    </a:p>
                  </a:txBody>
                  <a:tcPr marL="26437" marR="26437" marT="13218" marB="13218" anchor="ctr">
                    <a:lnL>
                      <a:noFill/>
                    </a:lnL>
                    <a:lnR>
                      <a:noFill/>
                    </a:lnR>
                    <a:lnT>
                      <a:noFill/>
                    </a:lnT>
                    <a:lnB>
                      <a:noFill/>
                    </a:lnB>
                    <a:solidFill>
                      <a:srgbClr val="FFFFFF"/>
                    </a:solidFill>
                  </a:tcPr>
                </a:tc>
                <a:extLst>
                  <a:ext uri="{0D108BD9-81ED-4DB2-BD59-A6C34878D82A}">
                    <a16:rowId xmlns:a16="http://schemas.microsoft.com/office/drawing/2014/main" val="1231455780"/>
                  </a:ext>
                </a:extLst>
              </a:tr>
              <a:tr h="387210">
                <a:tc>
                  <a:txBody>
                    <a:bodyPr/>
                    <a:lstStyle/>
                    <a:p>
                      <a:pPr algn="r" fontAlgn="ctr"/>
                      <a:r>
                        <a:rPr lang="en-IN" sz="500" b="1">
                          <a:effectLst/>
                        </a:rPr>
                        <a:t>4</a:t>
                      </a:r>
                    </a:p>
                  </a:txBody>
                  <a:tcPr marL="26437" marR="26437" marT="13218" marB="13218" anchor="ctr">
                    <a:lnL>
                      <a:noFill/>
                    </a:lnL>
                    <a:lnR>
                      <a:noFill/>
                    </a:lnR>
                    <a:lnT>
                      <a:noFill/>
                    </a:lnT>
                    <a:lnB>
                      <a:noFill/>
                    </a:lnB>
                    <a:solidFill>
                      <a:srgbClr val="F5F5F5"/>
                    </a:solidFill>
                  </a:tcPr>
                </a:tc>
                <a:tc>
                  <a:txBody>
                    <a:bodyPr/>
                    <a:lstStyle/>
                    <a:p>
                      <a:pPr algn="r" fontAlgn="ctr"/>
                      <a:r>
                        <a:rPr lang="en-IN" sz="500">
                          <a:effectLst/>
                        </a:rPr>
                        <a:t>SpiceJet\nSG-160/945</a:t>
                      </a:r>
                    </a:p>
                  </a:txBody>
                  <a:tcPr marL="26437" marR="26437" marT="13218" marB="13218" anchor="ctr">
                    <a:lnL>
                      <a:noFill/>
                    </a:lnL>
                    <a:lnR>
                      <a:noFill/>
                    </a:lnR>
                    <a:lnT>
                      <a:noFill/>
                    </a:lnT>
                    <a:lnB>
                      <a:noFill/>
                    </a:lnB>
                    <a:solidFill>
                      <a:srgbClr val="F5F5F5"/>
                    </a:solidFill>
                  </a:tcPr>
                </a:tc>
                <a:tc>
                  <a:txBody>
                    <a:bodyPr/>
                    <a:lstStyle/>
                    <a:p>
                      <a:pPr algn="r" fontAlgn="ctr"/>
                      <a:r>
                        <a:rPr lang="en-IN" sz="500">
                          <a:effectLst/>
                        </a:rPr>
                        <a:t>Jammu</a:t>
                      </a:r>
                    </a:p>
                  </a:txBody>
                  <a:tcPr marL="26437" marR="26437" marT="13218" marB="13218" anchor="ctr">
                    <a:lnL>
                      <a:noFill/>
                    </a:lnL>
                    <a:lnR>
                      <a:noFill/>
                    </a:lnR>
                    <a:lnT>
                      <a:noFill/>
                    </a:lnT>
                    <a:lnB>
                      <a:noFill/>
                    </a:lnB>
                    <a:solidFill>
                      <a:srgbClr val="F5F5F5"/>
                    </a:solidFill>
                  </a:tcPr>
                </a:tc>
                <a:tc>
                  <a:txBody>
                    <a:bodyPr/>
                    <a:lstStyle/>
                    <a:p>
                      <a:pPr algn="r" fontAlgn="ctr"/>
                      <a:r>
                        <a:rPr lang="en-IN" sz="500">
                          <a:effectLst/>
                        </a:rPr>
                        <a:t>Mumbai</a:t>
                      </a:r>
                    </a:p>
                  </a:txBody>
                  <a:tcPr marL="26437" marR="26437" marT="13218" marB="13218" anchor="ctr">
                    <a:lnL>
                      <a:noFill/>
                    </a:lnL>
                    <a:lnR>
                      <a:noFill/>
                    </a:lnR>
                    <a:lnT>
                      <a:noFill/>
                    </a:lnT>
                    <a:lnB>
                      <a:noFill/>
                    </a:lnB>
                    <a:solidFill>
                      <a:srgbClr val="F5F5F5"/>
                    </a:solidFill>
                  </a:tcPr>
                </a:tc>
                <a:tc>
                  <a:txBody>
                    <a:bodyPr/>
                    <a:lstStyle/>
                    <a:p>
                      <a:pPr algn="r" fontAlgn="ctr"/>
                      <a:r>
                        <a:rPr lang="en-IN" sz="500">
                          <a:effectLst/>
                        </a:rPr>
                        <a:t>11:15</a:t>
                      </a:r>
                    </a:p>
                  </a:txBody>
                  <a:tcPr marL="26437" marR="26437" marT="13218" marB="13218" anchor="ctr">
                    <a:lnL>
                      <a:noFill/>
                    </a:lnL>
                    <a:lnR>
                      <a:noFill/>
                    </a:lnR>
                    <a:lnT>
                      <a:noFill/>
                    </a:lnT>
                    <a:lnB>
                      <a:noFill/>
                    </a:lnB>
                    <a:solidFill>
                      <a:srgbClr val="F5F5F5"/>
                    </a:solidFill>
                  </a:tcPr>
                </a:tc>
                <a:tc>
                  <a:txBody>
                    <a:bodyPr/>
                    <a:lstStyle/>
                    <a:p>
                      <a:pPr algn="r" fontAlgn="ctr"/>
                      <a:r>
                        <a:rPr lang="en-IN" sz="500">
                          <a:effectLst/>
                        </a:rPr>
                        <a:t>16:15</a:t>
                      </a:r>
                    </a:p>
                  </a:txBody>
                  <a:tcPr marL="26437" marR="26437" marT="13218" marB="13218" anchor="ctr">
                    <a:lnL>
                      <a:noFill/>
                    </a:lnL>
                    <a:lnR>
                      <a:noFill/>
                    </a:lnR>
                    <a:lnT>
                      <a:noFill/>
                    </a:lnT>
                    <a:lnB>
                      <a:noFill/>
                    </a:lnB>
                    <a:solidFill>
                      <a:srgbClr val="F5F5F5"/>
                    </a:solidFill>
                  </a:tcPr>
                </a:tc>
                <a:tc>
                  <a:txBody>
                    <a:bodyPr/>
                    <a:lstStyle/>
                    <a:p>
                      <a:pPr algn="r" fontAlgn="ctr"/>
                      <a:r>
                        <a:rPr lang="en-IN" sz="500">
                          <a:effectLst/>
                        </a:rPr>
                        <a:t>5h 00m</a:t>
                      </a:r>
                    </a:p>
                  </a:txBody>
                  <a:tcPr marL="26437" marR="26437" marT="13218" marB="13218" anchor="ctr">
                    <a:lnL>
                      <a:noFill/>
                    </a:lnL>
                    <a:lnR>
                      <a:noFill/>
                    </a:lnR>
                    <a:lnT>
                      <a:noFill/>
                    </a:lnT>
                    <a:lnB>
                      <a:noFill/>
                    </a:lnB>
                    <a:solidFill>
                      <a:srgbClr val="F5F5F5"/>
                    </a:solidFill>
                  </a:tcPr>
                </a:tc>
                <a:tc>
                  <a:txBody>
                    <a:bodyPr/>
                    <a:lstStyle/>
                    <a:p>
                      <a:pPr algn="r" fontAlgn="ctr"/>
                      <a:r>
                        <a:rPr lang="en-IN" sz="500">
                          <a:effectLst/>
                        </a:rPr>
                        <a:t>1 Stop</a:t>
                      </a:r>
                    </a:p>
                  </a:txBody>
                  <a:tcPr marL="26437" marR="26437" marT="13218" marB="13218" anchor="ctr">
                    <a:lnL>
                      <a:noFill/>
                    </a:lnL>
                    <a:lnR>
                      <a:noFill/>
                    </a:lnR>
                    <a:lnT>
                      <a:noFill/>
                    </a:lnT>
                    <a:lnB>
                      <a:noFill/>
                    </a:lnB>
                    <a:solidFill>
                      <a:srgbClr val="F5F5F5"/>
                    </a:solidFill>
                  </a:tcPr>
                </a:tc>
                <a:tc>
                  <a:txBody>
                    <a:bodyPr/>
                    <a:lstStyle/>
                    <a:p>
                      <a:pPr algn="r" fontAlgn="ctr"/>
                      <a:r>
                        <a:rPr lang="en-IN" sz="500">
                          <a:effectLst/>
                        </a:rPr>
                        <a:t>7,418</a:t>
                      </a:r>
                    </a:p>
                  </a:txBody>
                  <a:tcPr marL="26437" marR="26437" marT="13218" marB="13218" anchor="ctr">
                    <a:lnL>
                      <a:noFill/>
                    </a:lnL>
                    <a:lnR>
                      <a:noFill/>
                    </a:lnR>
                    <a:lnT>
                      <a:noFill/>
                    </a:lnT>
                    <a:lnB>
                      <a:noFill/>
                    </a:lnB>
                    <a:solidFill>
                      <a:srgbClr val="F5F5F5"/>
                    </a:solidFill>
                  </a:tcPr>
                </a:tc>
                <a:extLst>
                  <a:ext uri="{0D108BD9-81ED-4DB2-BD59-A6C34878D82A}">
                    <a16:rowId xmlns:a16="http://schemas.microsoft.com/office/drawing/2014/main" val="228931761"/>
                  </a:ext>
                </a:extLst>
              </a:tr>
              <a:tr h="112443">
                <a:tc>
                  <a:txBody>
                    <a:bodyPr/>
                    <a:lstStyle/>
                    <a:p>
                      <a:pPr algn="r" fontAlgn="ctr"/>
                      <a:r>
                        <a:rPr lang="en-IN" sz="500" b="1">
                          <a:effectLst/>
                        </a:rPr>
                        <a:t>...</a:t>
                      </a:r>
                    </a:p>
                  </a:txBody>
                  <a:tcPr marL="26437" marR="26437" marT="13218" marB="13218" anchor="ctr">
                    <a:lnL>
                      <a:noFill/>
                    </a:lnL>
                    <a:lnR>
                      <a:noFill/>
                    </a:lnR>
                    <a:lnT>
                      <a:noFill/>
                    </a:lnT>
                    <a:lnB>
                      <a:noFill/>
                    </a:lnB>
                    <a:solidFill>
                      <a:srgbClr val="FFFFFF"/>
                    </a:solidFill>
                  </a:tcPr>
                </a:tc>
                <a:tc>
                  <a:txBody>
                    <a:bodyPr/>
                    <a:lstStyle/>
                    <a:p>
                      <a:pPr algn="r" fontAlgn="ctr"/>
                      <a:r>
                        <a:rPr lang="en-IN" sz="500">
                          <a:effectLst/>
                        </a:rPr>
                        <a:t>...</a:t>
                      </a:r>
                    </a:p>
                  </a:txBody>
                  <a:tcPr marL="26437" marR="26437" marT="13218" marB="13218" anchor="ctr">
                    <a:lnL>
                      <a:noFill/>
                    </a:lnL>
                    <a:lnR>
                      <a:noFill/>
                    </a:lnR>
                    <a:lnT>
                      <a:noFill/>
                    </a:lnT>
                    <a:lnB>
                      <a:noFill/>
                    </a:lnB>
                    <a:solidFill>
                      <a:srgbClr val="FFFFFF"/>
                    </a:solidFill>
                  </a:tcPr>
                </a:tc>
                <a:tc>
                  <a:txBody>
                    <a:bodyPr/>
                    <a:lstStyle/>
                    <a:p>
                      <a:pPr algn="r" fontAlgn="ctr"/>
                      <a:r>
                        <a:rPr lang="en-IN" sz="500">
                          <a:effectLst/>
                        </a:rPr>
                        <a:t>...</a:t>
                      </a:r>
                    </a:p>
                  </a:txBody>
                  <a:tcPr marL="26437" marR="26437" marT="13218" marB="13218" anchor="ctr">
                    <a:lnL>
                      <a:noFill/>
                    </a:lnL>
                    <a:lnR>
                      <a:noFill/>
                    </a:lnR>
                    <a:lnT>
                      <a:noFill/>
                    </a:lnT>
                    <a:lnB>
                      <a:noFill/>
                    </a:lnB>
                    <a:solidFill>
                      <a:srgbClr val="FFFFFF"/>
                    </a:solidFill>
                  </a:tcPr>
                </a:tc>
                <a:tc>
                  <a:txBody>
                    <a:bodyPr/>
                    <a:lstStyle/>
                    <a:p>
                      <a:pPr algn="r" fontAlgn="ctr"/>
                      <a:r>
                        <a:rPr lang="en-IN" sz="500">
                          <a:effectLst/>
                        </a:rPr>
                        <a:t>...</a:t>
                      </a:r>
                    </a:p>
                  </a:txBody>
                  <a:tcPr marL="26437" marR="26437" marT="13218" marB="13218" anchor="ctr">
                    <a:lnL>
                      <a:noFill/>
                    </a:lnL>
                    <a:lnR>
                      <a:noFill/>
                    </a:lnR>
                    <a:lnT>
                      <a:noFill/>
                    </a:lnT>
                    <a:lnB>
                      <a:noFill/>
                    </a:lnB>
                    <a:solidFill>
                      <a:srgbClr val="FFFFFF"/>
                    </a:solidFill>
                  </a:tcPr>
                </a:tc>
                <a:tc>
                  <a:txBody>
                    <a:bodyPr/>
                    <a:lstStyle/>
                    <a:p>
                      <a:pPr algn="r" fontAlgn="ctr"/>
                      <a:r>
                        <a:rPr lang="en-IN" sz="500">
                          <a:effectLst/>
                        </a:rPr>
                        <a:t>...</a:t>
                      </a:r>
                    </a:p>
                  </a:txBody>
                  <a:tcPr marL="26437" marR="26437" marT="13218" marB="13218" anchor="ctr">
                    <a:lnL>
                      <a:noFill/>
                    </a:lnL>
                    <a:lnR>
                      <a:noFill/>
                    </a:lnR>
                    <a:lnT>
                      <a:noFill/>
                    </a:lnT>
                    <a:lnB>
                      <a:noFill/>
                    </a:lnB>
                    <a:solidFill>
                      <a:srgbClr val="FFFFFF"/>
                    </a:solidFill>
                  </a:tcPr>
                </a:tc>
                <a:tc>
                  <a:txBody>
                    <a:bodyPr/>
                    <a:lstStyle/>
                    <a:p>
                      <a:pPr algn="r" fontAlgn="ctr"/>
                      <a:r>
                        <a:rPr lang="en-IN" sz="500">
                          <a:effectLst/>
                        </a:rPr>
                        <a:t>...</a:t>
                      </a:r>
                    </a:p>
                  </a:txBody>
                  <a:tcPr marL="26437" marR="26437" marT="13218" marB="13218" anchor="ctr">
                    <a:lnL>
                      <a:noFill/>
                    </a:lnL>
                    <a:lnR>
                      <a:noFill/>
                    </a:lnR>
                    <a:lnT>
                      <a:noFill/>
                    </a:lnT>
                    <a:lnB>
                      <a:noFill/>
                    </a:lnB>
                    <a:solidFill>
                      <a:srgbClr val="FFFFFF"/>
                    </a:solidFill>
                  </a:tcPr>
                </a:tc>
                <a:tc>
                  <a:txBody>
                    <a:bodyPr/>
                    <a:lstStyle/>
                    <a:p>
                      <a:pPr algn="r" fontAlgn="ctr"/>
                      <a:r>
                        <a:rPr lang="en-IN" sz="500">
                          <a:effectLst/>
                        </a:rPr>
                        <a:t>...</a:t>
                      </a:r>
                    </a:p>
                  </a:txBody>
                  <a:tcPr marL="26437" marR="26437" marT="13218" marB="13218" anchor="ctr">
                    <a:lnL>
                      <a:noFill/>
                    </a:lnL>
                    <a:lnR>
                      <a:noFill/>
                    </a:lnR>
                    <a:lnT>
                      <a:noFill/>
                    </a:lnT>
                    <a:lnB>
                      <a:noFill/>
                    </a:lnB>
                    <a:solidFill>
                      <a:srgbClr val="FFFFFF"/>
                    </a:solidFill>
                  </a:tcPr>
                </a:tc>
                <a:tc>
                  <a:txBody>
                    <a:bodyPr/>
                    <a:lstStyle/>
                    <a:p>
                      <a:pPr algn="r" fontAlgn="ctr"/>
                      <a:r>
                        <a:rPr lang="en-IN" sz="500">
                          <a:effectLst/>
                        </a:rPr>
                        <a:t>...</a:t>
                      </a:r>
                    </a:p>
                  </a:txBody>
                  <a:tcPr marL="26437" marR="26437" marT="13218" marB="13218" anchor="ctr">
                    <a:lnL>
                      <a:noFill/>
                    </a:lnL>
                    <a:lnR>
                      <a:noFill/>
                    </a:lnR>
                    <a:lnT>
                      <a:noFill/>
                    </a:lnT>
                    <a:lnB>
                      <a:noFill/>
                    </a:lnB>
                    <a:solidFill>
                      <a:srgbClr val="FFFFFF"/>
                    </a:solidFill>
                  </a:tcPr>
                </a:tc>
                <a:tc>
                  <a:txBody>
                    <a:bodyPr/>
                    <a:lstStyle/>
                    <a:p>
                      <a:pPr algn="r" fontAlgn="ctr"/>
                      <a:r>
                        <a:rPr lang="en-IN" sz="500">
                          <a:effectLst/>
                        </a:rPr>
                        <a:t>...</a:t>
                      </a:r>
                    </a:p>
                  </a:txBody>
                  <a:tcPr marL="26437" marR="26437" marT="13218" marB="13218" anchor="ctr">
                    <a:lnL>
                      <a:noFill/>
                    </a:lnL>
                    <a:lnR>
                      <a:noFill/>
                    </a:lnR>
                    <a:lnT>
                      <a:noFill/>
                    </a:lnT>
                    <a:lnB>
                      <a:noFill/>
                    </a:lnB>
                    <a:solidFill>
                      <a:srgbClr val="FFFFFF"/>
                    </a:solidFill>
                  </a:tcPr>
                </a:tc>
                <a:extLst>
                  <a:ext uri="{0D108BD9-81ED-4DB2-BD59-A6C34878D82A}">
                    <a16:rowId xmlns:a16="http://schemas.microsoft.com/office/drawing/2014/main" val="625543243"/>
                  </a:ext>
                </a:extLst>
              </a:tr>
              <a:tr h="314609">
                <a:tc>
                  <a:txBody>
                    <a:bodyPr/>
                    <a:lstStyle/>
                    <a:p>
                      <a:pPr algn="r" fontAlgn="ctr"/>
                      <a:r>
                        <a:rPr lang="en-IN" sz="500" b="1">
                          <a:effectLst/>
                        </a:rPr>
                        <a:t>1095</a:t>
                      </a:r>
                    </a:p>
                  </a:txBody>
                  <a:tcPr marL="26437" marR="26437" marT="13218" marB="13218" anchor="ctr">
                    <a:lnL>
                      <a:noFill/>
                    </a:lnL>
                    <a:lnR>
                      <a:noFill/>
                    </a:lnR>
                    <a:lnT>
                      <a:noFill/>
                    </a:lnT>
                    <a:lnB>
                      <a:noFill/>
                    </a:lnB>
                    <a:solidFill>
                      <a:srgbClr val="F5F5F5"/>
                    </a:solidFill>
                  </a:tcPr>
                </a:tc>
                <a:tc>
                  <a:txBody>
                    <a:bodyPr/>
                    <a:lstStyle/>
                    <a:p>
                      <a:pPr algn="r" fontAlgn="ctr"/>
                      <a:r>
                        <a:rPr lang="en-IN" sz="500">
                          <a:effectLst/>
                        </a:rPr>
                        <a:t>Vistara\nUK-998/747</a:t>
                      </a:r>
                    </a:p>
                  </a:txBody>
                  <a:tcPr marL="26437" marR="26437" marT="13218" marB="13218" anchor="ctr">
                    <a:lnL>
                      <a:noFill/>
                    </a:lnL>
                    <a:lnR>
                      <a:noFill/>
                    </a:lnR>
                    <a:lnT>
                      <a:noFill/>
                    </a:lnT>
                    <a:lnB>
                      <a:noFill/>
                    </a:lnB>
                    <a:solidFill>
                      <a:srgbClr val="F5F5F5"/>
                    </a:solidFill>
                  </a:tcPr>
                </a:tc>
                <a:tc>
                  <a:txBody>
                    <a:bodyPr/>
                    <a:lstStyle/>
                    <a:p>
                      <a:pPr algn="r" fontAlgn="ctr"/>
                      <a:r>
                        <a:rPr lang="en-IN" sz="500">
                          <a:effectLst/>
                        </a:rPr>
                        <a:t>Pune</a:t>
                      </a:r>
                    </a:p>
                  </a:txBody>
                  <a:tcPr marL="26437" marR="26437" marT="13218" marB="13218" anchor="ctr">
                    <a:lnL>
                      <a:noFill/>
                    </a:lnL>
                    <a:lnR>
                      <a:noFill/>
                    </a:lnR>
                    <a:lnT>
                      <a:noFill/>
                    </a:lnT>
                    <a:lnB>
                      <a:noFill/>
                    </a:lnB>
                    <a:solidFill>
                      <a:srgbClr val="F5F5F5"/>
                    </a:solidFill>
                  </a:tcPr>
                </a:tc>
                <a:tc>
                  <a:txBody>
                    <a:bodyPr/>
                    <a:lstStyle/>
                    <a:p>
                      <a:pPr algn="r" fontAlgn="ctr"/>
                      <a:r>
                        <a:rPr lang="en-IN" sz="500">
                          <a:effectLst/>
                        </a:rPr>
                        <a:t>Kolkata</a:t>
                      </a:r>
                    </a:p>
                  </a:txBody>
                  <a:tcPr marL="26437" marR="26437" marT="13218" marB="13218" anchor="ctr">
                    <a:lnL>
                      <a:noFill/>
                    </a:lnL>
                    <a:lnR>
                      <a:noFill/>
                    </a:lnR>
                    <a:lnT>
                      <a:noFill/>
                    </a:lnT>
                    <a:lnB>
                      <a:noFill/>
                    </a:lnB>
                    <a:solidFill>
                      <a:srgbClr val="F5F5F5"/>
                    </a:solidFill>
                  </a:tcPr>
                </a:tc>
                <a:tc>
                  <a:txBody>
                    <a:bodyPr/>
                    <a:lstStyle/>
                    <a:p>
                      <a:pPr algn="r" fontAlgn="ctr"/>
                      <a:r>
                        <a:rPr lang="en-IN" sz="500">
                          <a:effectLst/>
                        </a:rPr>
                        <a:t>16:55</a:t>
                      </a:r>
                    </a:p>
                  </a:txBody>
                  <a:tcPr marL="26437" marR="26437" marT="13218" marB="13218" anchor="ctr">
                    <a:lnL>
                      <a:noFill/>
                    </a:lnL>
                    <a:lnR>
                      <a:noFill/>
                    </a:lnR>
                    <a:lnT>
                      <a:noFill/>
                    </a:lnT>
                    <a:lnB>
                      <a:noFill/>
                    </a:lnB>
                    <a:solidFill>
                      <a:srgbClr val="F5F5F5"/>
                    </a:solidFill>
                  </a:tcPr>
                </a:tc>
                <a:tc>
                  <a:txBody>
                    <a:bodyPr/>
                    <a:lstStyle/>
                    <a:p>
                      <a:pPr algn="r" fontAlgn="ctr"/>
                      <a:r>
                        <a:rPr lang="en-IN" sz="500">
                          <a:effectLst/>
                        </a:rPr>
                        <a:t>08:35\n+ 1 day</a:t>
                      </a:r>
                    </a:p>
                  </a:txBody>
                  <a:tcPr marL="26437" marR="26437" marT="13218" marB="13218" anchor="ctr">
                    <a:lnL>
                      <a:noFill/>
                    </a:lnL>
                    <a:lnR>
                      <a:noFill/>
                    </a:lnR>
                    <a:lnT>
                      <a:noFill/>
                    </a:lnT>
                    <a:lnB>
                      <a:noFill/>
                    </a:lnB>
                    <a:solidFill>
                      <a:srgbClr val="F5F5F5"/>
                    </a:solidFill>
                  </a:tcPr>
                </a:tc>
                <a:tc>
                  <a:txBody>
                    <a:bodyPr/>
                    <a:lstStyle/>
                    <a:p>
                      <a:pPr algn="r" fontAlgn="ctr"/>
                      <a:r>
                        <a:rPr lang="en-IN" sz="500">
                          <a:effectLst/>
                        </a:rPr>
                        <a:t>15h 40m</a:t>
                      </a:r>
                    </a:p>
                  </a:txBody>
                  <a:tcPr marL="26437" marR="26437" marT="13218" marB="13218" anchor="ctr">
                    <a:lnL>
                      <a:noFill/>
                    </a:lnL>
                    <a:lnR>
                      <a:noFill/>
                    </a:lnR>
                    <a:lnT>
                      <a:noFill/>
                    </a:lnT>
                    <a:lnB>
                      <a:noFill/>
                    </a:lnB>
                    <a:solidFill>
                      <a:srgbClr val="F5F5F5"/>
                    </a:solidFill>
                  </a:tcPr>
                </a:tc>
                <a:tc>
                  <a:txBody>
                    <a:bodyPr/>
                    <a:lstStyle/>
                    <a:p>
                      <a:pPr algn="r" fontAlgn="ctr"/>
                      <a:r>
                        <a:rPr lang="en-IN" sz="500">
                          <a:effectLst/>
                        </a:rPr>
                        <a:t>1 Stop</a:t>
                      </a:r>
                    </a:p>
                  </a:txBody>
                  <a:tcPr marL="26437" marR="26437" marT="13218" marB="13218" anchor="ctr">
                    <a:lnL>
                      <a:noFill/>
                    </a:lnL>
                    <a:lnR>
                      <a:noFill/>
                    </a:lnR>
                    <a:lnT>
                      <a:noFill/>
                    </a:lnT>
                    <a:lnB>
                      <a:noFill/>
                    </a:lnB>
                    <a:solidFill>
                      <a:srgbClr val="F5F5F5"/>
                    </a:solidFill>
                  </a:tcPr>
                </a:tc>
                <a:tc>
                  <a:txBody>
                    <a:bodyPr/>
                    <a:lstStyle/>
                    <a:p>
                      <a:pPr algn="r" fontAlgn="ctr"/>
                      <a:r>
                        <a:rPr lang="en-IN" sz="500">
                          <a:effectLst/>
                        </a:rPr>
                        <a:t>10,209</a:t>
                      </a:r>
                    </a:p>
                  </a:txBody>
                  <a:tcPr marL="26437" marR="26437" marT="13218" marB="13218" anchor="ctr">
                    <a:lnL>
                      <a:noFill/>
                    </a:lnL>
                    <a:lnR>
                      <a:noFill/>
                    </a:lnR>
                    <a:lnT>
                      <a:noFill/>
                    </a:lnT>
                    <a:lnB>
                      <a:noFill/>
                    </a:lnB>
                    <a:solidFill>
                      <a:srgbClr val="F5F5F5"/>
                    </a:solidFill>
                  </a:tcPr>
                </a:tc>
                <a:extLst>
                  <a:ext uri="{0D108BD9-81ED-4DB2-BD59-A6C34878D82A}">
                    <a16:rowId xmlns:a16="http://schemas.microsoft.com/office/drawing/2014/main" val="2082176035"/>
                  </a:ext>
                </a:extLst>
              </a:tr>
              <a:tr h="314609">
                <a:tc>
                  <a:txBody>
                    <a:bodyPr/>
                    <a:lstStyle/>
                    <a:p>
                      <a:pPr algn="r" fontAlgn="ctr"/>
                      <a:r>
                        <a:rPr lang="en-IN" sz="500" b="1">
                          <a:effectLst/>
                        </a:rPr>
                        <a:t>1096</a:t>
                      </a:r>
                    </a:p>
                  </a:txBody>
                  <a:tcPr marL="26437" marR="26437" marT="13218" marB="13218" anchor="ctr">
                    <a:lnL>
                      <a:noFill/>
                    </a:lnL>
                    <a:lnR>
                      <a:noFill/>
                    </a:lnR>
                    <a:lnT>
                      <a:noFill/>
                    </a:lnT>
                    <a:lnB>
                      <a:noFill/>
                    </a:lnB>
                    <a:solidFill>
                      <a:srgbClr val="FFFFFF"/>
                    </a:solidFill>
                  </a:tcPr>
                </a:tc>
                <a:tc>
                  <a:txBody>
                    <a:bodyPr/>
                    <a:lstStyle/>
                    <a:p>
                      <a:pPr algn="r" fontAlgn="ctr"/>
                      <a:r>
                        <a:rPr lang="en-IN" sz="500">
                          <a:effectLst/>
                        </a:rPr>
                        <a:t>Vistara\nUK-998/705</a:t>
                      </a:r>
                    </a:p>
                  </a:txBody>
                  <a:tcPr marL="26437" marR="26437" marT="13218" marB="13218" anchor="ctr">
                    <a:lnL>
                      <a:noFill/>
                    </a:lnL>
                    <a:lnR>
                      <a:noFill/>
                    </a:lnR>
                    <a:lnT>
                      <a:noFill/>
                    </a:lnT>
                    <a:lnB>
                      <a:noFill/>
                    </a:lnB>
                    <a:solidFill>
                      <a:srgbClr val="FFFFFF"/>
                    </a:solidFill>
                  </a:tcPr>
                </a:tc>
                <a:tc>
                  <a:txBody>
                    <a:bodyPr/>
                    <a:lstStyle/>
                    <a:p>
                      <a:pPr algn="r" fontAlgn="ctr"/>
                      <a:r>
                        <a:rPr lang="en-IN" sz="500">
                          <a:effectLst/>
                        </a:rPr>
                        <a:t>Pune</a:t>
                      </a:r>
                    </a:p>
                  </a:txBody>
                  <a:tcPr marL="26437" marR="26437" marT="13218" marB="13218" anchor="ctr">
                    <a:lnL>
                      <a:noFill/>
                    </a:lnL>
                    <a:lnR>
                      <a:noFill/>
                    </a:lnR>
                    <a:lnT>
                      <a:noFill/>
                    </a:lnT>
                    <a:lnB>
                      <a:noFill/>
                    </a:lnB>
                    <a:solidFill>
                      <a:srgbClr val="FFFFFF"/>
                    </a:solidFill>
                  </a:tcPr>
                </a:tc>
                <a:tc>
                  <a:txBody>
                    <a:bodyPr/>
                    <a:lstStyle/>
                    <a:p>
                      <a:pPr algn="r" fontAlgn="ctr"/>
                      <a:r>
                        <a:rPr lang="en-IN" sz="500">
                          <a:effectLst/>
                        </a:rPr>
                        <a:t>Kolkata</a:t>
                      </a:r>
                    </a:p>
                  </a:txBody>
                  <a:tcPr marL="26437" marR="26437" marT="13218" marB="13218" anchor="ctr">
                    <a:lnL>
                      <a:noFill/>
                    </a:lnL>
                    <a:lnR>
                      <a:noFill/>
                    </a:lnR>
                    <a:lnT>
                      <a:noFill/>
                    </a:lnT>
                    <a:lnB>
                      <a:noFill/>
                    </a:lnB>
                    <a:solidFill>
                      <a:srgbClr val="FFFFFF"/>
                    </a:solidFill>
                  </a:tcPr>
                </a:tc>
                <a:tc>
                  <a:txBody>
                    <a:bodyPr/>
                    <a:lstStyle/>
                    <a:p>
                      <a:pPr algn="r" fontAlgn="ctr"/>
                      <a:r>
                        <a:rPr lang="en-IN" sz="500">
                          <a:effectLst/>
                        </a:rPr>
                        <a:t>16:55</a:t>
                      </a:r>
                    </a:p>
                  </a:txBody>
                  <a:tcPr marL="26437" marR="26437" marT="13218" marB="13218" anchor="ctr">
                    <a:lnL>
                      <a:noFill/>
                    </a:lnL>
                    <a:lnR>
                      <a:noFill/>
                    </a:lnR>
                    <a:lnT>
                      <a:noFill/>
                    </a:lnT>
                    <a:lnB>
                      <a:noFill/>
                    </a:lnB>
                    <a:solidFill>
                      <a:srgbClr val="FFFFFF"/>
                    </a:solidFill>
                  </a:tcPr>
                </a:tc>
                <a:tc>
                  <a:txBody>
                    <a:bodyPr/>
                    <a:lstStyle/>
                    <a:p>
                      <a:pPr algn="r" fontAlgn="ctr"/>
                      <a:r>
                        <a:rPr lang="en-IN" sz="500">
                          <a:effectLst/>
                        </a:rPr>
                        <a:t>09:35\n+ 1 day</a:t>
                      </a:r>
                    </a:p>
                  </a:txBody>
                  <a:tcPr marL="26437" marR="26437" marT="13218" marB="13218" anchor="ctr">
                    <a:lnL>
                      <a:noFill/>
                    </a:lnL>
                    <a:lnR>
                      <a:noFill/>
                    </a:lnR>
                    <a:lnT>
                      <a:noFill/>
                    </a:lnT>
                    <a:lnB>
                      <a:noFill/>
                    </a:lnB>
                    <a:solidFill>
                      <a:srgbClr val="FFFFFF"/>
                    </a:solidFill>
                  </a:tcPr>
                </a:tc>
                <a:tc>
                  <a:txBody>
                    <a:bodyPr/>
                    <a:lstStyle/>
                    <a:p>
                      <a:pPr algn="r" fontAlgn="ctr"/>
                      <a:r>
                        <a:rPr lang="en-IN" sz="500">
                          <a:effectLst/>
                        </a:rPr>
                        <a:t>16h 40m</a:t>
                      </a:r>
                    </a:p>
                  </a:txBody>
                  <a:tcPr marL="26437" marR="26437" marT="13218" marB="13218" anchor="ctr">
                    <a:lnL>
                      <a:noFill/>
                    </a:lnL>
                    <a:lnR>
                      <a:noFill/>
                    </a:lnR>
                    <a:lnT>
                      <a:noFill/>
                    </a:lnT>
                    <a:lnB>
                      <a:noFill/>
                    </a:lnB>
                    <a:solidFill>
                      <a:srgbClr val="FFFFFF"/>
                    </a:solidFill>
                  </a:tcPr>
                </a:tc>
                <a:tc>
                  <a:txBody>
                    <a:bodyPr/>
                    <a:lstStyle/>
                    <a:p>
                      <a:pPr algn="r" fontAlgn="ctr"/>
                      <a:r>
                        <a:rPr lang="en-IN" sz="500">
                          <a:effectLst/>
                        </a:rPr>
                        <a:t>1 Stop</a:t>
                      </a:r>
                    </a:p>
                  </a:txBody>
                  <a:tcPr marL="26437" marR="26437" marT="13218" marB="13218" anchor="ctr">
                    <a:lnL>
                      <a:noFill/>
                    </a:lnL>
                    <a:lnR>
                      <a:noFill/>
                    </a:lnR>
                    <a:lnT>
                      <a:noFill/>
                    </a:lnT>
                    <a:lnB>
                      <a:noFill/>
                    </a:lnB>
                    <a:solidFill>
                      <a:srgbClr val="FFFFFF"/>
                    </a:solidFill>
                  </a:tcPr>
                </a:tc>
                <a:tc>
                  <a:txBody>
                    <a:bodyPr/>
                    <a:lstStyle/>
                    <a:p>
                      <a:pPr algn="r" fontAlgn="ctr"/>
                      <a:r>
                        <a:rPr lang="en-IN" sz="500">
                          <a:effectLst/>
                        </a:rPr>
                        <a:t>10,209</a:t>
                      </a:r>
                    </a:p>
                  </a:txBody>
                  <a:tcPr marL="26437" marR="26437" marT="13218" marB="13218" anchor="ctr">
                    <a:lnL>
                      <a:noFill/>
                    </a:lnL>
                    <a:lnR>
                      <a:noFill/>
                    </a:lnR>
                    <a:lnT>
                      <a:noFill/>
                    </a:lnT>
                    <a:lnB>
                      <a:noFill/>
                    </a:lnB>
                    <a:solidFill>
                      <a:srgbClr val="FFFFFF"/>
                    </a:solidFill>
                  </a:tcPr>
                </a:tc>
                <a:extLst>
                  <a:ext uri="{0D108BD9-81ED-4DB2-BD59-A6C34878D82A}">
                    <a16:rowId xmlns:a16="http://schemas.microsoft.com/office/drawing/2014/main" val="4032498977"/>
                  </a:ext>
                </a:extLst>
              </a:tr>
              <a:tr h="314609">
                <a:tc>
                  <a:txBody>
                    <a:bodyPr/>
                    <a:lstStyle/>
                    <a:p>
                      <a:pPr algn="r" fontAlgn="ctr"/>
                      <a:r>
                        <a:rPr lang="en-IN" sz="500" b="1">
                          <a:effectLst/>
                        </a:rPr>
                        <a:t>1097</a:t>
                      </a:r>
                    </a:p>
                  </a:txBody>
                  <a:tcPr marL="26437" marR="26437" marT="13218" marB="13218" anchor="ctr">
                    <a:lnL>
                      <a:noFill/>
                    </a:lnL>
                    <a:lnR>
                      <a:noFill/>
                    </a:lnR>
                    <a:lnT>
                      <a:noFill/>
                    </a:lnT>
                    <a:lnB>
                      <a:noFill/>
                    </a:lnB>
                    <a:solidFill>
                      <a:srgbClr val="F5F5F5"/>
                    </a:solidFill>
                  </a:tcPr>
                </a:tc>
                <a:tc>
                  <a:txBody>
                    <a:bodyPr/>
                    <a:lstStyle/>
                    <a:p>
                      <a:pPr algn="r" fontAlgn="ctr"/>
                      <a:r>
                        <a:rPr lang="en-IN" sz="500">
                          <a:effectLst/>
                        </a:rPr>
                        <a:t>Vistara\nUK-998/737</a:t>
                      </a:r>
                    </a:p>
                  </a:txBody>
                  <a:tcPr marL="26437" marR="26437" marT="13218" marB="13218" anchor="ctr">
                    <a:lnL>
                      <a:noFill/>
                    </a:lnL>
                    <a:lnR>
                      <a:noFill/>
                    </a:lnR>
                    <a:lnT>
                      <a:noFill/>
                    </a:lnT>
                    <a:lnB>
                      <a:noFill/>
                    </a:lnB>
                    <a:solidFill>
                      <a:srgbClr val="F5F5F5"/>
                    </a:solidFill>
                  </a:tcPr>
                </a:tc>
                <a:tc>
                  <a:txBody>
                    <a:bodyPr/>
                    <a:lstStyle/>
                    <a:p>
                      <a:pPr algn="r" fontAlgn="ctr"/>
                      <a:r>
                        <a:rPr lang="en-IN" sz="500">
                          <a:effectLst/>
                        </a:rPr>
                        <a:t>Pune</a:t>
                      </a:r>
                    </a:p>
                  </a:txBody>
                  <a:tcPr marL="26437" marR="26437" marT="13218" marB="13218" anchor="ctr">
                    <a:lnL>
                      <a:noFill/>
                    </a:lnL>
                    <a:lnR>
                      <a:noFill/>
                    </a:lnR>
                    <a:lnT>
                      <a:noFill/>
                    </a:lnT>
                    <a:lnB>
                      <a:noFill/>
                    </a:lnB>
                    <a:solidFill>
                      <a:srgbClr val="F5F5F5"/>
                    </a:solidFill>
                  </a:tcPr>
                </a:tc>
                <a:tc>
                  <a:txBody>
                    <a:bodyPr/>
                    <a:lstStyle/>
                    <a:p>
                      <a:pPr algn="r" fontAlgn="ctr"/>
                      <a:r>
                        <a:rPr lang="en-IN" sz="500">
                          <a:effectLst/>
                        </a:rPr>
                        <a:t>Kolkata</a:t>
                      </a:r>
                    </a:p>
                  </a:txBody>
                  <a:tcPr marL="26437" marR="26437" marT="13218" marB="13218" anchor="ctr">
                    <a:lnL>
                      <a:noFill/>
                    </a:lnL>
                    <a:lnR>
                      <a:noFill/>
                    </a:lnR>
                    <a:lnT>
                      <a:noFill/>
                    </a:lnT>
                    <a:lnB>
                      <a:noFill/>
                    </a:lnB>
                    <a:solidFill>
                      <a:srgbClr val="F5F5F5"/>
                    </a:solidFill>
                  </a:tcPr>
                </a:tc>
                <a:tc>
                  <a:txBody>
                    <a:bodyPr/>
                    <a:lstStyle/>
                    <a:p>
                      <a:pPr algn="r" fontAlgn="ctr"/>
                      <a:r>
                        <a:rPr lang="en-IN" sz="500">
                          <a:effectLst/>
                        </a:rPr>
                        <a:t>16:55</a:t>
                      </a:r>
                    </a:p>
                  </a:txBody>
                  <a:tcPr marL="26437" marR="26437" marT="13218" marB="13218" anchor="ctr">
                    <a:lnL>
                      <a:noFill/>
                    </a:lnL>
                    <a:lnR>
                      <a:noFill/>
                    </a:lnR>
                    <a:lnT>
                      <a:noFill/>
                    </a:lnT>
                    <a:lnB>
                      <a:noFill/>
                    </a:lnB>
                    <a:solidFill>
                      <a:srgbClr val="F5F5F5"/>
                    </a:solidFill>
                  </a:tcPr>
                </a:tc>
                <a:tc>
                  <a:txBody>
                    <a:bodyPr/>
                    <a:lstStyle/>
                    <a:p>
                      <a:pPr algn="r" fontAlgn="ctr"/>
                      <a:r>
                        <a:rPr lang="en-IN" sz="500">
                          <a:effectLst/>
                        </a:rPr>
                        <a:t>18:05\n+ 1 day</a:t>
                      </a:r>
                    </a:p>
                  </a:txBody>
                  <a:tcPr marL="26437" marR="26437" marT="13218" marB="13218" anchor="ctr">
                    <a:lnL>
                      <a:noFill/>
                    </a:lnL>
                    <a:lnR>
                      <a:noFill/>
                    </a:lnR>
                    <a:lnT>
                      <a:noFill/>
                    </a:lnT>
                    <a:lnB>
                      <a:noFill/>
                    </a:lnB>
                    <a:solidFill>
                      <a:srgbClr val="F5F5F5"/>
                    </a:solidFill>
                  </a:tcPr>
                </a:tc>
                <a:tc>
                  <a:txBody>
                    <a:bodyPr/>
                    <a:lstStyle/>
                    <a:p>
                      <a:pPr algn="r" fontAlgn="ctr"/>
                      <a:r>
                        <a:rPr lang="en-IN" sz="500">
                          <a:effectLst/>
                        </a:rPr>
                        <a:t>25h 10m</a:t>
                      </a:r>
                    </a:p>
                  </a:txBody>
                  <a:tcPr marL="26437" marR="26437" marT="13218" marB="13218" anchor="ctr">
                    <a:lnL>
                      <a:noFill/>
                    </a:lnL>
                    <a:lnR>
                      <a:noFill/>
                    </a:lnR>
                    <a:lnT>
                      <a:noFill/>
                    </a:lnT>
                    <a:lnB>
                      <a:noFill/>
                    </a:lnB>
                    <a:solidFill>
                      <a:srgbClr val="F5F5F5"/>
                    </a:solidFill>
                  </a:tcPr>
                </a:tc>
                <a:tc>
                  <a:txBody>
                    <a:bodyPr/>
                    <a:lstStyle/>
                    <a:p>
                      <a:pPr algn="r" fontAlgn="ctr"/>
                      <a:r>
                        <a:rPr lang="en-IN" sz="500">
                          <a:effectLst/>
                        </a:rPr>
                        <a:t>1 Stop</a:t>
                      </a:r>
                    </a:p>
                  </a:txBody>
                  <a:tcPr marL="26437" marR="26437" marT="13218" marB="13218" anchor="ctr">
                    <a:lnL>
                      <a:noFill/>
                    </a:lnL>
                    <a:lnR>
                      <a:noFill/>
                    </a:lnR>
                    <a:lnT>
                      <a:noFill/>
                    </a:lnT>
                    <a:lnB>
                      <a:noFill/>
                    </a:lnB>
                    <a:solidFill>
                      <a:srgbClr val="F5F5F5"/>
                    </a:solidFill>
                  </a:tcPr>
                </a:tc>
                <a:tc>
                  <a:txBody>
                    <a:bodyPr/>
                    <a:lstStyle/>
                    <a:p>
                      <a:pPr algn="r" fontAlgn="ctr"/>
                      <a:r>
                        <a:rPr lang="en-IN" sz="500">
                          <a:effectLst/>
                        </a:rPr>
                        <a:t>10,209</a:t>
                      </a:r>
                    </a:p>
                  </a:txBody>
                  <a:tcPr marL="26437" marR="26437" marT="13218" marB="13218" anchor="ctr">
                    <a:lnL>
                      <a:noFill/>
                    </a:lnL>
                    <a:lnR>
                      <a:noFill/>
                    </a:lnR>
                    <a:lnT>
                      <a:noFill/>
                    </a:lnT>
                    <a:lnB>
                      <a:noFill/>
                    </a:lnB>
                    <a:solidFill>
                      <a:srgbClr val="F5F5F5"/>
                    </a:solidFill>
                  </a:tcPr>
                </a:tc>
                <a:extLst>
                  <a:ext uri="{0D108BD9-81ED-4DB2-BD59-A6C34878D82A}">
                    <a16:rowId xmlns:a16="http://schemas.microsoft.com/office/drawing/2014/main" val="698205862"/>
                  </a:ext>
                </a:extLst>
              </a:tr>
              <a:tr h="314609">
                <a:tc>
                  <a:txBody>
                    <a:bodyPr/>
                    <a:lstStyle/>
                    <a:p>
                      <a:pPr algn="r" fontAlgn="ctr"/>
                      <a:r>
                        <a:rPr lang="en-IN" sz="500" b="1">
                          <a:effectLst/>
                        </a:rPr>
                        <a:t>1098</a:t>
                      </a:r>
                    </a:p>
                  </a:txBody>
                  <a:tcPr marL="26437" marR="26437" marT="13218" marB="13218" anchor="ctr">
                    <a:lnL>
                      <a:noFill/>
                    </a:lnL>
                    <a:lnR>
                      <a:noFill/>
                    </a:lnR>
                    <a:lnT>
                      <a:noFill/>
                    </a:lnT>
                    <a:lnB>
                      <a:noFill/>
                    </a:lnB>
                    <a:solidFill>
                      <a:srgbClr val="FFFFFF"/>
                    </a:solidFill>
                  </a:tcPr>
                </a:tc>
                <a:tc>
                  <a:txBody>
                    <a:bodyPr/>
                    <a:lstStyle/>
                    <a:p>
                      <a:pPr algn="r" fontAlgn="ctr"/>
                      <a:r>
                        <a:rPr lang="en-IN" sz="500">
                          <a:effectLst/>
                        </a:rPr>
                        <a:t>Vistara\nUK-998/707</a:t>
                      </a:r>
                    </a:p>
                  </a:txBody>
                  <a:tcPr marL="26437" marR="26437" marT="13218" marB="13218" anchor="ctr">
                    <a:lnL>
                      <a:noFill/>
                    </a:lnL>
                    <a:lnR>
                      <a:noFill/>
                    </a:lnR>
                    <a:lnT>
                      <a:noFill/>
                    </a:lnT>
                    <a:lnB>
                      <a:noFill/>
                    </a:lnB>
                    <a:solidFill>
                      <a:srgbClr val="FFFFFF"/>
                    </a:solidFill>
                  </a:tcPr>
                </a:tc>
                <a:tc>
                  <a:txBody>
                    <a:bodyPr/>
                    <a:lstStyle/>
                    <a:p>
                      <a:pPr algn="r" fontAlgn="ctr"/>
                      <a:r>
                        <a:rPr lang="en-IN" sz="500">
                          <a:effectLst/>
                        </a:rPr>
                        <a:t>Pune</a:t>
                      </a:r>
                    </a:p>
                  </a:txBody>
                  <a:tcPr marL="26437" marR="26437" marT="13218" marB="13218" anchor="ctr">
                    <a:lnL>
                      <a:noFill/>
                    </a:lnL>
                    <a:lnR>
                      <a:noFill/>
                    </a:lnR>
                    <a:lnT>
                      <a:noFill/>
                    </a:lnT>
                    <a:lnB>
                      <a:noFill/>
                    </a:lnB>
                    <a:solidFill>
                      <a:srgbClr val="FFFFFF"/>
                    </a:solidFill>
                  </a:tcPr>
                </a:tc>
                <a:tc>
                  <a:txBody>
                    <a:bodyPr/>
                    <a:lstStyle/>
                    <a:p>
                      <a:pPr algn="r" fontAlgn="ctr"/>
                      <a:r>
                        <a:rPr lang="en-IN" sz="500">
                          <a:effectLst/>
                        </a:rPr>
                        <a:t>Kolkata</a:t>
                      </a:r>
                    </a:p>
                  </a:txBody>
                  <a:tcPr marL="26437" marR="26437" marT="13218" marB="13218" anchor="ctr">
                    <a:lnL>
                      <a:noFill/>
                    </a:lnL>
                    <a:lnR>
                      <a:noFill/>
                    </a:lnR>
                    <a:lnT>
                      <a:noFill/>
                    </a:lnT>
                    <a:lnB>
                      <a:noFill/>
                    </a:lnB>
                    <a:solidFill>
                      <a:srgbClr val="FFFFFF"/>
                    </a:solidFill>
                  </a:tcPr>
                </a:tc>
                <a:tc>
                  <a:txBody>
                    <a:bodyPr/>
                    <a:lstStyle/>
                    <a:p>
                      <a:pPr algn="r" fontAlgn="ctr"/>
                      <a:r>
                        <a:rPr lang="en-IN" sz="500">
                          <a:effectLst/>
                        </a:rPr>
                        <a:t>16:55</a:t>
                      </a:r>
                    </a:p>
                  </a:txBody>
                  <a:tcPr marL="26437" marR="26437" marT="13218" marB="13218" anchor="ctr">
                    <a:lnL>
                      <a:noFill/>
                    </a:lnL>
                    <a:lnR>
                      <a:noFill/>
                    </a:lnR>
                    <a:lnT>
                      <a:noFill/>
                    </a:lnT>
                    <a:lnB>
                      <a:noFill/>
                    </a:lnB>
                    <a:solidFill>
                      <a:srgbClr val="FFFFFF"/>
                    </a:solidFill>
                  </a:tcPr>
                </a:tc>
                <a:tc>
                  <a:txBody>
                    <a:bodyPr/>
                    <a:lstStyle/>
                    <a:p>
                      <a:pPr algn="r" fontAlgn="ctr"/>
                      <a:r>
                        <a:rPr lang="en-IN" sz="500">
                          <a:effectLst/>
                        </a:rPr>
                        <a:t>19:35\n+ 1 day</a:t>
                      </a:r>
                    </a:p>
                  </a:txBody>
                  <a:tcPr marL="26437" marR="26437" marT="13218" marB="13218" anchor="ctr">
                    <a:lnL>
                      <a:noFill/>
                    </a:lnL>
                    <a:lnR>
                      <a:noFill/>
                    </a:lnR>
                    <a:lnT>
                      <a:noFill/>
                    </a:lnT>
                    <a:lnB>
                      <a:noFill/>
                    </a:lnB>
                    <a:solidFill>
                      <a:srgbClr val="FFFFFF"/>
                    </a:solidFill>
                  </a:tcPr>
                </a:tc>
                <a:tc>
                  <a:txBody>
                    <a:bodyPr/>
                    <a:lstStyle/>
                    <a:p>
                      <a:pPr algn="r" fontAlgn="ctr"/>
                      <a:r>
                        <a:rPr lang="en-IN" sz="500">
                          <a:effectLst/>
                        </a:rPr>
                        <a:t>26h 40m</a:t>
                      </a:r>
                    </a:p>
                  </a:txBody>
                  <a:tcPr marL="26437" marR="26437" marT="13218" marB="13218" anchor="ctr">
                    <a:lnL>
                      <a:noFill/>
                    </a:lnL>
                    <a:lnR>
                      <a:noFill/>
                    </a:lnR>
                    <a:lnT>
                      <a:noFill/>
                    </a:lnT>
                    <a:lnB>
                      <a:noFill/>
                    </a:lnB>
                    <a:solidFill>
                      <a:srgbClr val="FFFFFF"/>
                    </a:solidFill>
                  </a:tcPr>
                </a:tc>
                <a:tc>
                  <a:txBody>
                    <a:bodyPr/>
                    <a:lstStyle/>
                    <a:p>
                      <a:pPr algn="r" fontAlgn="ctr"/>
                      <a:r>
                        <a:rPr lang="en-IN" sz="500">
                          <a:effectLst/>
                        </a:rPr>
                        <a:t>1 Stop</a:t>
                      </a:r>
                    </a:p>
                  </a:txBody>
                  <a:tcPr marL="26437" marR="26437" marT="13218" marB="13218" anchor="ctr">
                    <a:lnL>
                      <a:noFill/>
                    </a:lnL>
                    <a:lnR>
                      <a:noFill/>
                    </a:lnR>
                    <a:lnT>
                      <a:noFill/>
                    </a:lnT>
                    <a:lnB>
                      <a:noFill/>
                    </a:lnB>
                    <a:solidFill>
                      <a:srgbClr val="FFFFFF"/>
                    </a:solidFill>
                  </a:tcPr>
                </a:tc>
                <a:tc>
                  <a:txBody>
                    <a:bodyPr/>
                    <a:lstStyle/>
                    <a:p>
                      <a:pPr algn="r" fontAlgn="ctr"/>
                      <a:r>
                        <a:rPr lang="en-IN" sz="500">
                          <a:effectLst/>
                        </a:rPr>
                        <a:t>10,388</a:t>
                      </a:r>
                    </a:p>
                  </a:txBody>
                  <a:tcPr marL="26437" marR="26437" marT="13218" marB="13218" anchor="ctr">
                    <a:lnL>
                      <a:noFill/>
                    </a:lnL>
                    <a:lnR>
                      <a:noFill/>
                    </a:lnR>
                    <a:lnT>
                      <a:noFill/>
                    </a:lnT>
                    <a:lnB>
                      <a:noFill/>
                    </a:lnB>
                    <a:solidFill>
                      <a:srgbClr val="FFFFFF"/>
                    </a:solidFill>
                  </a:tcPr>
                </a:tc>
                <a:extLst>
                  <a:ext uri="{0D108BD9-81ED-4DB2-BD59-A6C34878D82A}">
                    <a16:rowId xmlns:a16="http://schemas.microsoft.com/office/drawing/2014/main" val="2503689276"/>
                  </a:ext>
                </a:extLst>
              </a:tr>
              <a:tr h="387210">
                <a:tc>
                  <a:txBody>
                    <a:bodyPr/>
                    <a:lstStyle/>
                    <a:p>
                      <a:pPr algn="r" fontAlgn="ctr"/>
                      <a:r>
                        <a:rPr lang="en-IN" sz="500" b="1">
                          <a:effectLst/>
                        </a:rPr>
                        <a:t>1099</a:t>
                      </a:r>
                    </a:p>
                  </a:txBody>
                  <a:tcPr marL="26437" marR="26437" marT="13218" marB="13218" anchor="ctr">
                    <a:lnL>
                      <a:noFill/>
                    </a:lnL>
                    <a:lnR>
                      <a:noFill/>
                    </a:lnR>
                    <a:lnT>
                      <a:noFill/>
                    </a:lnT>
                    <a:lnB>
                      <a:noFill/>
                    </a:lnB>
                    <a:solidFill>
                      <a:srgbClr val="F5F5F5"/>
                    </a:solidFill>
                  </a:tcPr>
                </a:tc>
                <a:tc>
                  <a:txBody>
                    <a:bodyPr/>
                    <a:lstStyle/>
                    <a:p>
                      <a:pPr algn="r" fontAlgn="ctr"/>
                      <a:r>
                        <a:rPr lang="en-IN" sz="500">
                          <a:effectLst/>
                        </a:rPr>
                        <a:t>Air India\nAI-482/762</a:t>
                      </a:r>
                    </a:p>
                  </a:txBody>
                  <a:tcPr marL="26437" marR="26437" marT="13218" marB="13218" anchor="ctr">
                    <a:lnL>
                      <a:noFill/>
                    </a:lnL>
                    <a:lnR>
                      <a:noFill/>
                    </a:lnR>
                    <a:lnT>
                      <a:noFill/>
                    </a:lnT>
                    <a:lnB>
                      <a:noFill/>
                    </a:lnB>
                    <a:solidFill>
                      <a:srgbClr val="F5F5F5"/>
                    </a:solidFill>
                  </a:tcPr>
                </a:tc>
                <a:tc>
                  <a:txBody>
                    <a:bodyPr/>
                    <a:lstStyle/>
                    <a:p>
                      <a:pPr algn="r" fontAlgn="ctr"/>
                      <a:r>
                        <a:rPr lang="en-IN" sz="500">
                          <a:effectLst/>
                        </a:rPr>
                        <a:t>Pune</a:t>
                      </a:r>
                    </a:p>
                  </a:txBody>
                  <a:tcPr marL="26437" marR="26437" marT="13218" marB="13218" anchor="ctr">
                    <a:lnL>
                      <a:noFill/>
                    </a:lnL>
                    <a:lnR>
                      <a:noFill/>
                    </a:lnR>
                    <a:lnT>
                      <a:noFill/>
                    </a:lnT>
                    <a:lnB>
                      <a:noFill/>
                    </a:lnB>
                    <a:solidFill>
                      <a:srgbClr val="F5F5F5"/>
                    </a:solidFill>
                  </a:tcPr>
                </a:tc>
                <a:tc>
                  <a:txBody>
                    <a:bodyPr/>
                    <a:lstStyle/>
                    <a:p>
                      <a:pPr algn="r" fontAlgn="ctr"/>
                      <a:r>
                        <a:rPr lang="en-IN" sz="500">
                          <a:effectLst/>
                        </a:rPr>
                        <a:t>Kolkata</a:t>
                      </a:r>
                    </a:p>
                  </a:txBody>
                  <a:tcPr marL="26437" marR="26437" marT="13218" marB="13218" anchor="ctr">
                    <a:lnL>
                      <a:noFill/>
                    </a:lnL>
                    <a:lnR>
                      <a:noFill/>
                    </a:lnR>
                    <a:lnT>
                      <a:noFill/>
                    </a:lnT>
                    <a:lnB>
                      <a:noFill/>
                    </a:lnB>
                    <a:solidFill>
                      <a:srgbClr val="F5F5F5"/>
                    </a:solidFill>
                  </a:tcPr>
                </a:tc>
                <a:tc>
                  <a:txBody>
                    <a:bodyPr/>
                    <a:lstStyle/>
                    <a:p>
                      <a:pPr algn="r" fontAlgn="ctr"/>
                      <a:r>
                        <a:rPr lang="en-IN" sz="500">
                          <a:effectLst/>
                        </a:rPr>
                        <a:t>12:45</a:t>
                      </a:r>
                    </a:p>
                  </a:txBody>
                  <a:tcPr marL="26437" marR="26437" marT="13218" marB="13218" anchor="ctr">
                    <a:lnL>
                      <a:noFill/>
                    </a:lnL>
                    <a:lnR>
                      <a:noFill/>
                    </a:lnR>
                    <a:lnT>
                      <a:noFill/>
                    </a:lnT>
                    <a:lnB>
                      <a:noFill/>
                    </a:lnB>
                    <a:solidFill>
                      <a:srgbClr val="F5F5F5"/>
                    </a:solidFill>
                  </a:tcPr>
                </a:tc>
                <a:tc>
                  <a:txBody>
                    <a:bodyPr/>
                    <a:lstStyle/>
                    <a:p>
                      <a:pPr algn="r" fontAlgn="ctr"/>
                      <a:r>
                        <a:rPr lang="en-IN" sz="500">
                          <a:effectLst/>
                        </a:rPr>
                        <a:t>00:05\n+ 1 day</a:t>
                      </a:r>
                    </a:p>
                  </a:txBody>
                  <a:tcPr marL="26437" marR="26437" marT="13218" marB="13218" anchor="ctr">
                    <a:lnL>
                      <a:noFill/>
                    </a:lnL>
                    <a:lnR>
                      <a:noFill/>
                    </a:lnR>
                    <a:lnT>
                      <a:noFill/>
                    </a:lnT>
                    <a:lnB>
                      <a:noFill/>
                    </a:lnB>
                    <a:solidFill>
                      <a:srgbClr val="F5F5F5"/>
                    </a:solidFill>
                  </a:tcPr>
                </a:tc>
                <a:tc>
                  <a:txBody>
                    <a:bodyPr/>
                    <a:lstStyle/>
                    <a:p>
                      <a:pPr algn="r" fontAlgn="ctr"/>
                      <a:r>
                        <a:rPr lang="en-IN" sz="500">
                          <a:effectLst/>
                        </a:rPr>
                        <a:t>11h 20m</a:t>
                      </a:r>
                    </a:p>
                  </a:txBody>
                  <a:tcPr marL="26437" marR="26437" marT="13218" marB="13218" anchor="ctr">
                    <a:lnL>
                      <a:noFill/>
                    </a:lnL>
                    <a:lnR>
                      <a:noFill/>
                    </a:lnR>
                    <a:lnT>
                      <a:noFill/>
                    </a:lnT>
                    <a:lnB>
                      <a:noFill/>
                    </a:lnB>
                    <a:solidFill>
                      <a:srgbClr val="F5F5F5"/>
                    </a:solidFill>
                  </a:tcPr>
                </a:tc>
                <a:tc>
                  <a:txBody>
                    <a:bodyPr/>
                    <a:lstStyle/>
                    <a:p>
                      <a:pPr algn="r" fontAlgn="ctr"/>
                      <a:r>
                        <a:rPr lang="en-IN" sz="500">
                          <a:effectLst/>
                        </a:rPr>
                        <a:t>2 Stop(s)</a:t>
                      </a:r>
                    </a:p>
                  </a:txBody>
                  <a:tcPr marL="26437" marR="26437" marT="13218" marB="13218" anchor="ctr">
                    <a:lnL>
                      <a:noFill/>
                    </a:lnL>
                    <a:lnR>
                      <a:noFill/>
                    </a:lnR>
                    <a:lnT>
                      <a:noFill/>
                    </a:lnT>
                    <a:lnB>
                      <a:noFill/>
                    </a:lnB>
                    <a:solidFill>
                      <a:srgbClr val="F5F5F5"/>
                    </a:solidFill>
                  </a:tcPr>
                </a:tc>
                <a:tc>
                  <a:txBody>
                    <a:bodyPr/>
                    <a:lstStyle/>
                    <a:p>
                      <a:pPr algn="r" fontAlgn="ctr"/>
                      <a:r>
                        <a:rPr lang="en-IN" sz="500" dirty="0">
                          <a:effectLst/>
                        </a:rPr>
                        <a:t>11,838</a:t>
                      </a:r>
                    </a:p>
                  </a:txBody>
                  <a:tcPr marL="26437" marR="26437" marT="13218" marB="13218" anchor="ctr">
                    <a:lnL>
                      <a:noFill/>
                    </a:lnL>
                    <a:lnR>
                      <a:noFill/>
                    </a:lnR>
                    <a:lnT>
                      <a:noFill/>
                    </a:lnT>
                    <a:lnB>
                      <a:noFill/>
                    </a:lnB>
                    <a:solidFill>
                      <a:srgbClr val="F5F5F5"/>
                    </a:solidFill>
                  </a:tcPr>
                </a:tc>
                <a:extLst>
                  <a:ext uri="{0D108BD9-81ED-4DB2-BD59-A6C34878D82A}">
                    <a16:rowId xmlns:a16="http://schemas.microsoft.com/office/drawing/2014/main" val="463694302"/>
                  </a:ext>
                </a:extLst>
              </a:tr>
            </a:tbl>
          </a:graphicData>
        </a:graphic>
      </p:graphicFrame>
      <p:sp>
        <p:nvSpPr>
          <p:cNvPr id="4" name="Rectangle 1">
            <a:extLst>
              <a:ext uri="{FF2B5EF4-FFF2-40B4-BE49-F238E27FC236}">
                <a16:creationId xmlns:a16="http://schemas.microsoft.com/office/drawing/2014/main" id="{7B421DBE-B5A8-4164-B03B-FB5C3C39B478}"/>
              </a:ext>
            </a:extLst>
          </p:cNvPr>
          <p:cNvSpPr>
            <a:spLocks noChangeArrowheads="1"/>
          </p:cNvSpPr>
          <p:nvPr/>
        </p:nvSpPr>
        <p:spPr bwMode="auto">
          <a:xfrm>
            <a:off x="-7158784" y="3059031"/>
            <a:ext cx="30981069"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Helvetica Neue"/>
              </a:rPr>
              <a:t>6730 rows × 8 columns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31723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49578-3E56-4BF7-84F4-634EADC18E90}"/>
              </a:ext>
            </a:extLst>
          </p:cNvPr>
          <p:cNvSpPr>
            <a:spLocks noGrp="1"/>
          </p:cNvSpPr>
          <p:nvPr>
            <p:ph type="title"/>
          </p:nvPr>
        </p:nvSpPr>
        <p:spPr>
          <a:xfrm>
            <a:off x="838200" y="18255"/>
            <a:ext cx="10515600" cy="1325563"/>
          </a:xfrm>
        </p:spPr>
        <p:txBody>
          <a:bodyPr/>
          <a:lstStyle/>
          <a:p>
            <a:r>
              <a:rPr lang="en-IN" b="1" dirty="0"/>
              <a:t>PRE-PROCESSING</a:t>
            </a:r>
          </a:p>
        </p:txBody>
      </p:sp>
      <p:pic>
        <p:nvPicPr>
          <p:cNvPr id="5" name="Content Placeholder 4">
            <a:extLst>
              <a:ext uri="{FF2B5EF4-FFF2-40B4-BE49-F238E27FC236}">
                <a16:creationId xmlns:a16="http://schemas.microsoft.com/office/drawing/2014/main" id="{120CB935-25BE-4272-AAEF-2081B09014BC}"/>
              </a:ext>
            </a:extLst>
          </p:cNvPr>
          <p:cNvPicPr>
            <a:picLocks noGrp="1" noChangeAspect="1"/>
          </p:cNvPicPr>
          <p:nvPr>
            <p:ph idx="1"/>
          </p:nvPr>
        </p:nvPicPr>
        <p:blipFill>
          <a:blip r:embed="rId2"/>
          <a:stretch>
            <a:fillRect/>
          </a:stretch>
        </p:blipFill>
        <p:spPr>
          <a:xfrm>
            <a:off x="838200" y="1343818"/>
            <a:ext cx="5295900" cy="800100"/>
          </a:xfrm>
        </p:spPr>
      </p:pic>
      <p:pic>
        <p:nvPicPr>
          <p:cNvPr id="7" name="Picture 6">
            <a:extLst>
              <a:ext uri="{FF2B5EF4-FFF2-40B4-BE49-F238E27FC236}">
                <a16:creationId xmlns:a16="http://schemas.microsoft.com/office/drawing/2014/main" id="{9B014C24-4FBD-4B19-AF3E-7DE177E8B1E8}"/>
              </a:ext>
            </a:extLst>
          </p:cNvPr>
          <p:cNvPicPr>
            <a:picLocks noChangeAspect="1"/>
          </p:cNvPicPr>
          <p:nvPr/>
        </p:nvPicPr>
        <p:blipFill>
          <a:blip r:embed="rId3"/>
          <a:stretch>
            <a:fillRect/>
          </a:stretch>
        </p:blipFill>
        <p:spPr>
          <a:xfrm>
            <a:off x="955605" y="2555481"/>
            <a:ext cx="4714875" cy="1381125"/>
          </a:xfrm>
          <a:prstGeom prst="rect">
            <a:avLst/>
          </a:prstGeom>
        </p:spPr>
      </p:pic>
      <p:sp>
        <p:nvSpPr>
          <p:cNvPr id="8" name="TextBox 7">
            <a:extLst>
              <a:ext uri="{FF2B5EF4-FFF2-40B4-BE49-F238E27FC236}">
                <a16:creationId xmlns:a16="http://schemas.microsoft.com/office/drawing/2014/main" id="{E17B884A-7EE4-49E5-B7EB-B9006FB9064F}"/>
              </a:ext>
            </a:extLst>
          </p:cNvPr>
          <p:cNvSpPr txBox="1"/>
          <p:nvPr/>
        </p:nvSpPr>
        <p:spPr>
          <a:xfrm>
            <a:off x="955605" y="4736706"/>
            <a:ext cx="9566621" cy="1200329"/>
          </a:xfrm>
          <a:prstGeom prst="rect">
            <a:avLst/>
          </a:prstGeom>
          <a:noFill/>
        </p:spPr>
        <p:txBody>
          <a:bodyPr wrap="square" rtlCol="0">
            <a:spAutoFit/>
          </a:bodyPr>
          <a:lstStyle/>
          <a:p>
            <a:r>
              <a:rPr lang="en-IN" dirty="0"/>
              <a:t>Here in this pre-processing I am doing feature engineering using the present columns only and making my data more stable for the machine learning model and I am also dropping some columns that are not useful in my model so at the end I am getting a good clean data where I can do EDA on my data.</a:t>
            </a:r>
          </a:p>
        </p:txBody>
      </p:sp>
    </p:spTree>
    <p:extLst>
      <p:ext uri="{BB962C8B-B14F-4D97-AF65-F5344CB8AC3E}">
        <p14:creationId xmlns:p14="http://schemas.microsoft.com/office/powerpoint/2010/main" val="436462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28525-49FD-4213-B9F9-9D9FAEC68529}"/>
              </a:ext>
            </a:extLst>
          </p:cNvPr>
          <p:cNvSpPr>
            <a:spLocks noGrp="1"/>
          </p:cNvSpPr>
          <p:nvPr>
            <p:ph type="title"/>
          </p:nvPr>
        </p:nvSpPr>
        <p:spPr>
          <a:xfrm>
            <a:off x="838200" y="-98701"/>
            <a:ext cx="10515600" cy="1325563"/>
          </a:xfrm>
        </p:spPr>
        <p:txBody>
          <a:bodyPr/>
          <a:lstStyle/>
          <a:p>
            <a:r>
              <a:rPr lang="en-IN" b="1" dirty="0"/>
              <a:t>EDA</a:t>
            </a:r>
          </a:p>
        </p:txBody>
      </p:sp>
      <p:sp>
        <p:nvSpPr>
          <p:cNvPr id="9" name="TextBox 8">
            <a:extLst>
              <a:ext uri="{FF2B5EF4-FFF2-40B4-BE49-F238E27FC236}">
                <a16:creationId xmlns:a16="http://schemas.microsoft.com/office/drawing/2014/main" id="{28E3FAD2-DF62-4D66-A6EF-EA95DEC54D22}"/>
              </a:ext>
            </a:extLst>
          </p:cNvPr>
          <p:cNvSpPr txBox="1"/>
          <p:nvPr/>
        </p:nvSpPr>
        <p:spPr>
          <a:xfrm>
            <a:off x="6375167" y="4973390"/>
            <a:ext cx="4780722" cy="1938992"/>
          </a:xfrm>
          <a:prstGeom prst="rect">
            <a:avLst/>
          </a:prstGeom>
          <a:noFill/>
        </p:spPr>
        <p:txBody>
          <a:bodyPr wrap="square" rtlCol="0">
            <a:spAutoFit/>
          </a:bodyPr>
          <a:lstStyle/>
          <a:p>
            <a:pPr algn="l"/>
            <a:endParaRPr lang="en-US" sz="1200" b="0" i="0" dirty="0">
              <a:solidFill>
                <a:srgbClr val="000000"/>
              </a:solidFill>
              <a:effectLst/>
              <a:latin typeface="Helvetica Neue"/>
            </a:endParaRPr>
          </a:p>
          <a:p>
            <a:pPr algn="l"/>
            <a:r>
              <a:rPr lang="en-US" b="1" i="0" dirty="0" err="1">
                <a:solidFill>
                  <a:srgbClr val="000000"/>
                </a:solidFill>
                <a:effectLst/>
                <a:latin typeface="Helvetica Neue"/>
              </a:rPr>
              <a:t>Obseravtion</a:t>
            </a:r>
            <a:endParaRPr lang="en-US" b="1" i="0" dirty="0">
              <a:solidFill>
                <a:srgbClr val="000000"/>
              </a:solidFill>
              <a:effectLst/>
              <a:latin typeface="Helvetica Neue"/>
            </a:endParaRPr>
          </a:p>
          <a:p>
            <a:pPr algn="l"/>
            <a:r>
              <a:rPr lang="en-US" b="0" i="0" dirty="0">
                <a:solidFill>
                  <a:srgbClr val="000000"/>
                </a:solidFill>
                <a:effectLst/>
                <a:latin typeface="Helvetica Neue"/>
              </a:rPr>
              <a:t>1-Mostly Source has </a:t>
            </a:r>
            <a:r>
              <a:rPr lang="en-US" b="0" i="0" dirty="0" err="1">
                <a:solidFill>
                  <a:srgbClr val="000000"/>
                </a:solidFill>
                <a:effectLst/>
                <a:latin typeface="Helvetica Neue"/>
              </a:rPr>
              <a:t>bangalore</a:t>
            </a:r>
            <a:r>
              <a:rPr lang="en-US" b="0" i="0" dirty="0">
                <a:solidFill>
                  <a:srgbClr val="000000"/>
                </a:solidFill>
                <a:effectLst/>
                <a:latin typeface="Helvetica Neue"/>
              </a:rPr>
              <a:t> as high count</a:t>
            </a:r>
          </a:p>
          <a:p>
            <a:pPr algn="l"/>
            <a:r>
              <a:rPr lang="en-US" b="0" i="0" dirty="0">
                <a:solidFill>
                  <a:srgbClr val="000000"/>
                </a:solidFill>
                <a:effectLst/>
                <a:latin typeface="Helvetica Neue"/>
              </a:rPr>
              <a:t>2-after </a:t>
            </a:r>
            <a:r>
              <a:rPr lang="en-US" b="0" i="0" dirty="0" err="1">
                <a:solidFill>
                  <a:srgbClr val="000000"/>
                </a:solidFill>
                <a:effectLst/>
                <a:latin typeface="Helvetica Neue"/>
              </a:rPr>
              <a:t>bangalore</a:t>
            </a:r>
            <a:r>
              <a:rPr lang="en-US" b="0" i="0" dirty="0">
                <a:solidFill>
                  <a:srgbClr val="000000"/>
                </a:solidFill>
                <a:effectLst/>
                <a:latin typeface="Helvetica Neue"/>
              </a:rPr>
              <a:t> </a:t>
            </a:r>
            <a:r>
              <a:rPr lang="en-US" b="0" i="0" dirty="0" err="1">
                <a:solidFill>
                  <a:srgbClr val="000000"/>
                </a:solidFill>
                <a:effectLst/>
                <a:latin typeface="Helvetica Neue"/>
              </a:rPr>
              <a:t>pune</a:t>
            </a:r>
            <a:r>
              <a:rPr lang="en-US" b="0" i="0" dirty="0">
                <a:solidFill>
                  <a:srgbClr val="000000"/>
                </a:solidFill>
                <a:effectLst/>
                <a:latin typeface="Helvetica Neue"/>
              </a:rPr>
              <a:t> has 2nd high count</a:t>
            </a:r>
          </a:p>
          <a:p>
            <a:pPr algn="l"/>
            <a:r>
              <a:rPr lang="en-US" b="0" i="0" dirty="0">
                <a:solidFill>
                  <a:srgbClr val="000000"/>
                </a:solidFill>
                <a:effectLst/>
                <a:latin typeface="Helvetica Neue"/>
              </a:rPr>
              <a:t>3-and at least </a:t>
            </a:r>
            <a:r>
              <a:rPr lang="en-US" b="0" i="0" dirty="0" err="1">
                <a:solidFill>
                  <a:srgbClr val="000000"/>
                </a:solidFill>
                <a:effectLst/>
                <a:latin typeface="Helvetica Neue"/>
              </a:rPr>
              <a:t>jammu</a:t>
            </a:r>
            <a:r>
              <a:rPr lang="en-US" b="0" i="0" dirty="0">
                <a:solidFill>
                  <a:srgbClr val="000000"/>
                </a:solidFill>
                <a:effectLst/>
                <a:latin typeface="Helvetica Neue"/>
              </a:rPr>
              <a:t> and </a:t>
            </a:r>
            <a:r>
              <a:rPr lang="en-US" b="0" i="0" dirty="0" err="1">
                <a:solidFill>
                  <a:srgbClr val="000000"/>
                </a:solidFill>
                <a:effectLst/>
                <a:latin typeface="Helvetica Neue"/>
              </a:rPr>
              <a:t>mumbai</a:t>
            </a:r>
            <a:r>
              <a:rPr lang="en-US" b="0" i="0" dirty="0">
                <a:solidFill>
                  <a:srgbClr val="000000"/>
                </a:solidFill>
                <a:effectLst/>
                <a:latin typeface="Helvetica Neue"/>
              </a:rPr>
              <a:t> equal count</a:t>
            </a:r>
          </a:p>
          <a:p>
            <a:endParaRPr lang="en-IN" dirty="0"/>
          </a:p>
        </p:txBody>
      </p:sp>
      <p:sp>
        <p:nvSpPr>
          <p:cNvPr id="4" name="Content Placeholder 3">
            <a:extLst>
              <a:ext uri="{FF2B5EF4-FFF2-40B4-BE49-F238E27FC236}">
                <a16:creationId xmlns:a16="http://schemas.microsoft.com/office/drawing/2014/main" id="{10AE2D93-436F-4CC8-8BE5-D658B81059A2}"/>
              </a:ext>
            </a:extLst>
          </p:cNvPr>
          <p:cNvSpPr>
            <a:spLocks noGrp="1"/>
          </p:cNvSpPr>
          <p:nvPr>
            <p:ph idx="1"/>
          </p:nvPr>
        </p:nvSpPr>
        <p:spPr>
          <a:xfrm>
            <a:off x="1642188" y="564080"/>
            <a:ext cx="3592285" cy="4063489"/>
          </a:xfrm>
        </p:spPr>
        <p:txBody>
          <a:bodyPr/>
          <a:lstStyle/>
          <a:p>
            <a:r>
              <a:rPr lang="en-IN" dirty="0" err="1"/>
              <a:t>countplot</a:t>
            </a:r>
            <a:r>
              <a:rPr lang="en-IN" dirty="0"/>
              <a:t>(df['Airlines'])</a:t>
            </a:r>
          </a:p>
        </p:txBody>
      </p:sp>
      <p:pic>
        <p:nvPicPr>
          <p:cNvPr id="10" name="Picture 9">
            <a:extLst>
              <a:ext uri="{FF2B5EF4-FFF2-40B4-BE49-F238E27FC236}">
                <a16:creationId xmlns:a16="http://schemas.microsoft.com/office/drawing/2014/main" id="{232E5AB2-71FC-4F6C-B10B-5CB431B3ED51}"/>
              </a:ext>
            </a:extLst>
          </p:cNvPr>
          <p:cNvPicPr>
            <a:picLocks noChangeAspect="1"/>
          </p:cNvPicPr>
          <p:nvPr/>
        </p:nvPicPr>
        <p:blipFill>
          <a:blip r:embed="rId2"/>
          <a:stretch>
            <a:fillRect/>
          </a:stretch>
        </p:blipFill>
        <p:spPr>
          <a:xfrm>
            <a:off x="1012549" y="1142156"/>
            <a:ext cx="4924425" cy="3971925"/>
          </a:xfrm>
          <a:prstGeom prst="rect">
            <a:avLst/>
          </a:prstGeom>
        </p:spPr>
      </p:pic>
      <p:pic>
        <p:nvPicPr>
          <p:cNvPr id="2051" name="Picture 3">
            <a:extLst>
              <a:ext uri="{FF2B5EF4-FFF2-40B4-BE49-F238E27FC236}">
                <a16:creationId xmlns:a16="http://schemas.microsoft.com/office/drawing/2014/main" id="{D5C9EC90-BC87-4DC5-A2A8-BFF7DDD6F2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3316" y="999281"/>
            <a:ext cx="4924425" cy="411480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900ED63C-2A40-45F3-9FF5-94CD2DD35BCA}"/>
              </a:ext>
            </a:extLst>
          </p:cNvPr>
          <p:cNvSpPr txBox="1"/>
          <p:nvPr/>
        </p:nvSpPr>
        <p:spPr>
          <a:xfrm>
            <a:off x="1348451" y="5129762"/>
            <a:ext cx="5290766" cy="1477328"/>
          </a:xfrm>
          <a:prstGeom prst="rect">
            <a:avLst/>
          </a:prstGeom>
          <a:noFill/>
        </p:spPr>
        <p:txBody>
          <a:bodyPr wrap="square">
            <a:spAutoFit/>
          </a:bodyPr>
          <a:lstStyle/>
          <a:p>
            <a:pPr algn="l"/>
            <a:r>
              <a:rPr lang="en-US" b="1" i="0" dirty="0" err="1">
                <a:solidFill>
                  <a:srgbClr val="000000"/>
                </a:solidFill>
                <a:effectLst/>
                <a:latin typeface="Helvetica Neue"/>
              </a:rPr>
              <a:t>Obseravtion</a:t>
            </a:r>
            <a:endParaRPr lang="en-US" b="1" i="0" dirty="0">
              <a:solidFill>
                <a:srgbClr val="000000"/>
              </a:solidFill>
              <a:effectLst/>
              <a:latin typeface="Helvetica Neue"/>
            </a:endParaRPr>
          </a:p>
          <a:p>
            <a:pPr algn="l"/>
            <a:r>
              <a:rPr lang="en-US" b="1" i="0" dirty="0">
                <a:solidFill>
                  <a:srgbClr val="000000"/>
                </a:solidFill>
                <a:effectLst/>
                <a:latin typeface="Helvetica Neue"/>
              </a:rPr>
              <a:t>1-Mostly people use to travel with Air India</a:t>
            </a:r>
            <a:endParaRPr lang="en-US" b="0" i="0" dirty="0">
              <a:solidFill>
                <a:srgbClr val="000000"/>
              </a:solidFill>
              <a:effectLst/>
              <a:latin typeface="Helvetica Neue"/>
            </a:endParaRPr>
          </a:p>
          <a:p>
            <a:pPr algn="l"/>
            <a:r>
              <a:rPr lang="en-US" b="1" i="0" dirty="0">
                <a:solidFill>
                  <a:srgbClr val="000000"/>
                </a:solidFill>
                <a:effectLst/>
                <a:latin typeface="Helvetica Neue"/>
              </a:rPr>
              <a:t>2-After air </a:t>
            </a:r>
            <a:r>
              <a:rPr lang="en-US" b="1" i="0" dirty="0" err="1">
                <a:solidFill>
                  <a:srgbClr val="000000"/>
                </a:solidFill>
                <a:effectLst/>
                <a:latin typeface="Helvetica Neue"/>
              </a:rPr>
              <a:t>india</a:t>
            </a:r>
            <a:r>
              <a:rPr lang="en-US" b="1" i="0" dirty="0">
                <a:solidFill>
                  <a:srgbClr val="000000"/>
                </a:solidFill>
                <a:effectLst/>
                <a:latin typeface="Helvetica Neue"/>
              </a:rPr>
              <a:t> people use to travel with IndiGo</a:t>
            </a:r>
            <a:endParaRPr lang="en-US" b="0" i="0" dirty="0">
              <a:solidFill>
                <a:srgbClr val="000000"/>
              </a:solidFill>
              <a:effectLst/>
              <a:latin typeface="Helvetica Neue"/>
            </a:endParaRPr>
          </a:p>
          <a:p>
            <a:pPr algn="l"/>
            <a:r>
              <a:rPr lang="en-US" b="1" i="0" dirty="0">
                <a:solidFill>
                  <a:srgbClr val="000000"/>
                </a:solidFill>
                <a:effectLst/>
                <a:latin typeface="Helvetica Neue"/>
              </a:rPr>
              <a:t>3-ANd </a:t>
            </a:r>
            <a:r>
              <a:rPr lang="en-US" b="1" i="0" dirty="0" err="1">
                <a:solidFill>
                  <a:srgbClr val="000000"/>
                </a:solidFill>
                <a:effectLst/>
                <a:latin typeface="Helvetica Neue"/>
              </a:rPr>
              <a:t>spicejet</a:t>
            </a:r>
            <a:r>
              <a:rPr lang="en-US" b="1" i="0" dirty="0">
                <a:solidFill>
                  <a:srgbClr val="000000"/>
                </a:solidFill>
                <a:effectLst/>
                <a:latin typeface="Helvetica Neue"/>
              </a:rPr>
              <a:t> has the least count</a:t>
            </a:r>
            <a:endParaRPr lang="en-US" b="0" i="0" dirty="0">
              <a:solidFill>
                <a:srgbClr val="000000"/>
              </a:solidFill>
              <a:effectLst/>
              <a:latin typeface="Helvetica Neue"/>
            </a:endParaRPr>
          </a:p>
        </p:txBody>
      </p:sp>
    </p:spTree>
    <p:extLst>
      <p:ext uri="{BB962C8B-B14F-4D97-AF65-F5344CB8AC3E}">
        <p14:creationId xmlns:p14="http://schemas.microsoft.com/office/powerpoint/2010/main" val="3099921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4654A-C413-49FF-AAC7-6540A1A95414}"/>
              </a:ext>
            </a:extLst>
          </p:cNvPr>
          <p:cNvSpPr>
            <a:spLocks noGrp="1"/>
          </p:cNvSpPr>
          <p:nvPr>
            <p:ph type="title"/>
          </p:nvPr>
        </p:nvSpPr>
        <p:spPr>
          <a:xfrm>
            <a:off x="630361" y="0"/>
            <a:ext cx="10515600" cy="1013101"/>
          </a:xfrm>
        </p:spPr>
        <p:txBody>
          <a:bodyPr/>
          <a:lstStyle/>
          <a:p>
            <a:r>
              <a:rPr lang="en-IN" b="1" dirty="0"/>
              <a:t>EDA</a:t>
            </a:r>
          </a:p>
        </p:txBody>
      </p:sp>
      <p:pic>
        <p:nvPicPr>
          <p:cNvPr id="3074" name="Picture 2">
            <a:extLst>
              <a:ext uri="{FF2B5EF4-FFF2-40B4-BE49-F238E27FC236}">
                <a16:creationId xmlns:a16="http://schemas.microsoft.com/office/drawing/2014/main" id="{EB0D27CB-0C73-44C5-916E-5622A7A16A9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40568" y="1242080"/>
            <a:ext cx="4596130" cy="377825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3F3F036A-8DC5-4DAF-B27A-320AE466B1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3051" y="625936"/>
            <a:ext cx="4884717" cy="4757827"/>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CB8E028E-9B44-4330-BC86-C0D49E32C75C}"/>
              </a:ext>
            </a:extLst>
          </p:cNvPr>
          <p:cNvSpPr txBox="1"/>
          <p:nvPr/>
        </p:nvSpPr>
        <p:spPr>
          <a:xfrm>
            <a:off x="1443913" y="5249309"/>
            <a:ext cx="6097554" cy="1477328"/>
          </a:xfrm>
          <a:prstGeom prst="rect">
            <a:avLst/>
          </a:prstGeom>
          <a:noFill/>
        </p:spPr>
        <p:txBody>
          <a:bodyPr wrap="square">
            <a:spAutoFit/>
          </a:bodyPr>
          <a:lstStyle/>
          <a:p>
            <a:pPr algn="l"/>
            <a:r>
              <a:rPr lang="en-US" b="1" i="0" dirty="0" err="1">
                <a:solidFill>
                  <a:srgbClr val="000000"/>
                </a:solidFill>
                <a:effectLst/>
                <a:latin typeface="Helvetica Neue"/>
              </a:rPr>
              <a:t>Obseravtion</a:t>
            </a:r>
            <a:endParaRPr lang="en-US" b="1" i="0" dirty="0">
              <a:solidFill>
                <a:srgbClr val="000000"/>
              </a:solidFill>
              <a:effectLst/>
              <a:latin typeface="Helvetica Neue"/>
            </a:endParaRPr>
          </a:p>
          <a:p>
            <a:pPr algn="l"/>
            <a:r>
              <a:rPr lang="en-US" b="0" i="0" dirty="0">
                <a:solidFill>
                  <a:srgbClr val="000000"/>
                </a:solidFill>
                <a:effectLst/>
                <a:latin typeface="Helvetica Neue"/>
              </a:rPr>
              <a:t>1-Mostly people use to take a </a:t>
            </a:r>
            <a:r>
              <a:rPr lang="en-US" b="0" i="0" dirty="0" err="1">
                <a:solidFill>
                  <a:srgbClr val="000000"/>
                </a:solidFill>
                <a:effectLst/>
                <a:latin typeface="Helvetica Neue"/>
              </a:rPr>
              <a:t>fligh</a:t>
            </a:r>
            <a:r>
              <a:rPr lang="en-US" b="0" i="0" dirty="0">
                <a:solidFill>
                  <a:srgbClr val="000000"/>
                </a:solidFill>
                <a:effectLst/>
                <a:latin typeface="Helvetica Neue"/>
              </a:rPr>
              <a:t> who has only one stop</a:t>
            </a:r>
          </a:p>
          <a:p>
            <a:pPr algn="l"/>
            <a:r>
              <a:rPr lang="en-US" b="0" i="0" dirty="0">
                <a:solidFill>
                  <a:srgbClr val="000000"/>
                </a:solidFill>
                <a:effectLst/>
                <a:latin typeface="Helvetica Neue"/>
              </a:rPr>
              <a:t>3-ANd only </a:t>
            </a:r>
            <a:r>
              <a:rPr lang="en-US" b="0" i="0" dirty="0" err="1">
                <a:solidFill>
                  <a:srgbClr val="000000"/>
                </a:solidFill>
                <a:effectLst/>
                <a:latin typeface="Helvetica Neue"/>
              </a:rPr>
              <a:t>approx</a:t>
            </a:r>
            <a:r>
              <a:rPr lang="en-US" b="0" i="0" dirty="0">
                <a:solidFill>
                  <a:srgbClr val="000000"/>
                </a:solidFill>
                <a:effectLst/>
                <a:latin typeface="Helvetica Neue"/>
              </a:rPr>
              <a:t> 1500 people use to take 2 stop flights</a:t>
            </a:r>
          </a:p>
          <a:p>
            <a:pPr algn="l"/>
            <a:r>
              <a:rPr lang="en-US" b="0" i="0" dirty="0">
                <a:solidFill>
                  <a:srgbClr val="000000"/>
                </a:solidFill>
                <a:effectLst/>
                <a:latin typeface="Helvetica Neue"/>
              </a:rPr>
              <a:t>4-ANd there are very less people who used to take 3 stops or 4 stops flight</a:t>
            </a:r>
          </a:p>
        </p:txBody>
      </p:sp>
    </p:spTree>
    <p:extLst>
      <p:ext uri="{BB962C8B-B14F-4D97-AF65-F5344CB8AC3E}">
        <p14:creationId xmlns:p14="http://schemas.microsoft.com/office/powerpoint/2010/main" val="4146207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6E76F-A0F3-4C84-8A88-420929F271E2}"/>
              </a:ext>
            </a:extLst>
          </p:cNvPr>
          <p:cNvSpPr>
            <a:spLocks noGrp="1"/>
          </p:cNvSpPr>
          <p:nvPr>
            <p:ph type="title"/>
          </p:nvPr>
        </p:nvSpPr>
        <p:spPr>
          <a:xfrm>
            <a:off x="549965" y="0"/>
            <a:ext cx="10227365" cy="734805"/>
          </a:xfrm>
        </p:spPr>
        <p:txBody>
          <a:bodyPr>
            <a:normAutofit/>
          </a:bodyPr>
          <a:lstStyle/>
          <a:p>
            <a:r>
              <a:rPr lang="en-IN" b="1" dirty="0"/>
              <a:t>PREPARAING DATA FOR MACHINE LEARNING</a:t>
            </a:r>
          </a:p>
        </p:txBody>
      </p:sp>
      <p:pic>
        <p:nvPicPr>
          <p:cNvPr id="5" name="Content Placeholder 4">
            <a:extLst>
              <a:ext uri="{FF2B5EF4-FFF2-40B4-BE49-F238E27FC236}">
                <a16:creationId xmlns:a16="http://schemas.microsoft.com/office/drawing/2014/main" id="{72731061-7938-4391-87D3-E0953DB7B6B6}"/>
              </a:ext>
            </a:extLst>
          </p:cNvPr>
          <p:cNvPicPr>
            <a:picLocks noGrp="1" noChangeAspect="1"/>
          </p:cNvPicPr>
          <p:nvPr>
            <p:ph idx="1"/>
          </p:nvPr>
        </p:nvPicPr>
        <p:blipFill>
          <a:blip r:embed="rId2"/>
          <a:stretch>
            <a:fillRect/>
          </a:stretch>
        </p:blipFill>
        <p:spPr>
          <a:xfrm>
            <a:off x="549965" y="890760"/>
            <a:ext cx="5143500" cy="1847850"/>
          </a:xfrm>
        </p:spPr>
      </p:pic>
      <p:pic>
        <p:nvPicPr>
          <p:cNvPr id="7" name="Picture 6">
            <a:extLst>
              <a:ext uri="{FF2B5EF4-FFF2-40B4-BE49-F238E27FC236}">
                <a16:creationId xmlns:a16="http://schemas.microsoft.com/office/drawing/2014/main" id="{33207D17-73CC-4118-868C-A09A4F0C3D16}"/>
              </a:ext>
            </a:extLst>
          </p:cNvPr>
          <p:cNvPicPr>
            <a:picLocks noChangeAspect="1"/>
          </p:cNvPicPr>
          <p:nvPr/>
        </p:nvPicPr>
        <p:blipFill>
          <a:blip r:embed="rId3"/>
          <a:stretch>
            <a:fillRect/>
          </a:stretch>
        </p:blipFill>
        <p:spPr>
          <a:xfrm>
            <a:off x="549965" y="2842592"/>
            <a:ext cx="5791200" cy="1219200"/>
          </a:xfrm>
          <a:prstGeom prst="rect">
            <a:avLst/>
          </a:prstGeom>
        </p:spPr>
      </p:pic>
      <p:pic>
        <p:nvPicPr>
          <p:cNvPr id="9" name="Picture 8">
            <a:extLst>
              <a:ext uri="{FF2B5EF4-FFF2-40B4-BE49-F238E27FC236}">
                <a16:creationId xmlns:a16="http://schemas.microsoft.com/office/drawing/2014/main" id="{2D3FEE47-B0F3-40CD-9CE2-0A65E238EA58}"/>
              </a:ext>
            </a:extLst>
          </p:cNvPr>
          <p:cNvPicPr>
            <a:picLocks noChangeAspect="1"/>
          </p:cNvPicPr>
          <p:nvPr/>
        </p:nvPicPr>
        <p:blipFill>
          <a:blip r:embed="rId4"/>
          <a:stretch>
            <a:fillRect/>
          </a:stretch>
        </p:blipFill>
        <p:spPr>
          <a:xfrm>
            <a:off x="549965" y="4327284"/>
            <a:ext cx="6124575" cy="1038225"/>
          </a:xfrm>
          <a:prstGeom prst="rect">
            <a:avLst/>
          </a:prstGeom>
        </p:spPr>
      </p:pic>
      <p:sp>
        <p:nvSpPr>
          <p:cNvPr id="10" name="TextBox 9">
            <a:extLst>
              <a:ext uri="{FF2B5EF4-FFF2-40B4-BE49-F238E27FC236}">
                <a16:creationId xmlns:a16="http://schemas.microsoft.com/office/drawing/2014/main" id="{B3476382-3500-4199-8C7F-B38BC6F73BDD}"/>
              </a:ext>
            </a:extLst>
          </p:cNvPr>
          <p:cNvSpPr txBox="1"/>
          <p:nvPr/>
        </p:nvSpPr>
        <p:spPr>
          <a:xfrm>
            <a:off x="7354957" y="1269586"/>
            <a:ext cx="4426226" cy="2031325"/>
          </a:xfrm>
          <a:prstGeom prst="rect">
            <a:avLst/>
          </a:prstGeom>
          <a:noFill/>
        </p:spPr>
        <p:txBody>
          <a:bodyPr wrap="square" rtlCol="0">
            <a:spAutoFit/>
          </a:bodyPr>
          <a:lstStyle/>
          <a:p>
            <a:r>
              <a:rPr lang="en-IN" dirty="0"/>
              <a:t>OBSERAVTION-</a:t>
            </a:r>
          </a:p>
          <a:p>
            <a:endParaRPr lang="en-IN" dirty="0"/>
          </a:p>
          <a:p>
            <a:r>
              <a:rPr lang="en-IN" dirty="0"/>
              <a:t>Here I am using ordinal encoder because my features are in order </a:t>
            </a:r>
          </a:p>
          <a:p>
            <a:endParaRPr lang="en-IN" dirty="0"/>
          </a:p>
          <a:p>
            <a:r>
              <a:rPr lang="en-IN" dirty="0"/>
              <a:t>And I am splitting my data into </a:t>
            </a:r>
            <a:r>
              <a:rPr lang="en-IN" dirty="0" err="1"/>
              <a:t>x,y</a:t>
            </a:r>
            <a:r>
              <a:rPr lang="en-IN" dirty="0"/>
              <a:t> for train test split</a:t>
            </a:r>
          </a:p>
        </p:txBody>
      </p:sp>
    </p:spTree>
    <p:extLst>
      <p:ext uri="{BB962C8B-B14F-4D97-AF65-F5344CB8AC3E}">
        <p14:creationId xmlns:p14="http://schemas.microsoft.com/office/powerpoint/2010/main" val="339571749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26</TotalTime>
  <Words>1107</Words>
  <Application>Microsoft Office PowerPoint</Application>
  <PresentationFormat>Widescreen</PresentationFormat>
  <Paragraphs>235</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Algerian</vt:lpstr>
      <vt:lpstr>Arial</vt:lpstr>
      <vt:lpstr>Arial Rounded MT Bold</vt:lpstr>
      <vt:lpstr>Calibri</vt:lpstr>
      <vt:lpstr>Century Gothic</vt:lpstr>
      <vt:lpstr>Helvetica Neue</vt:lpstr>
      <vt:lpstr>Wingdings 3</vt:lpstr>
      <vt:lpstr>Wisp</vt:lpstr>
      <vt:lpstr>FLIGHT PRICE PREDICTION</vt:lpstr>
      <vt:lpstr>INTRODUCTION</vt:lpstr>
      <vt:lpstr>DATA COLLECTION USING WEB SCRAPING</vt:lpstr>
      <vt:lpstr>PowerPoint Presentation</vt:lpstr>
      <vt:lpstr>DATA LOADING AND PRE-PROCESSING</vt:lpstr>
      <vt:lpstr>PRE-PROCESSING</vt:lpstr>
      <vt:lpstr>EDA</vt:lpstr>
      <vt:lpstr>EDA</vt:lpstr>
      <vt:lpstr>PREPARAING DATA FOR MACHINE LEARNING</vt:lpstr>
      <vt:lpstr>CHECKING CORRELATION BETWEEN FEATURES</vt:lpstr>
      <vt:lpstr>CHECKING OUTLIERS</vt:lpstr>
      <vt:lpstr>TRAINING MULTIPLE MODELS</vt:lpstr>
      <vt:lpstr>HYPERPARAMETER TUNING</vt:lpstr>
      <vt:lpstr>FINAL MODEL PERFORMANCE METRICS AND LEARNING CURVE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PRICE PREDICTION</dc:title>
  <dc:creator>satyamwork43@outlook.com</dc:creator>
  <cp:lastModifiedBy>Ganesh Kumbhar</cp:lastModifiedBy>
  <cp:revision>5</cp:revision>
  <dcterms:created xsi:type="dcterms:W3CDTF">2021-11-03T05:44:57Z</dcterms:created>
  <dcterms:modified xsi:type="dcterms:W3CDTF">2022-05-05T02:45:12Z</dcterms:modified>
</cp:coreProperties>
</file>