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omic Sans MS" panose="030F0702030302020204" pitchFamily="66"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
        <p:cNvGrpSpPr/>
        <p:nvPr/>
      </p:nvGrpSpPr>
      <p:grpSpPr>
        <a:xfrm>
          <a:off x="0" y="0"/>
          <a:ext cx="0" cy="0"/>
          <a:chOff x="0" y="0"/>
          <a:chExt cx="0" cy="0"/>
        </a:xfrm>
      </p:grpSpPr>
      <p:sp>
        <p:nvSpPr>
          <p:cNvPr id="25" name="Google Shape;25;p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 name="Google Shape;26;p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7" name="Google Shape;27;p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30" name="Google Shape;30;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grpSp>
        <p:nvGrpSpPr>
          <p:cNvPr id="32" name="Google Shape;32;p6"/>
          <p:cNvGrpSpPr/>
          <p:nvPr/>
        </p:nvGrpSpPr>
        <p:grpSpPr>
          <a:xfrm>
            <a:off x="6098378" y="5"/>
            <a:ext cx="3045625" cy="2030570"/>
            <a:chOff x="6098378" y="5"/>
            <a:chExt cx="3045625" cy="2030570"/>
          </a:xfrm>
        </p:grpSpPr>
        <p:sp>
          <p:nvSpPr>
            <p:cNvPr id="33" name="Google Shape;33;p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9" name="Google Shape;39;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grpSp>
        <p:nvGrpSpPr>
          <p:cNvPr id="41" name="Google Shape;41;p7"/>
          <p:cNvGrpSpPr/>
          <p:nvPr/>
        </p:nvGrpSpPr>
        <p:grpSpPr>
          <a:xfrm>
            <a:off x="0" y="3903669"/>
            <a:ext cx="9144000" cy="1239925"/>
            <a:chOff x="0" y="3903669"/>
            <a:chExt cx="9144000" cy="1239925"/>
          </a:xfrm>
        </p:grpSpPr>
        <p:sp>
          <p:nvSpPr>
            <p:cNvPr id="42" name="Google Shape;42;p7"/>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7"/>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7"/>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2" name="Google Shape;52;p8"/>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3" name="Google Shape;53;p8"/>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4" name="Google Shape;54;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8" name="Google Shape;58;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9"/>
        <p:cNvGrpSpPr/>
        <p:nvPr/>
      </p:nvGrpSpPr>
      <p:grpSpPr>
        <a:xfrm>
          <a:off x="0" y="0"/>
          <a:ext cx="0" cy="0"/>
          <a:chOff x="0" y="0"/>
          <a:chExt cx="0" cy="0"/>
        </a:xfrm>
      </p:grpSpPr>
      <p:grpSp>
        <p:nvGrpSpPr>
          <p:cNvPr id="60" name="Google Shape;60;p10"/>
          <p:cNvGrpSpPr/>
          <p:nvPr/>
        </p:nvGrpSpPr>
        <p:grpSpPr>
          <a:xfrm>
            <a:off x="6098378" y="5"/>
            <a:ext cx="3045625" cy="2030570"/>
            <a:chOff x="6098378" y="5"/>
            <a:chExt cx="3045625" cy="2030570"/>
          </a:xfrm>
        </p:grpSpPr>
        <p:sp>
          <p:nvSpPr>
            <p:cNvPr id="61" name="Google Shape;61;p10"/>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0"/>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0"/>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0"/>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0"/>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3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Flip Robo Technologies </a:t>
            </a:r>
            <a:endParaRPr/>
          </a:p>
        </p:txBody>
      </p:sp>
      <p:sp>
        <p:nvSpPr>
          <p:cNvPr id="86" name="Google Shape;86;p13"/>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800"/>
              </a:spcAft>
              <a:buSzPts val="2100"/>
              <a:buNone/>
            </a:pPr>
            <a:r>
              <a:rPr lang="en" sz="1800" b="1">
                <a:solidFill>
                  <a:srgbClr val="FFF2CC"/>
                </a:solidFill>
                <a:latin typeface="Calibri"/>
                <a:ea typeface="Calibri"/>
                <a:cs typeface="Calibri"/>
                <a:sym typeface="Calibri"/>
              </a:rPr>
              <a:t>HOUSING: PRICE PREDICTION</a:t>
            </a:r>
            <a:endParaRPr>
              <a:solidFill>
                <a:srgbClr val="FFF2CC"/>
              </a:solidFill>
            </a:endParaRPr>
          </a:p>
        </p:txBody>
      </p:sp>
      <p:pic>
        <p:nvPicPr>
          <p:cNvPr id="87" name="Google Shape;87;p13"/>
          <p:cNvPicPr preferRelativeResize="0"/>
          <p:nvPr/>
        </p:nvPicPr>
        <p:blipFill rotWithShape="1">
          <a:blip r:embed="rId3">
            <a:alphaModFix/>
          </a:blip>
          <a:srcRect/>
          <a:stretch/>
        </p:blipFill>
        <p:spPr>
          <a:xfrm>
            <a:off x="6391200" y="1448024"/>
            <a:ext cx="2188925" cy="1590650"/>
          </a:xfrm>
          <a:prstGeom prst="rect">
            <a:avLst/>
          </a:prstGeom>
          <a:noFill/>
          <a:ln>
            <a:noFill/>
          </a:ln>
        </p:spPr>
      </p:pic>
      <p:sp>
        <p:nvSpPr>
          <p:cNvPr id="88" name="Google Shape;88;p13"/>
          <p:cNvSpPr txBox="1"/>
          <p:nvPr/>
        </p:nvSpPr>
        <p:spPr>
          <a:xfrm>
            <a:off x="707450" y="3923750"/>
            <a:ext cx="2745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CFE2F3"/>
                </a:solidFill>
                <a:latin typeface="Roboto"/>
                <a:ea typeface="Roboto"/>
                <a:cs typeface="Roboto"/>
                <a:sym typeface="Roboto"/>
              </a:rPr>
              <a:t>Submitted By -</a:t>
            </a:r>
            <a:endParaRPr sz="1400" b="0" i="0" u="none" strike="noStrike" cap="none" dirty="0">
              <a:solidFill>
                <a:srgbClr val="CFE2F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CFE2F3"/>
                </a:solidFill>
                <a:latin typeface="Roboto"/>
                <a:ea typeface="Roboto"/>
                <a:cs typeface="Roboto"/>
                <a:sym typeface="Roboto"/>
              </a:rPr>
              <a:t>Ganesh kumbhar</a:t>
            </a:r>
            <a:endParaRPr sz="1400" b="0" i="0" u="none" strike="noStrike" cap="none" dirty="0">
              <a:solidFill>
                <a:srgbClr val="CFE2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Machine Learning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2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SzPts val="3000"/>
              <a:buNone/>
            </a:pPr>
            <a:r>
              <a:rPr lang="en" sz="1900" b="1">
                <a:solidFill>
                  <a:srgbClr val="3C78D8"/>
                </a:solidFill>
              </a:rPr>
              <a:t>Problem Solving Approaches</a:t>
            </a:r>
            <a:endParaRPr sz="3100" b="1">
              <a:solidFill>
                <a:srgbClr val="3C78D8"/>
              </a:solidFill>
            </a:endParaRPr>
          </a:p>
        </p:txBody>
      </p:sp>
      <p:sp>
        <p:nvSpPr>
          <p:cNvPr id="260" name="Google Shape;260;p23"/>
          <p:cNvSpPr/>
          <p:nvPr/>
        </p:nvSpPr>
        <p:spPr>
          <a:xfrm>
            <a:off x="4323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3"/>
          <p:cNvSpPr txBox="1">
            <a:spLocks noGrp="1"/>
          </p:cNvSpPr>
          <p:nvPr>
            <p:ph type="body" idx="4294967295"/>
          </p:nvPr>
        </p:nvSpPr>
        <p:spPr>
          <a:xfrm>
            <a:off x="4323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Feature Selection</a:t>
            </a:r>
            <a:endParaRPr sz="1600">
              <a:solidFill>
                <a:schemeClr val="lt1"/>
              </a:solidFill>
            </a:endParaRPr>
          </a:p>
        </p:txBody>
      </p:sp>
      <p:sp>
        <p:nvSpPr>
          <p:cNvPr id="262" name="Google Shape;262;p23"/>
          <p:cNvSpPr txBox="1">
            <a:spLocks noGrp="1"/>
          </p:cNvSpPr>
          <p:nvPr>
            <p:ph type="body" idx="4294967295"/>
          </p:nvPr>
        </p:nvSpPr>
        <p:spPr>
          <a:xfrm>
            <a:off x="432350" y="1918175"/>
            <a:ext cx="18840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used two approaches to select the feature first selection of feature by 0 variance and Merging Various columns.</a:t>
            </a:r>
            <a:endParaRPr sz="1600"/>
          </a:p>
        </p:txBody>
      </p:sp>
      <p:sp>
        <p:nvSpPr>
          <p:cNvPr id="263" name="Google Shape;263;p23"/>
          <p:cNvSpPr txBox="1">
            <a:spLocks noGrp="1"/>
          </p:cNvSpPr>
          <p:nvPr>
            <p:ph type="body" idx="4294967295"/>
          </p:nvPr>
        </p:nvSpPr>
        <p:spPr>
          <a:xfrm>
            <a:off x="3336150" y="1451576"/>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Challenge 2</a:t>
            </a:r>
            <a:endParaRPr>
              <a:solidFill>
                <a:schemeClr val="lt1"/>
              </a:solidFill>
            </a:endParaRPr>
          </a:p>
        </p:txBody>
      </p:sp>
      <p:sp>
        <p:nvSpPr>
          <p:cNvPr id="264" name="Google Shape;264;p23"/>
          <p:cNvSpPr txBox="1">
            <a:spLocks noGrp="1"/>
          </p:cNvSpPr>
          <p:nvPr>
            <p:ph type="body" idx="4294967295"/>
          </p:nvPr>
        </p:nvSpPr>
        <p:spPr>
          <a:xfrm>
            <a:off x="2642150" y="1940550"/>
            <a:ext cx="18279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made pipeline to remove the chance of any data leakage.</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SzPts val="1800"/>
              <a:buNone/>
            </a:pPr>
            <a:endParaRPr sz="1500">
              <a:solidFill>
                <a:srgbClr val="000000"/>
              </a:solidFill>
              <a:latin typeface="Calibri"/>
              <a:ea typeface="Calibri"/>
              <a:cs typeface="Calibri"/>
              <a:sym typeface="Calibri"/>
            </a:endParaRPr>
          </a:p>
        </p:txBody>
      </p:sp>
      <p:sp>
        <p:nvSpPr>
          <p:cNvPr id="265" name="Google Shape;265;p23"/>
          <p:cNvSpPr txBox="1">
            <a:spLocks noGrp="1"/>
          </p:cNvSpPr>
          <p:nvPr>
            <p:ph type="body" idx="4294967295"/>
          </p:nvPr>
        </p:nvSpPr>
        <p:spPr>
          <a:xfrm>
            <a:off x="4730225" y="1918175"/>
            <a:ext cx="21021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SzPts val="1800"/>
              <a:buNone/>
            </a:pPr>
            <a:r>
              <a:rPr lang="en" sz="1500">
                <a:solidFill>
                  <a:srgbClr val="000000"/>
                </a:solidFill>
                <a:latin typeface="Calibri"/>
                <a:ea typeface="Calibri"/>
                <a:cs typeface="Calibri"/>
                <a:sym typeface="Calibri"/>
              </a:rPr>
              <a:t>The scale of data has high variance and to put data in in one scale which will increase the efficiency of our model for that we use Robust scaler library.</a:t>
            </a:r>
            <a:endParaRPr sz="1600"/>
          </a:p>
        </p:txBody>
      </p:sp>
      <p:sp>
        <p:nvSpPr>
          <p:cNvPr id="266" name="Google Shape;266;p23"/>
          <p:cNvSpPr/>
          <p:nvPr/>
        </p:nvSpPr>
        <p:spPr>
          <a:xfrm>
            <a:off x="26421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3"/>
          <p:cNvSpPr txBox="1">
            <a:spLocks noGrp="1"/>
          </p:cNvSpPr>
          <p:nvPr>
            <p:ph type="body" idx="4294967295"/>
          </p:nvPr>
        </p:nvSpPr>
        <p:spPr>
          <a:xfrm>
            <a:off x="26421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Pipeline</a:t>
            </a:r>
            <a:endParaRPr sz="1600">
              <a:solidFill>
                <a:schemeClr val="lt1"/>
              </a:solidFill>
            </a:endParaRPr>
          </a:p>
        </p:txBody>
      </p:sp>
      <p:sp>
        <p:nvSpPr>
          <p:cNvPr id="268" name="Google Shape;268;p23"/>
          <p:cNvSpPr/>
          <p:nvPr/>
        </p:nvSpPr>
        <p:spPr>
          <a:xfrm>
            <a:off x="48519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3"/>
          <p:cNvSpPr txBox="1">
            <a:spLocks noGrp="1"/>
          </p:cNvSpPr>
          <p:nvPr>
            <p:ph type="body" idx="4294967295"/>
          </p:nvPr>
        </p:nvSpPr>
        <p:spPr>
          <a:xfrm>
            <a:off x="48519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Scaling</a:t>
            </a:r>
            <a:endParaRPr sz="1600">
              <a:solidFill>
                <a:schemeClr val="lt1"/>
              </a:solidFill>
            </a:endParaRPr>
          </a:p>
        </p:txBody>
      </p:sp>
      <p:sp>
        <p:nvSpPr>
          <p:cNvPr id="270" name="Google Shape;270;p23"/>
          <p:cNvSpPr/>
          <p:nvPr/>
        </p:nvSpPr>
        <p:spPr>
          <a:xfrm>
            <a:off x="70617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3"/>
          <p:cNvSpPr txBox="1">
            <a:spLocks noGrp="1"/>
          </p:cNvSpPr>
          <p:nvPr>
            <p:ph type="body" idx="4294967295"/>
          </p:nvPr>
        </p:nvSpPr>
        <p:spPr>
          <a:xfrm>
            <a:off x="7061750" y="1387000"/>
            <a:ext cx="22188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Skewness</a:t>
            </a:r>
            <a:endParaRPr sz="1600">
              <a:solidFill>
                <a:schemeClr val="lt1"/>
              </a:solidFill>
            </a:endParaRPr>
          </a:p>
        </p:txBody>
      </p:sp>
      <p:sp>
        <p:nvSpPr>
          <p:cNvPr id="272" name="Google Shape;272;p23"/>
          <p:cNvSpPr txBox="1">
            <a:spLocks noGrp="1"/>
          </p:cNvSpPr>
          <p:nvPr>
            <p:ph type="body" idx="4294967295"/>
          </p:nvPr>
        </p:nvSpPr>
        <p:spPr>
          <a:xfrm>
            <a:off x="6978875" y="1918175"/>
            <a:ext cx="20631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SzPts val="1800"/>
              <a:buNone/>
            </a:pPr>
            <a:r>
              <a:rPr lang="en" sz="1500">
                <a:solidFill>
                  <a:srgbClr val="000000"/>
                </a:solidFill>
                <a:latin typeface="Calibri"/>
                <a:ea typeface="Calibri"/>
                <a:cs typeface="Calibri"/>
                <a:sym typeface="Calibri"/>
              </a:rPr>
              <a:t>The data is very much skewed and to remove the skewness we used square root method this method is capable of dealing with high skewness</a:t>
            </a:r>
            <a:endParaRPr sz="15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Models Used</a:t>
            </a:r>
            <a:endParaRPr/>
          </a:p>
        </p:txBody>
      </p:sp>
      <p:sp>
        <p:nvSpPr>
          <p:cNvPr id="278" name="Google Shape;278;p24"/>
          <p:cNvSpPr/>
          <p:nvPr/>
        </p:nvSpPr>
        <p:spPr>
          <a:xfrm>
            <a:off x="4147063" y="104910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4"/>
          <p:cNvSpPr/>
          <p:nvPr/>
        </p:nvSpPr>
        <p:spPr>
          <a:xfrm>
            <a:off x="4147075" y="1049112"/>
            <a:ext cx="1449300" cy="30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4"/>
          <p:cNvSpPr txBox="1">
            <a:spLocks noGrp="1"/>
          </p:cNvSpPr>
          <p:nvPr>
            <p:ph type="body" idx="4294967295"/>
          </p:nvPr>
        </p:nvSpPr>
        <p:spPr>
          <a:xfrm>
            <a:off x="4147075" y="1457100"/>
            <a:ext cx="1449000" cy="18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300">
                <a:solidFill>
                  <a:schemeClr val="dk1"/>
                </a:solidFill>
              </a:rPr>
              <a:t>Models</a:t>
            </a:r>
            <a:endParaRPr sz="1300">
              <a:solidFill>
                <a:schemeClr val="dk1"/>
              </a:solidFill>
            </a:endParaRPr>
          </a:p>
        </p:txBody>
      </p:sp>
      <p:grpSp>
        <p:nvGrpSpPr>
          <p:cNvPr id="281" name="Google Shape;281;p24"/>
          <p:cNvGrpSpPr/>
          <p:nvPr/>
        </p:nvGrpSpPr>
        <p:grpSpPr>
          <a:xfrm>
            <a:off x="2967613" y="1746605"/>
            <a:ext cx="4203600" cy="531900"/>
            <a:chOff x="2967613" y="1746605"/>
            <a:chExt cx="4203600" cy="531900"/>
          </a:xfrm>
        </p:grpSpPr>
        <p:cxnSp>
          <p:nvCxnSpPr>
            <p:cNvPr id="282" name="Google Shape;282;p24"/>
            <p:cNvCxnSpPr>
              <a:stCxn id="278" idx="2"/>
              <a:endCxn id="283" idx="0"/>
            </p:cNvCxnSpPr>
            <p:nvPr/>
          </p:nvCxnSpPr>
          <p:spPr>
            <a:xfrm rot="5400000">
              <a:off x="3653713" y="1060505"/>
              <a:ext cx="531900" cy="1904100"/>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284" name="Google Shape;284;p24"/>
            <p:cNvCxnSpPr>
              <a:stCxn id="278" idx="2"/>
              <a:endCxn id="285" idx="0"/>
            </p:cNvCxnSpPr>
            <p:nvPr/>
          </p:nvCxnSpPr>
          <p:spPr>
            <a:xfrm rot="-5400000" flipH="1">
              <a:off x="5755513" y="862805"/>
              <a:ext cx="531900" cy="2299500"/>
            </a:xfrm>
            <a:prstGeom prst="bentConnector3">
              <a:avLst>
                <a:gd name="adj1" fmla="val 50000"/>
              </a:avLst>
            </a:prstGeom>
            <a:noFill/>
            <a:ln w="9525" cap="flat" cmpd="sng">
              <a:solidFill>
                <a:schemeClr val="lt2"/>
              </a:solidFill>
              <a:prstDash val="solid"/>
              <a:round/>
              <a:headEnd type="none" w="sm" len="sm"/>
              <a:tailEnd type="none" w="sm" len="sm"/>
            </a:ln>
          </p:spPr>
        </p:cxnSp>
      </p:grpSp>
      <p:sp>
        <p:nvSpPr>
          <p:cNvPr id="286" name="Google Shape;286;p24"/>
          <p:cNvSpPr/>
          <p:nvPr/>
        </p:nvSpPr>
        <p:spPr>
          <a:xfrm>
            <a:off x="1568950" y="2278500"/>
            <a:ext cx="2797500" cy="2036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4"/>
          <p:cNvSpPr/>
          <p:nvPr/>
        </p:nvSpPr>
        <p:spPr>
          <a:xfrm>
            <a:off x="1568950" y="2278500"/>
            <a:ext cx="2797500" cy="30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4"/>
          <p:cNvSpPr txBox="1">
            <a:spLocks noGrp="1"/>
          </p:cNvSpPr>
          <p:nvPr>
            <p:ph type="body" idx="4294967295"/>
          </p:nvPr>
        </p:nvSpPr>
        <p:spPr>
          <a:xfrm>
            <a:off x="2193650" y="2337750"/>
            <a:ext cx="1449000" cy="18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100">
                <a:solidFill>
                  <a:schemeClr val="lt1"/>
                </a:solidFill>
              </a:rPr>
              <a:t>Normal Models</a:t>
            </a:r>
            <a:endParaRPr sz="1100">
              <a:solidFill>
                <a:schemeClr val="lt1"/>
              </a:solidFill>
            </a:endParaRPr>
          </a:p>
        </p:txBody>
      </p:sp>
      <p:sp>
        <p:nvSpPr>
          <p:cNvPr id="288" name="Google Shape;288;p24"/>
          <p:cNvSpPr txBox="1">
            <a:spLocks noGrp="1"/>
          </p:cNvSpPr>
          <p:nvPr>
            <p:ph type="body" idx="4294967295"/>
          </p:nvPr>
        </p:nvSpPr>
        <p:spPr>
          <a:xfrm>
            <a:off x="1696300" y="3143800"/>
            <a:ext cx="2542800" cy="481800"/>
          </a:xfrm>
          <a:prstGeom prst="rect">
            <a:avLst/>
          </a:prstGeom>
          <a:noFill/>
          <a:ln>
            <a:noFill/>
          </a:ln>
        </p:spPr>
        <p:txBody>
          <a:bodyPr spcFirstLastPara="1" wrap="square" lIns="91425" tIns="91425" rIns="91425" bIns="91425" anchor="ctr" anchorCtr="0">
            <a:noAutofit/>
          </a:bodyPr>
          <a:lstStyle/>
          <a:p>
            <a:pPr marL="457200" lvl="0" indent="-311150" algn="l" rtl="0">
              <a:lnSpc>
                <a:spcPct val="100000"/>
              </a:lnSpc>
              <a:spcBef>
                <a:spcPts val="0"/>
              </a:spcBef>
              <a:spcAft>
                <a:spcPts val="0"/>
              </a:spcAft>
              <a:buClr>
                <a:schemeClr val="dk1"/>
              </a:buClr>
              <a:buSzPts val="1300"/>
              <a:buChar char="●"/>
            </a:pPr>
            <a:r>
              <a:rPr lang="en" sz="1300">
                <a:solidFill>
                  <a:schemeClr val="dk1"/>
                </a:solidFill>
              </a:rPr>
              <a:t>LinearRegressor</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KNeighborsRegressor</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ElasticNet</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Lasso</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Ridge</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Decision Tree Regressor</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SVR</a:t>
            </a:r>
            <a:endParaRPr sz="1300">
              <a:solidFill>
                <a:schemeClr val="dk1"/>
              </a:solidFill>
            </a:endParaRPr>
          </a:p>
        </p:txBody>
      </p:sp>
      <p:sp>
        <p:nvSpPr>
          <p:cNvPr id="289" name="Google Shape;289;p24"/>
          <p:cNvSpPr/>
          <p:nvPr/>
        </p:nvSpPr>
        <p:spPr>
          <a:xfrm>
            <a:off x="5698550" y="2278500"/>
            <a:ext cx="2945700" cy="2036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4"/>
          <p:cNvSpPr/>
          <p:nvPr/>
        </p:nvSpPr>
        <p:spPr>
          <a:xfrm>
            <a:off x="5698500" y="2278500"/>
            <a:ext cx="2945700" cy="30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4"/>
          <p:cNvSpPr txBox="1">
            <a:spLocks noGrp="1"/>
          </p:cNvSpPr>
          <p:nvPr>
            <p:ph type="body" idx="4294967295"/>
          </p:nvPr>
        </p:nvSpPr>
        <p:spPr>
          <a:xfrm>
            <a:off x="6504825" y="2337750"/>
            <a:ext cx="1449000" cy="18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100">
                <a:solidFill>
                  <a:schemeClr val="lt1"/>
                </a:solidFill>
              </a:rPr>
              <a:t>Bagging/Boosting </a:t>
            </a:r>
            <a:endParaRPr sz="1100">
              <a:solidFill>
                <a:schemeClr val="lt1"/>
              </a:solidFill>
            </a:endParaRPr>
          </a:p>
        </p:txBody>
      </p:sp>
      <p:sp>
        <p:nvSpPr>
          <p:cNvPr id="291" name="Google Shape;291;p24"/>
          <p:cNvSpPr txBox="1">
            <a:spLocks noGrp="1"/>
          </p:cNvSpPr>
          <p:nvPr>
            <p:ph type="body" idx="4294967295"/>
          </p:nvPr>
        </p:nvSpPr>
        <p:spPr>
          <a:xfrm>
            <a:off x="5851250" y="3143800"/>
            <a:ext cx="2828700" cy="481800"/>
          </a:xfrm>
          <a:prstGeom prst="rect">
            <a:avLst/>
          </a:prstGeom>
          <a:noFill/>
          <a:ln>
            <a:noFill/>
          </a:ln>
        </p:spPr>
        <p:txBody>
          <a:bodyPr spcFirstLastPara="1" wrap="square" lIns="91425" tIns="91425" rIns="91425" bIns="91425" anchor="ctr" anchorCtr="0">
            <a:noAutofit/>
          </a:bodyPr>
          <a:lstStyle/>
          <a:p>
            <a:pPr marL="457200" lvl="0" indent="-311150" algn="just" rtl="0">
              <a:lnSpc>
                <a:spcPct val="107916"/>
              </a:lnSpc>
              <a:spcBef>
                <a:spcPts val="0"/>
              </a:spcBef>
              <a:spcAft>
                <a:spcPts val="0"/>
              </a:spcAft>
              <a:buClr>
                <a:schemeClr val="dk1"/>
              </a:buClr>
              <a:buSzPts val="1300"/>
              <a:buChar char="●"/>
            </a:pPr>
            <a:r>
              <a:rPr lang="en" sz="1300">
                <a:solidFill>
                  <a:schemeClr val="dk1"/>
                </a:solidFill>
              </a:rPr>
              <a:t>RandomForestRegressor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AdaBoostClassRegressor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GradientBoostingRegressor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BaggingRegressor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ExtraTreesRegressor</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5"/>
          <p:cNvSpPr txBox="1">
            <a:spLocks noGrp="1"/>
          </p:cNvSpPr>
          <p:nvPr>
            <p:ph type="body" idx="2"/>
          </p:nvPr>
        </p:nvSpPr>
        <p:spPr>
          <a:xfrm>
            <a:off x="4939500" y="-190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07916"/>
              </a:lnSpc>
              <a:spcBef>
                <a:spcPts val="0"/>
              </a:spcBef>
              <a:spcAft>
                <a:spcPts val="0"/>
              </a:spcAft>
              <a:buSzPts val="1800"/>
              <a:buNone/>
            </a:pPr>
            <a:r>
              <a:rPr lang="en" sz="1500">
                <a:solidFill>
                  <a:srgbClr val="C9DAF8"/>
                </a:solidFill>
              </a:rPr>
              <a:t>When we see the result of matrices we see that the we see that Gradient Boosting Regressor has best R2 , MAE , MSE and cross val score</a:t>
            </a:r>
            <a:endParaRPr sz="1500">
              <a:solidFill>
                <a:srgbClr val="C9DAF8"/>
              </a:solidFill>
            </a:endParaRPr>
          </a:p>
          <a:p>
            <a:pPr marL="0" lvl="0" indent="0" algn="l" rtl="0">
              <a:lnSpc>
                <a:spcPct val="107916"/>
              </a:lnSpc>
              <a:spcBef>
                <a:spcPts val="1100"/>
              </a:spcBef>
              <a:spcAft>
                <a:spcPts val="0"/>
              </a:spcAft>
              <a:buSzPts val="1800"/>
              <a:buNone/>
            </a:pPr>
            <a:r>
              <a:rPr lang="en" sz="1500" b="1">
                <a:solidFill>
                  <a:srgbClr val="C9DAF8"/>
                </a:solidFill>
              </a:rPr>
              <a:t>R2 Score = </a:t>
            </a:r>
            <a:r>
              <a:rPr lang="en" sz="1500">
                <a:solidFill>
                  <a:srgbClr val="C9DAF8"/>
                </a:solidFill>
              </a:rPr>
              <a:t>92%</a:t>
            </a:r>
            <a:endParaRPr sz="1500">
              <a:solidFill>
                <a:srgbClr val="C9DAF8"/>
              </a:solidFill>
            </a:endParaRPr>
          </a:p>
          <a:p>
            <a:pPr marL="0" lvl="0" indent="0" algn="l" rtl="0">
              <a:lnSpc>
                <a:spcPct val="107916"/>
              </a:lnSpc>
              <a:spcBef>
                <a:spcPts val="1100"/>
              </a:spcBef>
              <a:spcAft>
                <a:spcPts val="0"/>
              </a:spcAft>
              <a:buSzPts val="1800"/>
              <a:buNone/>
            </a:pPr>
            <a:r>
              <a:rPr lang="en" sz="1500" b="1">
                <a:solidFill>
                  <a:srgbClr val="C9DAF8"/>
                </a:solidFill>
              </a:rPr>
              <a:t>MSE = </a:t>
            </a:r>
            <a:r>
              <a:rPr lang="en" sz="1500">
                <a:solidFill>
                  <a:srgbClr val="C9DAF8"/>
                </a:solidFill>
              </a:rPr>
              <a:t>0.03</a:t>
            </a:r>
            <a:endParaRPr sz="1500">
              <a:solidFill>
                <a:srgbClr val="C9DAF8"/>
              </a:solidFill>
            </a:endParaRPr>
          </a:p>
          <a:p>
            <a:pPr marL="0" lvl="0" indent="0" algn="l" rtl="0">
              <a:lnSpc>
                <a:spcPct val="107916"/>
              </a:lnSpc>
              <a:spcBef>
                <a:spcPts val="1100"/>
              </a:spcBef>
              <a:spcAft>
                <a:spcPts val="0"/>
              </a:spcAft>
              <a:buSzPts val="1800"/>
              <a:buNone/>
            </a:pPr>
            <a:r>
              <a:rPr lang="en" sz="1500" b="1">
                <a:solidFill>
                  <a:srgbClr val="C9DAF8"/>
                </a:solidFill>
              </a:rPr>
              <a:t>MAE = </a:t>
            </a:r>
            <a:r>
              <a:rPr lang="en" sz="1500">
                <a:solidFill>
                  <a:srgbClr val="C9DAF8"/>
                </a:solidFill>
              </a:rPr>
              <a:t>0.002</a:t>
            </a:r>
            <a:endParaRPr sz="1500">
              <a:solidFill>
                <a:srgbClr val="C9DAF8"/>
              </a:solidFill>
            </a:endParaRPr>
          </a:p>
          <a:p>
            <a:pPr marL="0" lvl="0" indent="0" algn="l" rtl="0">
              <a:lnSpc>
                <a:spcPct val="107916"/>
              </a:lnSpc>
              <a:spcBef>
                <a:spcPts val="1100"/>
              </a:spcBef>
              <a:spcAft>
                <a:spcPts val="0"/>
              </a:spcAft>
              <a:buSzPts val="1800"/>
              <a:buNone/>
            </a:pPr>
            <a:r>
              <a:rPr lang="en" sz="1500" b="1">
                <a:solidFill>
                  <a:srgbClr val="C9DAF8"/>
                </a:solidFill>
              </a:rPr>
              <a:t>Cross Val Score = </a:t>
            </a:r>
            <a:r>
              <a:rPr lang="en" sz="1500">
                <a:solidFill>
                  <a:srgbClr val="C9DAF8"/>
                </a:solidFill>
              </a:rPr>
              <a:t>88%</a:t>
            </a:r>
            <a:endParaRPr sz="1500">
              <a:solidFill>
                <a:srgbClr val="C9DAF8"/>
              </a:solidFill>
            </a:endParaRPr>
          </a:p>
        </p:txBody>
      </p:sp>
      <p:sp>
        <p:nvSpPr>
          <p:cNvPr id="297" name="Google Shape;297;p25"/>
          <p:cNvSpPr txBox="1"/>
          <p:nvPr/>
        </p:nvSpPr>
        <p:spPr>
          <a:xfrm>
            <a:off x="377425" y="310825"/>
            <a:ext cx="42627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3C78D8"/>
                </a:solidFill>
                <a:latin typeface="Roboto"/>
                <a:ea typeface="Roboto"/>
                <a:cs typeface="Roboto"/>
                <a:sym typeface="Roboto"/>
              </a:rPr>
              <a:t>Final Model</a:t>
            </a:r>
            <a:endParaRPr sz="1800" b="0" i="0" u="none" strike="noStrike" cap="none">
              <a:solidFill>
                <a:srgbClr val="3C78D8"/>
              </a:solidFill>
              <a:latin typeface="Roboto"/>
              <a:ea typeface="Roboto"/>
              <a:cs typeface="Roboto"/>
              <a:sym typeface="Roboto"/>
            </a:endParaRPr>
          </a:p>
        </p:txBody>
      </p:sp>
      <p:sp>
        <p:nvSpPr>
          <p:cNvPr id="298" name="Google Shape;298;p25"/>
          <p:cNvSpPr txBox="1"/>
          <p:nvPr/>
        </p:nvSpPr>
        <p:spPr>
          <a:xfrm>
            <a:off x="529825" y="1453825"/>
            <a:ext cx="42627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a:solidFill>
                  <a:srgbClr val="1C4587"/>
                </a:solidFill>
                <a:latin typeface="Roboto"/>
                <a:ea typeface="Roboto"/>
                <a:cs typeface="Roboto"/>
                <a:sym typeface="Roboto"/>
              </a:rPr>
              <a:t>Gradient Boosting Regressor</a:t>
            </a:r>
            <a:endParaRPr sz="1500" b="0" i="0" u="none" strike="noStrike" cap="none">
              <a:solidFill>
                <a:srgbClr val="1C4587"/>
              </a:solidFill>
              <a:latin typeface="Roboto"/>
              <a:ea typeface="Roboto"/>
              <a:cs typeface="Roboto"/>
              <a:sym typeface="Roboto"/>
            </a:endParaRPr>
          </a:p>
        </p:txBody>
      </p:sp>
      <p:sp>
        <p:nvSpPr>
          <p:cNvPr id="299" name="Google Shape;299;p25"/>
          <p:cNvSpPr/>
          <p:nvPr/>
        </p:nvSpPr>
        <p:spPr>
          <a:xfrm>
            <a:off x="4521850" y="3234125"/>
            <a:ext cx="4622100" cy="1909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0" name="Google Shape;300;p25"/>
          <p:cNvPicPr preferRelativeResize="0"/>
          <p:nvPr/>
        </p:nvPicPr>
        <p:blipFill rotWithShape="1">
          <a:blip r:embed="rId3">
            <a:alphaModFix/>
          </a:blip>
          <a:srcRect l="26067" t="42382" r="51440" b="33594"/>
          <a:stretch/>
        </p:blipFill>
        <p:spPr>
          <a:xfrm>
            <a:off x="713250" y="1869325"/>
            <a:ext cx="3653573" cy="2195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title"/>
          </p:nvPr>
        </p:nvSpPr>
        <p:spPr>
          <a:xfrm>
            <a:off x="798900" y="351400"/>
            <a:ext cx="2925900" cy="44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2700"/>
              <a:t>Conclusion</a:t>
            </a:r>
            <a:endParaRPr sz="2700"/>
          </a:p>
        </p:txBody>
      </p:sp>
      <p:sp>
        <p:nvSpPr>
          <p:cNvPr id="306" name="Google Shape;306;p26"/>
          <p:cNvSpPr txBox="1">
            <a:spLocks noGrp="1"/>
          </p:cNvSpPr>
          <p:nvPr>
            <p:ph type="subTitle" idx="1"/>
          </p:nvPr>
        </p:nvSpPr>
        <p:spPr>
          <a:xfrm>
            <a:off x="265500" y="940200"/>
            <a:ext cx="3967800" cy="3695100"/>
          </a:xfrm>
          <a:prstGeom prst="rect">
            <a:avLst/>
          </a:prstGeom>
          <a:noFill/>
          <a:ln>
            <a:noFill/>
          </a:ln>
        </p:spPr>
        <p:txBody>
          <a:bodyPr spcFirstLastPara="1" wrap="square" lIns="91425" tIns="91425" rIns="91425" bIns="91425" anchor="t" anchorCtr="0">
            <a:noAutofit/>
          </a:bodyPr>
          <a:lstStyle/>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When we introduce the model people can pay for actual price and company will be able to find the property according to customer requirement.</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Most of the Continuous Feature have positive overall positive relation with sale price</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By altering some features like unfinished floor etc, which can increase the price</a:t>
            </a:r>
            <a:endParaRPr sz="1500">
              <a:solidFill>
                <a:srgbClr val="000000"/>
              </a:solidFill>
              <a:latin typeface="Calibri"/>
              <a:ea typeface="Calibri"/>
              <a:cs typeface="Calibri"/>
              <a:sym typeface="Calibri"/>
            </a:endParaRPr>
          </a:p>
          <a:p>
            <a:pPr marL="45720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a:t>
            </a:r>
            <a:endParaRPr sz="1500">
              <a:solidFill>
                <a:srgbClr val="000000"/>
              </a:solidFill>
              <a:latin typeface="Calibri"/>
              <a:ea typeface="Calibri"/>
              <a:cs typeface="Calibri"/>
              <a:sym typeface="Calibri"/>
            </a:endParaRPr>
          </a:p>
          <a:p>
            <a:pPr marL="0" lvl="0" indent="0" algn="just" rtl="0">
              <a:lnSpc>
                <a:spcPct val="100000"/>
              </a:lnSpc>
              <a:spcBef>
                <a:spcPts val="800"/>
              </a:spcBef>
              <a:spcAft>
                <a:spcPts val="0"/>
              </a:spcAft>
              <a:buSzPts val="2100"/>
              <a:buNone/>
            </a:pPr>
            <a:endParaRPr/>
          </a:p>
        </p:txBody>
      </p:sp>
      <p:sp>
        <p:nvSpPr>
          <p:cNvPr id="307" name="Google Shape;307;p26"/>
          <p:cNvSpPr txBox="1">
            <a:spLocks noGrp="1"/>
          </p:cNvSpPr>
          <p:nvPr>
            <p:ph type="body" idx="2"/>
          </p:nvPr>
        </p:nvSpPr>
        <p:spPr>
          <a:xfrm>
            <a:off x="4939500" y="876600"/>
            <a:ext cx="3837000" cy="3695100"/>
          </a:xfrm>
          <a:prstGeom prst="rect">
            <a:avLst/>
          </a:prstGeom>
          <a:noFill/>
          <a:ln>
            <a:noFill/>
          </a:ln>
        </p:spPr>
        <p:txBody>
          <a:bodyPr spcFirstLastPara="1" wrap="square" lIns="91425" tIns="91425" rIns="91425" bIns="91425" anchor="ctr" anchorCtr="0">
            <a:noAutofit/>
          </a:bodyPr>
          <a:lstStyle/>
          <a:p>
            <a:pPr marL="0" lvl="0" indent="0" algn="just" rtl="0">
              <a:lnSpc>
                <a:spcPct val="107916"/>
              </a:lnSpc>
              <a:spcBef>
                <a:spcPts val="0"/>
              </a:spcBef>
              <a:spcAft>
                <a:spcPts val="0"/>
              </a:spcAft>
              <a:buSzPts val="1800"/>
              <a:buNone/>
            </a:pPr>
            <a:r>
              <a:rPr lang="en" sz="1500">
                <a:solidFill>
                  <a:srgbClr val="C9DAF8"/>
                </a:solidFill>
                <a:latin typeface="Calibri"/>
                <a:ea typeface="Calibri"/>
                <a:cs typeface="Calibri"/>
                <a:sym typeface="Calibri"/>
              </a:rPr>
              <a:t>The high skewness of data reduces the effectivity</a:t>
            </a:r>
            <a:endParaRPr sz="1500">
              <a:solidFill>
                <a:srgbClr val="C9DAF8"/>
              </a:solidFill>
              <a:latin typeface="Calibri"/>
              <a:ea typeface="Calibri"/>
              <a:cs typeface="Calibri"/>
              <a:sym typeface="Calibri"/>
            </a:endParaRPr>
          </a:p>
          <a:p>
            <a:pPr marL="0" lvl="0" indent="0" algn="l" rtl="0">
              <a:lnSpc>
                <a:spcPct val="107916"/>
              </a:lnSpc>
              <a:spcBef>
                <a:spcPts val="800"/>
              </a:spcBef>
              <a:spcAft>
                <a:spcPts val="0"/>
              </a:spcAft>
              <a:buNone/>
            </a:pPr>
            <a:r>
              <a:rPr lang="en" sz="1500">
                <a:solidFill>
                  <a:srgbClr val="C9DAF8"/>
                </a:solidFill>
                <a:latin typeface="Calibri"/>
                <a:ea typeface="Calibri"/>
                <a:cs typeface="Calibri"/>
                <a:sym typeface="Calibri"/>
              </a:rPr>
              <a:t>Many features have NaN value more than 50%, and imputation of them can decrease the effectiveness. And dropping them had the loss of data</a:t>
            </a:r>
            <a:endParaRPr sz="1500">
              <a:solidFill>
                <a:srgbClr val="C9DAF8"/>
              </a:solidFill>
              <a:latin typeface="Calibri"/>
              <a:ea typeface="Calibri"/>
              <a:cs typeface="Calibri"/>
              <a:sym typeface="Calibri"/>
            </a:endParaRPr>
          </a:p>
          <a:p>
            <a:pPr marL="0" lvl="0" indent="0" algn="l" rtl="0">
              <a:lnSpc>
                <a:spcPct val="107916"/>
              </a:lnSpc>
              <a:spcBef>
                <a:spcPts val="800"/>
              </a:spcBef>
              <a:spcAft>
                <a:spcPts val="800"/>
              </a:spcAft>
              <a:buSzPts val="1800"/>
              <a:buNone/>
            </a:pPr>
            <a:r>
              <a:rPr lang="en" sz="1500">
                <a:solidFill>
                  <a:srgbClr val="C9DAF8"/>
                </a:solidFill>
                <a:latin typeface="Calibri"/>
                <a:ea typeface="Calibri"/>
                <a:cs typeface="Calibri"/>
                <a:sym typeface="Calibri"/>
              </a:rPr>
              <a:t>we can increase the efficiency of a model by selecting a better method to remove outliers and skewness also how to make the search of perfect model in a way that if we want to change some parameters in model then we don't have to run all the model again</a:t>
            </a:r>
            <a:endParaRPr sz="1500">
              <a:solidFill>
                <a:srgbClr val="C9DAF8"/>
              </a:solidFill>
              <a:latin typeface="Calibri"/>
              <a:ea typeface="Calibri"/>
              <a:cs typeface="Calibri"/>
              <a:sym typeface="Calibri"/>
            </a:endParaRPr>
          </a:p>
        </p:txBody>
      </p:sp>
      <p:sp>
        <p:nvSpPr>
          <p:cNvPr id="308" name="Google Shape;308;p26"/>
          <p:cNvSpPr txBox="1">
            <a:spLocks noGrp="1"/>
          </p:cNvSpPr>
          <p:nvPr>
            <p:ph type="title"/>
          </p:nvPr>
        </p:nvSpPr>
        <p:spPr>
          <a:xfrm>
            <a:off x="5523300" y="351400"/>
            <a:ext cx="2925900" cy="44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2700">
                <a:solidFill>
                  <a:srgbClr val="C9DAF8"/>
                </a:solidFill>
              </a:rPr>
              <a:t>Limitation</a:t>
            </a:r>
            <a:endParaRPr sz="2700">
              <a:solidFill>
                <a:srgbClr val="C9DAF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title"/>
          </p:nvPr>
        </p:nvSpPr>
        <p:spPr>
          <a:xfrm>
            <a:off x="1637100" y="1532100"/>
            <a:ext cx="4045200" cy="15645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200"/>
              <a:buNone/>
            </a:pPr>
            <a:r>
              <a:rPr lang="en"/>
              <a:t>Thank </a:t>
            </a:r>
            <a:r>
              <a:rPr lang="en">
                <a:solidFill>
                  <a:srgbClr val="FFFFFF"/>
                </a:solidFill>
              </a:rPr>
              <a:t>You</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The problem</a:t>
            </a:r>
            <a:endParaRPr/>
          </a:p>
        </p:txBody>
      </p:sp>
      <p:grpSp>
        <p:nvGrpSpPr>
          <p:cNvPr id="94" name="Google Shape;94;p14"/>
          <p:cNvGrpSpPr/>
          <p:nvPr/>
        </p:nvGrpSpPr>
        <p:grpSpPr>
          <a:xfrm>
            <a:off x="431925" y="1304875"/>
            <a:ext cx="262892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4"/>
          <p:cNvSpPr txBox="1">
            <a:spLocks noGrp="1"/>
          </p:cNvSpPr>
          <p:nvPr>
            <p:ph type="body" idx="4294967295"/>
          </p:nvPr>
        </p:nvSpPr>
        <p:spPr>
          <a:xfrm>
            <a:off x="506425"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chemeClr val="lt1"/>
                </a:solidFill>
              </a:rPr>
              <a:t>Introduction</a:t>
            </a:r>
            <a:endParaRPr>
              <a:solidFill>
                <a:schemeClr val="lt1"/>
              </a:solidFill>
            </a:endParaRPr>
          </a:p>
        </p:txBody>
      </p:sp>
      <p:sp>
        <p:nvSpPr>
          <p:cNvPr id="98" name="Google Shape;98;p14"/>
          <p:cNvSpPr txBox="1">
            <a:spLocks noGrp="1"/>
          </p:cNvSpPr>
          <p:nvPr>
            <p:ph type="body" idx="4294967295"/>
          </p:nvPr>
        </p:nvSpPr>
        <p:spPr>
          <a:xfrm>
            <a:off x="508325" y="1850300"/>
            <a:ext cx="2478600" cy="2794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SzPts val="1800"/>
              <a:buNone/>
            </a:pPr>
            <a:endParaRPr sz="1500">
              <a:solidFill>
                <a:srgbClr val="000000"/>
              </a:solidFill>
              <a:latin typeface="Calibri"/>
              <a:ea typeface="Calibri"/>
              <a:cs typeface="Calibri"/>
              <a:sym typeface="Calibri"/>
            </a:endParaRPr>
          </a:p>
        </p:txBody>
      </p:sp>
      <p:grpSp>
        <p:nvGrpSpPr>
          <p:cNvPr id="99" name="Google Shape;99;p14"/>
          <p:cNvGrpSpPr/>
          <p:nvPr/>
        </p:nvGrpSpPr>
        <p:grpSpPr>
          <a:xfrm>
            <a:off x="3320450" y="1304875"/>
            <a:ext cx="2632500" cy="3416400"/>
            <a:chOff x="3320450" y="1304875"/>
            <a:chExt cx="2632500" cy="3416400"/>
          </a:xfrm>
        </p:grpSpPr>
        <p:sp>
          <p:nvSpPr>
            <p:cNvPr id="100" name="Google Shape;100;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 name="Google Shape;102;p14"/>
          <p:cNvSpPr txBox="1">
            <a:spLocks noGrp="1"/>
          </p:cNvSpPr>
          <p:nvPr>
            <p:ph type="body" idx="4294967295"/>
          </p:nvPr>
        </p:nvSpPr>
        <p:spPr>
          <a:xfrm>
            <a:off x="3389450"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chemeClr val="lt1"/>
                </a:solidFill>
              </a:rPr>
              <a:t>Problem statement</a:t>
            </a:r>
            <a:endParaRPr>
              <a:solidFill>
                <a:schemeClr val="lt1"/>
              </a:solidFill>
            </a:endParaRPr>
          </a:p>
        </p:txBody>
      </p:sp>
      <p:sp>
        <p:nvSpPr>
          <p:cNvPr id="103" name="Google Shape;103;p14"/>
          <p:cNvSpPr txBox="1">
            <a:spLocks noGrp="1"/>
          </p:cNvSpPr>
          <p:nvPr>
            <p:ph type="body" idx="4294967295"/>
          </p:nvPr>
        </p:nvSpPr>
        <p:spPr>
          <a:xfrm>
            <a:off x="3396775" y="1850300"/>
            <a:ext cx="2478600" cy="2794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You are required to build a model using Machine Learning in order to predict the actual value of the prospective properties and decide whether to invest in them or not. For this company wants to know:</a:t>
            </a:r>
            <a:endParaRPr sz="1500">
              <a:solidFill>
                <a:srgbClr val="000000"/>
              </a:solidFill>
              <a:latin typeface="Calibri"/>
              <a:ea typeface="Calibri"/>
              <a:cs typeface="Calibri"/>
              <a:sym typeface="Calibri"/>
            </a:endParaRPr>
          </a:p>
        </p:txBody>
      </p:sp>
      <p:grpSp>
        <p:nvGrpSpPr>
          <p:cNvPr id="104" name="Google Shape;104;p14"/>
          <p:cNvGrpSpPr/>
          <p:nvPr/>
        </p:nvGrpSpPr>
        <p:grpSpPr>
          <a:xfrm>
            <a:off x="6212550" y="1304875"/>
            <a:ext cx="2632500" cy="3416400"/>
            <a:chOff x="6212550" y="1304875"/>
            <a:chExt cx="2632500" cy="3416400"/>
          </a:xfrm>
        </p:grpSpPr>
        <p:sp>
          <p:nvSpPr>
            <p:cNvPr id="105" name="Google Shape;105;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 name="Google Shape;107;p14"/>
          <p:cNvSpPr txBox="1">
            <a:spLocks noGrp="1"/>
          </p:cNvSpPr>
          <p:nvPr>
            <p:ph type="body" idx="4294967295"/>
          </p:nvPr>
        </p:nvSpPr>
        <p:spPr>
          <a:xfrm>
            <a:off x="6272475"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chemeClr val="lt1"/>
                </a:solidFill>
              </a:rPr>
              <a:t>Challenges</a:t>
            </a:r>
            <a:endParaRPr>
              <a:solidFill>
                <a:schemeClr val="lt1"/>
              </a:solidFill>
            </a:endParaRPr>
          </a:p>
        </p:txBody>
      </p:sp>
      <p:sp>
        <p:nvSpPr>
          <p:cNvPr id="108" name="Google Shape;108;p14"/>
          <p:cNvSpPr txBox="1">
            <a:spLocks noGrp="1"/>
          </p:cNvSpPr>
          <p:nvPr>
            <p:ph type="body" idx="4294967295"/>
          </p:nvPr>
        </p:nvSpPr>
        <p:spPr>
          <a:xfrm>
            <a:off x="6286400" y="1850300"/>
            <a:ext cx="2478600" cy="2794800"/>
          </a:xfrm>
          <a:prstGeom prst="rect">
            <a:avLst/>
          </a:prstGeom>
          <a:noFill/>
          <a:ln>
            <a:noFill/>
          </a:ln>
        </p:spPr>
        <p:txBody>
          <a:bodyPr spcFirstLastPara="1" wrap="square" lIns="91425" tIns="91425" rIns="91425" bIns="91425" anchor="t" anchorCtr="0">
            <a:noAutofit/>
          </a:bodyPr>
          <a:lstStyle/>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Which variables are important to predict the price of a variable?</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How do these variables describe the price of the house</a:t>
            </a:r>
            <a:endParaRPr sz="1500">
              <a:solidFill>
                <a:srgbClr val="000000"/>
              </a:solidFill>
              <a:latin typeface="Calibri"/>
              <a:ea typeface="Calibri"/>
              <a:cs typeface="Calibri"/>
              <a:sym typeface="Calibri"/>
            </a:endParaRPr>
          </a:p>
          <a:p>
            <a:pPr marL="0" lvl="0" indent="0" algn="just" rtl="0">
              <a:lnSpc>
                <a:spcPct val="115000"/>
              </a:lnSpc>
              <a:spcBef>
                <a:spcPts val="800"/>
              </a:spcBef>
              <a:spcAft>
                <a:spcPts val="1600"/>
              </a:spcAft>
              <a:buNone/>
            </a:pP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SzPts val="3000"/>
              <a:buNone/>
            </a:pPr>
            <a:r>
              <a:rPr lang="en" sz="1900" b="1">
                <a:solidFill>
                  <a:srgbClr val="3C78D8"/>
                </a:solidFill>
              </a:rPr>
              <a:t>Mathematical/ Analytical Modeling of the Problem</a:t>
            </a:r>
            <a:endParaRPr sz="3100" b="1">
              <a:solidFill>
                <a:srgbClr val="3C78D8"/>
              </a:solidFill>
            </a:endParaRPr>
          </a:p>
        </p:txBody>
      </p:sp>
      <p:sp>
        <p:nvSpPr>
          <p:cNvPr id="114" name="Google Shape;114;p15"/>
          <p:cNvSpPr/>
          <p:nvPr/>
        </p:nvSpPr>
        <p:spPr>
          <a:xfrm>
            <a:off x="4323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5"/>
          <p:cNvSpPr txBox="1">
            <a:spLocks noGrp="1"/>
          </p:cNvSpPr>
          <p:nvPr>
            <p:ph type="body" idx="4294967295"/>
          </p:nvPr>
        </p:nvSpPr>
        <p:spPr>
          <a:xfrm>
            <a:off x="4323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Outliers</a:t>
            </a:r>
            <a:endParaRPr sz="1600">
              <a:solidFill>
                <a:schemeClr val="lt1"/>
              </a:solidFill>
            </a:endParaRPr>
          </a:p>
        </p:txBody>
      </p:sp>
      <p:sp>
        <p:nvSpPr>
          <p:cNvPr id="116" name="Google Shape;116;p15"/>
          <p:cNvSpPr txBox="1">
            <a:spLocks noGrp="1"/>
          </p:cNvSpPr>
          <p:nvPr>
            <p:ph type="body" idx="4294967295"/>
          </p:nvPr>
        </p:nvSpPr>
        <p:spPr>
          <a:xfrm>
            <a:off x="432350" y="1918175"/>
            <a:ext cx="18840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We cannot remove data through Z-score To remove the outliers we chose a top 12 feature selected the boundary condition after looking at the scatter plot and removed the row.</a:t>
            </a:r>
            <a:endParaRPr sz="1600"/>
          </a:p>
        </p:txBody>
      </p:sp>
      <p:sp>
        <p:nvSpPr>
          <p:cNvPr id="117" name="Google Shape;117;p15"/>
          <p:cNvSpPr txBox="1">
            <a:spLocks noGrp="1"/>
          </p:cNvSpPr>
          <p:nvPr>
            <p:ph type="body" idx="4294967295"/>
          </p:nvPr>
        </p:nvSpPr>
        <p:spPr>
          <a:xfrm>
            <a:off x="3336150" y="1451576"/>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Challenge 2</a:t>
            </a:r>
            <a:endParaRPr>
              <a:solidFill>
                <a:schemeClr val="lt1"/>
              </a:solidFill>
            </a:endParaRPr>
          </a:p>
        </p:txBody>
      </p:sp>
      <p:sp>
        <p:nvSpPr>
          <p:cNvPr id="118" name="Google Shape;118;p15"/>
          <p:cNvSpPr txBox="1">
            <a:spLocks noGrp="1"/>
          </p:cNvSpPr>
          <p:nvPr>
            <p:ph type="body" idx="4294967295"/>
          </p:nvPr>
        </p:nvSpPr>
        <p:spPr>
          <a:xfrm>
            <a:off x="2642150" y="1940550"/>
            <a:ext cx="18279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There are many features which have more than 50% data missing so we removed thode columns but the columns which have NaN value less then 50% we imputed the value with mean</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SzPts val="1800"/>
              <a:buNone/>
            </a:pPr>
            <a:endParaRPr sz="1500">
              <a:solidFill>
                <a:srgbClr val="000000"/>
              </a:solidFill>
              <a:latin typeface="Calibri"/>
              <a:ea typeface="Calibri"/>
              <a:cs typeface="Calibri"/>
              <a:sym typeface="Calibri"/>
            </a:endParaRPr>
          </a:p>
        </p:txBody>
      </p:sp>
      <p:sp>
        <p:nvSpPr>
          <p:cNvPr id="119" name="Google Shape;119;p15"/>
          <p:cNvSpPr txBox="1">
            <a:spLocks noGrp="1"/>
          </p:cNvSpPr>
          <p:nvPr>
            <p:ph type="body" idx="4294967295"/>
          </p:nvPr>
        </p:nvSpPr>
        <p:spPr>
          <a:xfrm>
            <a:off x="4730225" y="1918175"/>
            <a:ext cx="21021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The target data is given to us in continuous format and it will be very hard for us to classify continuous variables, so we divided the target</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0"/>
              </a:spcAft>
              <a:buNone/>
            </a:pPr>
            <a:r>
              <a:rPr lang="en" sz="1500">
                <a:solidFill>
                  <a:srgbClr val="000000"/>
                </a:solidFill>
                <a:latin typeface="Calibri"/>
                <a:ea typeface="Calibri"/>
                <a:cs typeface="Calibri"/>
                <a:sym typeface="Calibri"/>
              </a:rPr>
              <a:t>variable into 6 bins.</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SzPts val="1800"/>
              <a:buNone/>
            </a:pPr>
            <a:endParaRPr sz="1500">
              <a:solidFill>
                <a:srgbClr val="000000"/>
              </a:solidFill>
              <a:latin typeface="Calibri"/>
              <a:ea typeface="Calibri"/>
              <a:cs typeface="Calibri"/>
              <a:sym typeface="Calibri"/>
            </a:endParaRPr>
          </a:p>
        </p:txBody>
      </p:sp>
      <p:sp>
        <p:nvSpPr>
          <p:cNvPr id="120" name="Google Shape;120;p15"/>
          <p:cNvSpPr/>
          <p:nvPr/>
        </p:nvSpPr>
        <p:spPr>
          <a:xfrm>
            <a:off x="26421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txBox="1">
            <a:spLocks noGrp="1"/>
          </p:cNvSpPr>
          <p:nvPr>
            <p:ph type="body" idx="4294967295"/>
          </p:nvPr>
        </p:nvSpPr>
        <p:spPr>
          <a:xfrm>
            <a:off x="26421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NaN Values</a:t>
            </a:r>
            <a:endParaRPr sz="1600">
              <a:solidFill>
                <a:schemeClr val="lt1"/>
              </a:solidFill>
            </a:endParaRPr>
          </a:p>
        </p:txBody>
      </p:sp>
      <p:sp>
        <p:nvSpPr>
          <p:cNvPr id="122" name="Google Shape;122;p15"/>
          <p:cNvSpPr/>
          <p:nvPr/>
        </p:nvSpPr>
        <p:spPr>
          <a:xfrm>
            <a:off x="48519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5"/>
          <p:cNvSpPr txBox="1">
            <a:spLocks noGrp="1"/>
          </p:cNvSpPr>
          <p:nvPr>
            <p:ph type="body" idx="4294967295"/>
          </p:nvPr>
        </p:nvSpPr>
        <p:spPr>
          <a:xfrm>
            <a:off x="48519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Grouping</a:t>
            </a:r>
            <a:endParaRPr sz="1600">
              <a:solidFill>
                <a:schemeClr val="lt1"/>
              </a:solidFill>
            </a:endParaRPr>
          </a:p>
        </p:txBody>
      </p:sp>
      <p:sp>
        <p:nvSpPr>
          <p:cNvPr id="124" name="Google Shape;124;p15"/>
          <p:cNvSpPr/>
          <p:nvPr/>
        </p:nvSpPr>
        <p:spPr>
          <a:xfrm>
            <a:off x="70617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5"/>
          <p:cNvSpPr txBox="1">
            <a:spLocks noGrp="1"/>
          </p:cNvSpPr>
          <p:nvPr>
            <p:ph type="body" idx="4294967295"/>
          </p:nvPr>
        </p:nvSpPr>
        <p:spPr>
          <a:xfrm>
            <a:off x="7061750" y="1387000"/>
            <a:ext cx="22188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Dropping Columns</a:t>
            </a:r>
            <a:endParaRPr sz="1600">
              <a:solidFill>
                <a:schemeClr val="lt1"/>
              </a:solidFill>
            </a:endParaRPr>
          </a:p>
        </p:txBody>
      </p:sp>
      <p:sp>
        <p:nvSpPr>
          <p:cNvPr id="126" name="Google Shape;126;p15"/>
          <p:cNvSpPr txBox="1">
            <a:spLocks noGrp="1"/>
          </p:cNvSpPr>
          <p:nvPr>
            <p:ph type="body" idx="4294967295"/>
          </p:nvPr>
        </p:nvSpPr>
        <p:spPr>
          <a:xfrm>
            <a:off x="6940025" y="1918175"/>
            <a:ext cx="21021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dropped the columns on basis of their</a:t>
            </a:r>
            <a:endParaRPr sz="1500">
              <a:solidFill>
                <a:srgbClr val="000000"/>
              </a:solidFill>
              <a:latin typeface="Calibri"/>
              <a:ea typeface="Calibri"/>
              <a:cs typeface="Calibri"/>
              <a:sym typeface="Calibri"/>
            </a:endParaRPr>
          </a:p>
          <a:p>
            <a:pPr marL="457200" lvl="0" indent="-323850" algn="just" rtl="0">
              <a:lnSpc>
                <a:spcPct val="107916"/>
              </a:lnSpc>
              <a:spcBef>
                <a:spcPts val="8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Uniqueness</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Zero Variance</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Parent column after adding to other column.</a:t>
            </a:r>
            <a:endParaRPr sz="15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body" idx="4294967295"/>
          </p:nvPr>
        </p:nvSpPr>
        <p:spPr>
          <a:xfrm>
            <a:off x="340923" y="2336550"/>
            <a:ext cx="14556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a:solidFill>
                  <a:schemeClr val="lt1"/>
                </a:solidFill>
              </a:rPr>
              <a:t>START</a:t>
            </a:r>
            <a:endParaRPr>
              <a:solidFill>
                <a:schemeClr val="lt1"/>
              </a:solidFill>
            </a:endParaRPr>
          </a:p>
        </p:txBody>
      </p:sp>
      <p:grpSp>
        <p:nvGrpSpPr>
          <p:cNvPr id="133" name="Google Shape;133;p16"/>
          <p:cNvGrpSpPr/>
          <p:nvPr/>
        </p:nvGrpSpPr>
        <p:grpSpPr>
          <a:xfrm>
            <a:off x="969270" y="1610215"/>
            <a:ext cx="198900" cy="593656"/>
            <a:chOff x="777447" y="1610215"/>
            <a:chExt cx="198900" cy="593656"/>
          </a:xfrm>
        </p:grpSpPr>
        <p:cxnSp>
          <p:nvCxnSpPr>
            <p:cNvPr id="134" name="Google Shape;134;p1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5" name="Google Shape;135;p16"/>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p16"/>
          <p:cNvSpPr txBox="1">
            <a:spLocks noGrp="1"/>
          </p:cNvSpPr>
          <p:nvPr>
            <p:ph type="body" idx="4294967295"/>
          </p:nvPr>
        </p:nvSpPr>
        <p:spPr>
          <a:xfrm>
            <a:off x="89775" y="1071475"/>
            <a:ext cx="29094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2000" b="1">
                <a:solidFill>
                  <a:srgbClr val="3D85C6"/>
                </a:solidFill>
                <a:latin typeface="Comic Sans MS"/>
                <a:ea typeface="Comic Sans MS"/>
                <a:cs typeface="Comic Sans MS"/>
                <a:sym typeface="Comic Sans MS"/>
              </a:rPr>
              <a:t>Data Pre Processing</a:t>
            </a:r>
            <a:endParaRPr sz="2100" b="1">
              <a:solidFill>
                <a:srgbClr val="3D85C6"/>
              </a:solidFill>
              <a:latin typeface="Comic Sans MS"/>
              <a:ea typeface="Comic Sans MS"/>
              <a:cs typeface="Comic Sans MS"/>
              <a:sym typeface="Comic Sans MS"/>
            </a:endParaRPr>
          </a:p>
        </p:txBody>
      </p:sp>
      <p:sp>
        <p:nvSpPr>
          <p:cNvPr id="137" name="Google Shape;137;p16"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a:spLocks noGrp="1"/>
          </p:cNvSpPr>
          <p:nvPr>
            <p:ph type="body" idx="4294967295"/>
          </p:nvPr>
        </p:nvSpPr>
        <p:spPr>
          <a:xfrm>
            <a:off x="2126317"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1</a:t>
            </a:r>
            <a:endParaRPr sz="1600">
              <a:solidFill>
                <a:schemeClr val="lt1"/>
              </a:solidFill>
            </a:endParaRPr>
          </a:p>
        </p:txBody>
      </p:sp>
      <p:grpSp>
        <p:nvGrpSpPr>
          <p:cNvPr id="139" name="Google Shape;139;p16"/>
          <p:cNvGrpSpPr/>
          <p:nvPr/>
        </p:nvGrpSpPr>
        <p:grpSpPr>
          <a:xfrm>
            <a:off x="2684632" y="2938958"/>
            <a:ext cx="198900" cy="593656"/>
            <a:chOff x="2223534" y="2938958"/>
            <a:chExt cx="198900" cy="593656"/>
          </a:xfrm>
        </p:grpSpPr>
        <p:cxnSp>
          <p:nvCxnSpPr>
            <p:cNvPr id="140" name="Google Shape;140;p1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1" name="Google Shape;141;p1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2" name="Google Shape;142;p16"/>
          <p:cNvSpPr txBox="1">
            <a:spLocks noGrp="1"/>
          </p:cNvSpPr>
          <p:nvPr>
            <p:ph type="body" idx="4294967295"/>
          </p:nvPr>
        </p:nvSpPr>
        <p:spPr>
          <a:xfrm>
            <a:off x="1701537" y="3681525"/>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Checked the statistical summary of data.</a:t>
            </a:r>
            <a:endParaRPr sz="1600"/>
          </a:p>
        </p:txBody>
      </p:sp>
      <p:sp>
        <p:nvSpPr>
          <p:cNvPr id="143" name="Google Shape;143;p16"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a:spLocks noGrp="1"/>
          </p:cNvSpPr>
          <p:nvPr>
            <p:ph type="body" idx="4294967295"/>
          </p:nvPr>
        </p:nvSpPr>
        <p:spPr>
          <a:xfrm>
            <a:off x="3767755"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2</a:t>
            </a:r>
            <a:endParaRPr sz="1600">
              <a:solidFill>
                <a:schemeClr val="lt1"/>
              </a:solidFill>
            </a:endParaRPr>
          </a:p>
        </p:txBody>
      </p:sp>
      <p:grpSp>
        <p:nvGrpSpPr>
          <p:cNvPr id="145" name="Google Shape;145;p16"/>
          <p:cNvGrpSpPr/>
          <p:nvPr/>
        </p:nvGrpSpPr>
        <p:grpSpPr>
          <a:xfrm>
            <a:off x="4319545" y="1610215"/>
            <a:ext cx="198900" cy="593656"/>
            <a:chOff x="3918084" y="1610215"/>
            <a:chExt cx="198900" cy="593656"/>
          </a:xfrm>
        </p:grpSpPr>
        <p:cxnSp>
          <p:nvCxnSpPr>
            <p:cNvPr id="146" name="Google Shape;146;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6"/>
          <p:cNvSpPr txBox="1">
            <a:spLocks noGrp="1"/>
          </p:cNvSpPr>
          <p:nvPr>
            <p:ph type="body" idx="4294967295"/>
          </p:nvPr>
        </p:nvSpPr>
        <p:spPr>
          <a:xfrm>
            <a:off x="3227894" y="385667"/>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remove outliers of 12 highly correlated features by setting the boundary condition.</a:t>
            </a:r>
            <a:endParaRPr sz="1500">
              <a:solidFill>
                <a:srgbClr val="000000"/>
              </a:solidFill>
              <a:latin typeface="Calibri"/>
              <a:ea typeface="Calibri"/>
              <a:cs typeface="Calibri"/>
              <a:sym typeface="Calibri"/>
            </a:endParaRPr>
          </a:p>
          <a:p>
            <a:pPr marL="0" lvl="0" indent="0" algn="just" rtl="0">
              <a:lnSpc>
                <a:spcPct val="107916"/>
              </a:lnSpc>
              <a:spcBef>
                <a:spcPts val="0"/>
              </a:spcBef>
              <a:spcAft>
                <a:spcPts val="0"/>
              </a:spcAft>
              <a:buSzPts val="1800"/>
              <a:buNone/>
            </a:pPr>
            <a:endParaRPr sz="1500">
              <a:solidFill>
                <a:srgbClr val="000000"/>
              </a:solidFill>
              <a:latin typeface="Calibri"/>
              <a:ea typeface="Calibri"/>
              <a:cs typeface="Calibri"/>
              <a:sym typeface="Calibri"/>
            </a:endParaRPr>
          </a:p>
        </p:txBody>
      </p:sp>
      <p:sp>
        <p:nvSpPr>
          <p:cNvPr id="149" name="Google Shape;149;p16"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txBox="1">
            <a:spLocks noGrp="1"/>
          </p:cNvSpPr>
          <p:nvPr>
            <p:ph type="body" idx="4294967295"/>
          </p:nvPr>
        </p:nvSpPr>
        <p:spPr>
          <a:xfrm>
            <a:off x="5416699"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3</a:t>
            </a:r>
            <a:endParaRPr sz="1600">
              <a:solidFill>
                <a:schemeClr val="lt1"/>
              </a:solidFill>
            </a:endParaRPr>
          </a:p>
        </p:txBody>
      </p:sp>
      <p:grpSp>
        <p:nvGrpSpPr>
          <p:cNvPr id="151" name="Google Shape;151;p16"/>
          <p:cNvGrpSpPr/>
          <p:nvPr/>
        </p:nvGrpSpPr>
        <p:grpSpPr>
          <a:xfrm>
            <a:off x="5973070" y="2938958"/>
            <a:ext cx="198900" cy="593656"/>
            <a:chOff x="5958946" y="2938958"/>
            <a:chExt cx="198900" cy="593656"/>
          </a:xfrm>
        </p:grpSpPr>
        <p:cxnSp>
          <p:nvCxnSpPr>
            <p:cNvPr id="152" name="Google Shape;152;p1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3" name="Google Shape;153;p1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16"/>
          <p:cNvSpPr txBox="1">
            <a:spLocks noGrp="1"/>
          </p:cNvSpPr>
          <p:nvPr>
            <p:ph type="body" idx="4294967295"/>
          </p:nvPr>
        </p:nvSpPr>
        <p:spPr>
          <a:xfrm>
            <a:off x="5050702" y="3681525"/>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merged various columns as made new feature</a:t>
            </a:r>
            <a:endParaRPr sz="1600"/>
          </a:p>
        </p:txBody>
      </p:sp>
      <p:sp>
        <p:nvSpPr>
          <p:cNvPr id="155" name="Google Shape;155;p16"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txBox="1">
            <a:spLocks noGrp="1"/>
          </p:cNvSpPr>
          <p:nvPr>
            <p:ph type="body" idx="4294967295"/>
          </p:nvPr>
        </p:nvSpPr>
        <p:spPr>
          <a:xfrm>
            <a:off x="7111512"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4</a:t>
            </a:r>
            <a:endParaRPr sz="1600">
              <a:solidFill>
                <a:schemeClr val="lt1"/>
              </a:solidFill>
            </a:endParaRPr>
          </a:p>
        </p:txBody>
      </p:sp>
      <p:grpSp>
        <p:nvGrpSpPr>
          <p:cNvPr id="157" name="Google Shape;157;p16"/>
          <p:cNvGrpSpPr/>
          <p:nvPr/>
        </p:nvGrpSpPr>
        <p:grpSpPr>
          <a:xfrm>
            <a:off x="7669807" y="1610215"/>
            <a:ext cx="198900" cy="593656"/>
            <a:chOff x="3918084" y="1610215"/>
            <a:chExt cx="198900" cy="593656"/>
          </a:xfrm>
        </p:grpSpPr>
        <p:cxnSp>
          <p:nvCxnSpPr>
            <p:cNvPr id="158" name="Google Shape;158;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9" name="Google Shape;159;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16"/>
          <p:cNvSpPr txBox="1">
            <a:spLocks noGrp="1"/>
          </p:cNvSpPr>
          <p:nvPr>
            <p:ph type="body" idx="4294967295"/>
          </p:nvPr>
        </p:nvSpPr>
        <p:spPr>
          <a:xfrm>
            <a:off x="6685979" y="385667"/>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The data set has very high skewness and we removed it by using a Squae root method.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7"/>
          <p:cNvSpPr txBox="1">
            <a:spLocks noGrp="1"/>
          </p:cNvSpPr>
          <p:nvPr>
            <p:ph type="body" idx="4294967295"/>
          </p:nvPr>
        </p:nvSpPr>
        <p:spPr>
          <a:xfrm>
            <a:off x="340923" y="2336550"/>
            <a:ext cx="14556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5</a:t>
            </a:r>
            <a:endParaRPr sz="1600">
              <a:solidFill>
                <a:schemeClr val="lt1"/>
              </a:solidFill>
            </a:endParaRPr>
          </a:p>
        </p:txBody>
      </p:sp>
      <p:grpSp>
        <p:nvGrpSpPr>
          <p:cNvPr id="167" name="Google Shape;167;p17"/>
          <p:cNvGrpSpPr/>
          <p:nvPr/>
        </p:nvGrpSpPr>
        <p:grpSpPr>
          <a:xfrm>
            <a:off x="969270" y="1610215"/>
            <a:ext cx="198900" cy="593656"/>
            <a:chOff x="777447" y="1610215"/>
            <a:chExt cx="198900" cy="593656"/>
          </a:xfrm>
        </p:grpSpPr>
        <p:cxnSp>
          <p:nvCxnSpPr>
            <p:cNvPr id="168" name="Google Shape;168;p17"/>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9" name="Google Shape;169;p17"/>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17"/>
          <p:cNvSpPr txBox="1">
            <a:spLocks noGrp="1"/>
          </p:cNvSpPr>
          <p:nvPr>
            <p:ph type="body" idx="4294967295"/>
          </p:nvPr>
        </p:nvSpPr>
        <p:spPr>
          <a:xfrm>
            <a:off x="89775" y="614267"/>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To make data in standard scale we used the Robust Scaling method</a:t>
            </a:r>
            <a:endParaRPr sz="1600"/>
          </a:p>
        </p:txBody>
      </p:sp>
      <p:sp>
        <p:nvSpPr>
          <p:cNvPr id="171" name="Google Shape;171;p17"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7"/>
          <p:cNvSpPr txBox="1">
            <a:spLocks noGrp="1"/>
          </p:cNvSpPr>
          <p:nvPr>
            <p:ph type="body" idx="4294967295"/>
          </p:nvPr>
        </p:nvSpPr>
        <p:spPr>
          <a:xfrm>
            <a:off x="2126317"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6</a:t>
            </a:r>
            <a:endParaRPr sz="1600">
              <a:solidFill>
                <a:schemeClr val="lt1"/>
              </a:solidFill>
            </a:endParaRPr>
          </a:p>
        </p:txBody>
      </p:sp>
      <p:grpSp>
        <p:nvGrpSpPr>
          <p:cNvPr id="173" name="Google Shape;173;p17"/>
          <p:cNvGrpSpPr/>
          <p:nvPr/>
        </p:nvGrpSpPr>
        <p:grpSpPr>
          <a:xfrm>
            <a:off x="2684632" y="2938958"/>
            <a:ext cx="198900" cy="593656"/>
            <a:chOff x="2223534" y="2938958"/>
            <a:chExt cx="198900" cy="593656"/>
          </a:xfrm>
        </p:grpSpPr>
        <p:cxnSp>
          <p:nvCxnSpPr>
            <p:cNvPr id="174" name="Google Shape;174;p17"/>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5" name="Google Shape;175;p17"/>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17"/>
          <p:cNvSpPr txBox="1">
            <a:spLocks noGrp="1"/>
          </p:cNvSpPr>
          <p:nvPr>
            <p:ph type="body" idx="4294967295"/>
          </p:nvPr>
        </p:nvSpPr>
        <p:spPr>
          <a:xfrm>
            <a:off x="1777737" y="3605325"/>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removed all the data which has 0 variance as they provide no value</a:t>
            </a:r>
            <a:endParaRPr sz="1500">
              <a:solidFill>
                <a:srgbClr val="000000"/>
              </a:solidFill>
              <a:latin typeface="Calibri"/>
              <a:ea typeface="Calibri"/>
              <a:cs typeface="Calibri"/>
              <a:sym typeface="Calibri"/>
            </a:endParaRPr>
          </a:p>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to machine learning</a:t>
            </a:r>
            <a:endParaRPr sz="1500">
              <a:solidFill>
                <a:srgbClr val="000000"/>
              </a:solidFill>
              <a:latin typeface="Calibri"/>
              <a:ea typeface="Calibri"/>
              <a:cs typeface="Calibri"/>
              <a:sym typeface="Calibri"/>
            </a:endParaRPr>
          </a:p>
          <a:p>
            <a:pPr marL="0" lvl="0" indent="0" algn="just" rtl="0">
              <a:lnSpc>
                <a:spcPct val="107916"/>
              </a:lnSpc>
              <a:spcBef>
                <a:spcPts val="0"/>
              </a:spcBef>
              <a:spcAft>
                <a:spcPts val="0"/>
              </a:spcAft>
              <a:buSzPts val="1800"/>
              <a:buNone/>
            </a:pPr>
            <a:endParaRPr sz="1500">
              <a:solidFill>
                <a:srgbClr val="000000"/>
              </a:solidFill>
              <a:latin typeface="Calibri"/>
              <a:ea typeface="Calibri"/>
              <a:cs typeface="Calibri"/>
              <a:sym typeface="Calibri"/>
            </a:endParaRPr>
          </a:p>
        </p:txBody>
      </p:sp>
      <p:sp>
        <p:nvSpPr>
          <p:cNvPr id="177" name="Google Shape;177;p17"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7"/>
          <p:cNvSpPr txBox="1">
            <a:spLocks noGrp="1"/>
          </p:cNvSpPr>
          <p:nvPr>
            <p:ph type="body" idx="4294967295"/>
          </p:nvPr>
        </p:nvSpPr>
        <p:spPr>
          <a:xfrm>
            <a:off x="3767755"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7</a:t>
            </a:r>
            <a:endParaRPr sz="1600">
              <a:solidFill>
                <a:schemeClr val="lt1"/>
              </a:solidFill>
            </a:endParaRPr>
          </a:p>
        </p:txBody>
      </p:sp>
      <p:grpSp>
        <p:nvGrpSpPr>
          <p:cNvPr id="179" name="Google Shape;179;p17"/>
          <p:cNvGrpSpPr/>
          <p:nvPr/>
        </p:nvGrpSpPr>
        <p:grpSpPr>
          <a:xfrm>
            <a:off x="4319545" y="1610215"/>
            <a:ext cx="198900" cy="593656"/>
            <a:chOff x="3918084" y="1610215"/>
            <a:chExt cx="198900" cy="593656"/>
          </a:xfrm>
        </p:grpSpPr>
        <p:cxnSp>
          <p:nvCxnSpPr>
            <p:cNvPr id="180" name="Google Shape;180;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81" name="Google Shape;181;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17"/>
          <p:cNvSpPr txBox="1">
            <a:spLocks noGrp="1"/>
          </p:cNvSpPr>
          <p:nvPr>
            <p:ph type="body" idx="4294967295"/>
          </p:nvPr>
        </p:nvSpPr>
        <p:spPr>
          <a:xfrm>
            <a:off x="3227894" y="385667"/>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did encoding of categorical data by one hot encoding</a:t>
            </a:r>
            <a:endParaRPr sz="1600"/>
          </a:p>
        </p:txBody>
      </p:sp>
      <p:sp>
        <p:nvSpPr>
          <p:cNvPr id="183" name="Google Shape;183;p17"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7"/>
          <p:cNvSpPr txBox="1">
            <a:spLocks noGrp="1"/>
          </p:cNvSpPr>
          <p:nvPr>
            <p:ph type="body" idx="4294967295"/>
          </p:nvPr>
        </p:nvSpPr>
        <p:spPr>
          <a:xfrm>
            <a:off x="5416699"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8</a:t>
            </a:r>
            <a:endParaRPr sz="1600">
              <a:solidFill>
                <a:schemeClr val="lt1"/>
              </a:solidFill>
            </a:endParaRPr>
          </a:p>
        </p:txBody>
      </p:sp>
      <p:grpSp>
        <p:nvGrpSpPr>
          <p:cNvPr id="185" name="Google Shape;185;p17"/>
          <p:cNvGrpSpPr/>
          <p:nvPr/>
        </p:nvGrpSpPr>
        <p:grpSpPr>
          <a:xfrm>
            <a:off x="5973070" y="2938958"/>
            <a:ext cx="198900" cy="593656"/>
            <a:chOff x="5958946" y="2938958"/>
            <a:chExt cx="198900" cy="593656"/>
          </a:xfrm>
        </p:grpSpPr>
        <p:cxnSp>
          <p:nvCxnSpPr>
            <p:cNvPr id="186" name="Google Shape;186;p17"/>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87" name="Google Shape;187;p17"/>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17"/>
          <p:cNvSpPr txBox="1">
            <a:spLocks noGrp="1"/>
          </p:cNvSpPr>
          <p:nvPr>
            <p:ph type="body" idx="4294967295"/>
          </p:nvPr>
        </p:nvSpPr>
        <p:spPr>
          <a:xfrm>
            <a:off x="4954852" y="3814725"/>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used train_test_split to split data for machine learning.</a:t>
            </a:r>
            <a:endParaRPr sz="1600"/>
          </a:p>
          <a:p>
            <a:pPr marL="0" lvl="0" indent="0" algn="just" rtl="0">
              <a:lnSpc>
                <a:spcPct val="107916"/>
              </a:lnSpc>
              <a:spcBef>
                <a:spcPts val="800"/>
              </a:spcBef>
              <a:spcAft>
                <a:spcPts val="0"/>
              </a:spcAft>
              <a:buSzPts val="1800"/>
              <a:buNone/>
            </a:pPr>
            <a:endParaRPr sz="1500">
              <a:solidFill>
                <a:srgbClr val="000000"/>
              </a:solidFill>
              <a:latin typeface="Calibri"/>
              <a:ea typeface="Calibri"/>
              <a:cs typeface="Calibri"/>
              <a:sym typeface="Calibri"/>
            </a:endParaRPr>
          </a:p>
        </p:txBody>
      </p:sp>
      <p:sp>
        <p:nvSpPr>
          <p:cNvPr id="189" name="Google Shape;189;p1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7"/>
          <p:cNvSpPr txBox="1">
            <a:spLocks noGrp="1"/>
          </p:cNvSpPr>
          <p:nvPr>
            <p:ph type="body" idx="4294967295"/>
          </p:nvPr>
        </p:nvSpPr>
        <p:spPr>
          <a:xfrm>
            <a:off x="7111512"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END</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18"/>
          <p:cNvGrpSpPr/>
          <p:nvPr/>
        </p:nvGrpSpPr>
        <p:grpSpPr>
          <a:xfrm>
            <a:off x="4939500" y="1219611"/>
            <a:ext cx="3837000" cy="2704200"/>
            <a:chOff x="4939500" y="1219611"/>
            <a:chExt cx="3837000" cy="2704200"/>
          </a:xfrm>
        </p:grpSpPr>
        <p:cxnSp>
          <p:nvCxnSpPr>
            <p:cNvPr id="196" name="Google Shape;196;p18"/>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7" name="Google Shape;197;p18"/>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8" name="Google Shape;198;p18"/>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9" name="Google Shape;199;p18"/>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0" name="Google Shape;200;p18"/>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1" name="Google Shape;201;p18"/>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2" name="Google Shape;202;p18"/>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3" name="Google Shape;203;p18"/>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4" name="Google Shape;204;p18"/>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5" name="Google Shape;205;p18"/>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06" name="Google Shape;206;p18"/>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8"/>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Visualization </a:t>
            </a:r>
            <a:endParaRPr/>
          </a:p>
        </p:txBody>
      </p:sp>
      <p:grpSp>
        <p:nvGrpSpPr>
          <p:cNvPr id="208" name="Google Shape;208;p18"/>
          <p:cNvGrpSpPr/>
          <p:nvPr/>
        </p:nvGrpSpPr>
        <p:grpSpPr>
          <a:xfrm>
            <a:off x="4939534" y="2017046"/>
            <a:ext cx="3825543" cy="1573619"/>
            <a:chOff x="1000000" y="2393988"/>
            <a:chExt cx="4144235" cy="1704712"/>
          </a:xfrm>
        </p:grpSpPr>
        <p:sp>
          <p:nvSpPr>
            <p:cNvPr id="209" name="Google Shape;209;p18"/>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8"/>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8"/>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8"/>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8"/>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8"/>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8"/>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8"/>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8" name="Google Shape;218;p18"/>
          <p:cNvGrpSpPr/>
          <p:nvPr/>
        </p:nvGrpSpPr>
        <p:grpSpPr>
          <a:xfrm>
            <a:off x="4939557" y="1778136"/>
            <a:ext cx="3836911" cy="1503799"/>
            <a:chOff x="1000025" y="2059300"/>
            <a:chExt cx="4156550" cy="1629075"/>
          </a:xfrm>
        </p:grpSpPr>
        <p:sp>
          <p:nvSpPr>
            <p:cNvPr id="219" name="Google Shape;219;p18"/>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8"/>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8"/>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8"/>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8"/>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8"/>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8"/>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800"/>
              </a:spcBef>
              <a:spcAft>
                <a:spcPts val="0"/>
              </a:spcAft>
              <a:buNone/>
            </a:pPr>
            <a:r>
              <a:rPr lang="en">
                <a:solidFill>
                  <a:srgbClr val="C9DAF8"/>
                </a:solidFill>
              </a:rPr>
              <a:t>Using Logarithms helps us to have a normal distribution which could help us in a number of different ways such as outlier detection.</a:t>
            </a:r>
            <a:endParaRPr>
              <a:solidFill>
                <a:srgbClr val="C9DAF8"/>
              </a:solidFill>
            </a:endParaRPr>
          </a:p>
          <a:p>
            <a:pPr marL="0" lvl="0" indent="0" algn="l" rtl="0">
              <a:lnSpc>
                <a:spcPct val="115000"/>
              </a:lnSpc>
              <a:spcBef>
                <a:spcPts val="1600"/>
              </a:spcBef>
              <a:spcAft>
                <a:spcPts val="1600"/>
              </a:spcAft>
              <a:buNone/>
            </a:pPr>
            <a:r>
              <a:rPr lang="en">
                <a:solidFill>
                  <a:srgbClr val="C9DAF8"/>
                </a:solidFill>
              </a:rPr>
              <a:t>In this data We have a right skewed distribution in which most Sales are between 0 and 340K</a:t>
            </a:r>
            <a:endParaRPr>
              <a:solidFill>
                <a:srgbClr val="C9DAF8"/>
              </a:solidFill>
            </a:endParaRPr>
          </a:p>
        </p:txBody>
      </p:sp>
      <p:sp>
        <p:nvSpPr>
          <p:cNvPr id="233" name="Google Shape;233;p19"/>
          <p:cNvSpPr txBox="1"/>
          <p:nvPr/>
        </p:nvSpPr>
        <p:spPr>
          <a:xfrm>
            <a:off x="584650" y="222025"/>
            <a:ext cx="925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B5394"/>
                </a:solidFill>
                <a:latin typeface="Roboto"/>
                <a:ea typeface="Roboto"/>
                <a:cs typeface="Roboto"/>
                <a:sym typeface="Roboto"/>
              </a:rPr>
              <a:t>Label</a:t>
            </a:r>
            <a:endParaRPr sz="1600" b="0" i="0" u="none" strike="noStrike" cap="none">
              <a:solidFill>
                <a:srgbClr val="0B5394"/>
              </a:solidFill>
              <a:latin typeface="Roboto"/>
              <a:ea typeface="Roboto"/>
              <a:cs typeface="Roboto"/>
              <a:sym typeface="Roboto"/>
            </a:endParaRPr>
          </a:p>
        </p:txBody>
      </p:sp>
      <p:pic>
        <p:nvPicPr>
          <p:cNvPr id="234" name="Google Shape;234;p19"/>
          <p:cNvPicPr preferRelativeResize="0"/>
          <p:nvPr/>
        </p:nvPicPr>
        <p:blipFill rotWithShape="1">
          <a:blip r:embed="rId3">
            <a:alphaModFix/>
          </a:blip>
          <a:srcRect r="49573"/>
          <a:stretch/>
        </p:blipFill>
        <p:spPr>
          <a:xfrm>
            <a:off x="504025" y="855600"/>
            <a:ext cx="2640350" cy="2089375"/>
          </a:xfrm>
          <a:prstGeom prst="rect">
            <a:avLst/>
          </a:prstGeom>
          <a:noFill/>
          <a:ln>
            <a:noFill/>
          </a:ln>
        </p:spPr>
      </p:pic>
      <p:pic>
        <p:nvPicPr>
          <p:cNvPr id="235" name="Google Shape;235;p19"/>
          <p:cNvPicPr preferRelativeResize="0"/>
          <p:nvPr/>
        </p:nvPicPr>
        <p:blipFill rotWithShape="1">
          <a:blip r:embed="rId3">
            <a:alphaModFix/>
          </a:blip>
          <a:srcRect l="51550"/>
          <a:stretch/>
        </p:blipFill>
        <p:spPr>
          <a:xfrm>
            <a:off x="504025" y="2986850"/>
            <a:ext cx="2423349" cy="199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500">
                <a:solidFill>
                  <a:srgbClr val="C9DAF8"/>
                </a:solidFill>
              </a:rPr>
              <a:t>We plot various graphs of continuous Discrete data and its relationship with Sale Price, Below we will see strips  in various graphs, and more the range of the srtip and denser the srtip more sales price depend on it.</a:t>
            </a:r>
            <a:endParaRPr sz="1500">
              <a:solidFill>
                <a:srgbClr val="C9DAF8"/>
              </a:solidFill>
            </a:endParaRPr>
          </a:p>
        </p:txBody>
      </p:sp>
      <p:sp>
        <p:nvSpPr>
          <p:cNvPr id="241" name="Google Shape;241;p20"/>
          <p:cNvSpPr txBox="1"/>
          <p:nvPr/>
        </p:nvSpPr>
        <p:spPr>
          <a:xfrm>
            <a:off x="584650" y="222025"/>
            <a:ext cx="36063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0B5394"/>
                </a:solidFill>
                <a:latin typeface="Roboto"/>
                <a:ea typeface="Roboto"/>
                <a:cs typeface="Roboto"/>
                <a:sym typeface="Roboto"/>
              </a:rPr>
              <a:t>Discrete Feature Analysis</a:t>
            </a:r>
            <a:endParaRPr sz="1600" b="0" i="0" u="none" strike="noStrike" cap="none">
              <a:solidFill>
                <a:srgbClr val="0B5394"/>
              </a:solidFill>
              <a:latin typeface="Roboto"/>
              <a:ea typeface="Roboto"/>
              <a:cs typeface="Roboto"/>
              <a:sym typeface="Roboto"/>
            </a:endParaRPr>
          </a:p>
        </p:txBody>
      </p:sp>
      <p:pic>
        <p:nvPicPr>
          <p:cNvPr id="242" name="Google Shape;242;p20"/>
          <p:cNvPicPr preferRelativeResize="0"/>
          <p:nvPr/>
        </p:nvPicPr>
        <p:blipFill>
          <a:blip r:embed="rId3">
            <a:alphaModFix/>
          </a:blip>
          <a:stretch>
            <a:fillRect/>
          </a:stretch>
        </p:blipFill>
        <p:spPr>
          <a:xfrm>
            <a:off x="381750" y="1287725"/>
            <a:ext cx="3264900" cy="307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p:nvPr/>
        </p:nvSpPr>
        <p:spPr>
          <a:xfrm>
            <a:off x="3429000" y="381000"/>
            <a:ext cx="300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0B5394"/>
                </a:solidFill>
                <a:latin typeface="Roboto"/>
                <a:ea typeface="Roboto"/>
                <a:cs typeface="Roboto"/>
                <a:sym typeface="Roboto"/>
              </a:rPr>
              <a:t>Continuous Data Analysis</a:t>
            </a:r>
            <a:endParaRPr sz="1400" b="0" i="0" u="none" strike="noStrike" cap="none">
              <a:solidFill>
                <a:srgbClr val="000000"/>
              </a:solidFill>
              <a:latin typeface="Arial"/>
              <a:ea typeface="Arial"/>
              <a:cs typeface="Arial"/>
              <a:sym typeface="Arial"/>
            </a:endParaRPr>
          </a:p>
        </p:txBody>
      </p:sp>
      <p:sp>
        <p:nvSpPr>
          <p:cNvPr id="248" name="Google Shape;248;p21"/>
          <p:cNvSpPr txBox="1"/>
          <p:nvPr/>
        </p:nvSpPr>
        <p:spPr>
          <a:xfrm>
            <a:off x="818475" y="3724750"/>
            <a:ext cx="7696800" cy="681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 sz="1500">
                <a:solidFill>
                  <a:srgbClr val="0B5394"/>
                </a:solidFill>
                <a:highlight>
                  <a:srgbClr val="FFFFFF"/>
                </a:highlight>
                <a:latin typeface="Roboto"/>
                <a:ea typeface="Roboto"/>
                <a:cs typeface="Roboto"/>
                <a:sym typeface="Roboto"/>
              </a:rPr>
              <a:t>We put divided the price into 6 bins to compare the continuous data, When the slope is positive that means at that Element of feature will effect that range of price</a:t>
            </a:r>
            <a:endParaRPr sz="1500">
              <a:solidFill>
                <a:srgbClr val="0B5394"/>
              </a:solidFill>
              <a:highlight>
                <a:srgbClr val="FFFFFF"/>
              </a:highlight>
              <a:latin typeface="Roboto"/>
              <a:ea typeface="Roboto"/>
              <a:cs typeface="Roboto"/>
              <a:sym typeface="Roboto"/>
            </a:endParaRPr>
          </a:p>
        </p:txBody>
      </p:sp>
      <p:pic>
        <p:nvPicPr>
          <p:cNvPr id="249" name="Google Shape;249;p21"/>
          <p:cNvPicPr preferRelativeResize="0"/>
          <p:nvPr/>
        </p:nvPicPr>
        <p:blipFill>
          <a:blip r:embed="rId3">
            <a:alphaModFix/>
          </a:blip>
          <a:stretch>
            <a:fillRect/>
          </a:stretch>
        </p:blipFill>
        <p:spPr>
          <a:xfrm>
            <a:off x="1408150" y="870588"/>
            <a:ext cx="5905275" cy="2795674"/>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817</Words>
  <Application>Microsoft Office PowerPoint</Application>
  <PresentationFormat>On-screen Show (16:9)</PresentationFormat>
  <Paragraphs>98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Comic Sans MS</vt:lpstr>
      <vt:lpstr>Roboto</vt:lpstr>
      <vt:lpstr>Calibri</vt:lpstr>
      <vt:lpstr>Geometric</vt:lpstr>
      <vt:lpstr>Flip Robo Technologies </vt:lpstr>
      <vt:lpstr>The problem</vt:lpstr>
      <vt:lpstr>Mathematical/ Analytical Modeling of the Problem</vt:lpstr>
      <vt:lpstr>PowerPoint Presentation</vt:lpstr>
      <vt:lpstr>PowerPoint Presentation</vt:lpstr>
      <vt:lpstr>Visualization </vt:lpstr>
      <vt:lpstr>PowerPoint Presentation</vt:lpstr>
      <vt:lpstr>PowerPoint Presentation</vt:lpstr>
      <vt:lpstr>PowerPoint Presentation</vt:lpstr>
      <vt:lpstr>Machine Learning Model</vt:lpstr>
      <vt:lpstr>Problem Solving Approaches</vt:lpstr>
      <vt:lpstr>Models Used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Robo Technologies </dc:title>
  <cp:lastModifiedBy>Ganesh Kumbhar</cp:lastModifiedBy>
  <cp:revision>1</cp:revision>
  <dcterms:modified xsi:type="dcterms:W3CDTF">2022-03-17T04:40:41Z</dcterms:modified>
</cp:coreProperties>
</file>