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21396325" cy="30267275"/>
  <p:notesSz cx="6797675" cy="9928225"/>
  <p:defaultTextStyle>
    <a:defPPr>
      <a:defRPr lang="en-US"/>
    </a:defPPr>
    <a:lvl1pPr marL="0" algn="l" defTabSz="295214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1pPr>
    <a:lvl2pPr marL="1476070" algn="l" defTabSz="295214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2pPr>
    <a:lvl3pPr marL="2952140" algn="l" defTabSz="295214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3pPr>
    <a:lvl4pPr marL="4428211" algn="l" defTabSz="295214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4pPr>
    <a:lvl5pPr marL="5904281" algn="l" defTabSz="295214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5pPr>
    <a:lvl6pPr marL="7380351" algn="l" defTabSz="295214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6pPr>
    <a:lvl7pPr marL="8856421" algn="l" defTabSz="295214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7pPr>
    <a:lvl8pPr marL="10332491" algn="l" defTabSz="295214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8pPr>
    <a:lvl9pPr marL="11808562" algn="l" defTabSz="295214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33">
          <p15:clr>
            <a:srgbClr val="A4A3A4"/>
          </p15:clr>
        </p15:guide>
        <p15:guide id="2" pos="67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7A4"/>
    <a:srgbClr val="663333"/>
    <a:srgbClr val="6F1807"/>
    <a:srgbClr val="6E0F08"/>
    <a:srgbClr val="98280A"/>
    <a:srgbClr val="CB1C0F"/>
    <a:srgbClr val="99150B"/>
    <a:srgbClr val="0055A4"/>
    <a:srgbClr val="CC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394" autoAdjust="0"/>
  </p:normalViewPr>
  <p:slideViewPr>
    <p:cSldViewPr>
      <p:cViewPr>
        <p:scale>
          <a:sx n="50" d="100"/>
          <a:sy n="50" d="100"/>
        </p:scale>
        <p:origin x="384" y="101"/>
      </p:cViewPr>
      <p:guideLst>
        <p:guide orient="horz" pos="9533"/>
        <p:guide pos="67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4725" y="9402475"/>
            <a:ext cx="18186876" cy="648784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9449" y="17151456"/>
            <a:ext cx="14977428" cy="773497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4760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952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4282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9042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3803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8564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3324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18085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512336" y="1212097"/>
            <a:ext cx="4814173" cy="2582527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9816" y="1212097"/>
            <a:ext cx="14085914" cy="2582527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7750" y="28189541"/>
            <a:ext cx="21396325" cy="2107896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0" y="0"/>
            <a:ext cx="21396325" cy="3246437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55144" y="108963"/>
            <a:ext cx="2514600" cy="2908874"/>
          </a:xfrm>
          <a:prstGeom prst="rect">
            <a:avLst/>
          </a:prstGeom>
        </p:spPr>
      </p:pic>
      <p:sp>
        <p:nvSpPr>
          <p:cNvPr id="19" name="TextBox 18"/>
          <p:cNvSpPr txBox="1"/>
          <p:nvPr userDrawn="1"/>
        </p:nvSpPr>
        <p:spPr>
          <a:xfrm>
            <a:off x="1" y="-55226"/>
            <a:ext cx="2140407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dirty="0" smtClean="0">
                <a:solidFill>
                  <a:srgbClr val="0037A4"/>
                </a:solidFill>
                <a:latin typeface="Palatino Linotype" pitchFamily="18" charset="0"/>
              </a:rPr>
              <a:t>Undergraduate Research Symposium </a:t>
            </a:r>
            <a:endParaRPr lang="en-US" sz="5000" dirty="0">
              <a:solidFill>
                <a:srgbClr val="0037A4"/>
              </a:solidFill>
              <a:latin typeface="Palatino Linotype" pitchFamily="18" charset="0"/>
            </a:endParaRP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1587" y="78122"/>
            <a:ext cx="3152775" cy="2811460"/>
            <a:chOff x="1587" y="363268"/>
            <a:chExt cx="3152775" cy="2811460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87" y="363268"/>
              <a:ext cx="2887446" cy="2811460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/>
          </p:nvSpPr>
          <p:spPr>
            <a:xfrm rot="16200000">
              <a:off x="2441346" y="2294667"/>
              <a:ext cx="902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663333"/>
                  </a:solidFill>
                  <a:latin typeface="Palatino Linotype" pitchFamily="18" charset="0"/>
                  <a:cs typeface="Times New Roman" pitchFamily="18" charset="0"/>
                </a:rPr>
                <a:t>2018</a:t>
              </a:r>
              <a:endParaRPr lang="en-US" sz="2800" dirty="0">
                <a:solidFill>
                  <a:srgbClr val="663333"/>
                </a:solidFill>
                <a:latin typeface="Palatino Linotype" pitchFamily="18" charset="0"/>
                <a:cs typeface="Times New Roman" pitchFamily="18" charset="0"/>
              </a:endParaRPr>
            </a:p>
          </p:txBody>
        </p:sp>
      </p:grpSp>
      <p:cxnSp>
        <p:nvCxnSpPr>
          <p:cNvPr id="23" name="Straight Connector 22"/>
          <p:cNvCxnSpPr/>
          <p:nvPr userDrawn="1"/>
        </p:nvCxnSpPr>
        <p:spPr>
          <a:xfrm>
            <a:off x="5975276" y="832100"/>
            <a:ext cx="9599686" cy="0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 userDrawn="1"/>
        </p:nvSpPr>
        <p:spPr>
          <a:xfrm rot="5400000">
            <a:off x="-1634882" y="15652570"/>
            <a:ext cx="25014813" cy="59138"/>
          </a:xfrm>
          <a:prstGeom prst="rect">
            <a:avLst/>
          </a:prstGeom>
          <a:solidFill>
            <a:srgbClr val="CCCCC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0162" y="19449529"/>
            <a:ext cx="18186876" cy="6011417"/>
          </a:xfrm>
        </p:spPr>
        <p:txBody>
          <a:bodyPr anchor="t"/>
          <a:lstStyle>
            <a:lvl1pPr algn="l">
              <a:defRPr sz="129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90162" y="12828565"/>
            <a:ext cx="18186876" cy="6620964"/>
          </a:xfrm>
        </p:spPr>
        <p:txBody>
          <a:bodyPr anchor="b"/>
          <a:lstStyle>
            <a:lvl1pPr marL="0" indent="0">
              <a:buNone/>
              <a:defRPr sz="6500">
                <a:solidFill>
                  <a:schemeClr val="tx1">
                    <a:tint val="75000"/>
                  </a:schemeClr>
                </a:solidFill>
              </a:defRPr>
            </a:lvl1pPr>
            <a:lvl2pPr marL="1476070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2pPr>
            <a:lvl3pPr marL="2952140" indent="0">
              <a:buNone/>
              <a:defRPr sz="5200">
                <a:solidFill>
                  <a:schemeClr val="tx1">
                    <a:tint val="75000"/>
                  </a:schemeClr>
                </a:solidFill>
              </a:defRPr>
            </a:lvl3pPr>
            <a:lvl4pPr marL="4428211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4pPr>
            <a:lvl5pPr marL="5904281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5pPr>
            <a:lvl6pPr marL="7380351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6pPr>
            <a:lvl7pPr marL="8856421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7pPr>
            <a:lvl8pPr marL="10332491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8pPr>
            <a:lvl9pPr marL="11808562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16" y="7062367"/>
            <a:ext cx="9450044" cy="19975002"/>
          </a:xfrm>
        </p:spPr>
        <p:txBody>
          <a:bodyPr/>
          <a:lstStyle>
            <a:lvl1pPr>
              <a:defRPr sz="9000"/>
            </a:lvl1pPr>
            <a:lvl2pPr>
              <a:defRPr sz="7700"/>
            </a:lvl2pPr>
            <a:lvl3pPr>
              <a:defRPr sz="65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76465" y="7062367"/>
            <a:ext cx="9450044" cy="19975002"/>
          </a:xfrm>
        </p:spPr>
        <p:txBody>
          <a:bodyPr/>
          <a:lstStyle>
            <a:lvl1pPr>
              <a:defRPr sz="9000"/>
            </a:lvl1pPr>
            <a:lvl2pPr>
              <a:defRPr sz="7700"/>
            </a:lvl2pPr>
            <a:lvl3pPr>
              <a:defRPr sz="65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16" y="6775108"/>
            <a:ext cx="9453759" cy="2823542"/>
          </a:xfrm>
        </p:spPr>
        <p:txBody>
          <a:bodyPr anchor="b"/>
          <a:lstStyle>
            <a:lvl1pPr marL="0" indent="0">
              <a:buNone/>
              <a:defRPr sz="7700" b="1"/>
            </a:lvl1pPr>
            <a:lvl2pPr marL="1476070" indent="0">
              <a:buNone/>
              <a:defRPr sz="6500" b="1"/>
            </a:lvl2pPr>
            <a:lvl3pPr marL="2952140" indent="0">
              <a:buNone/>
              <a:defRPr sz="5800" b="1"/>
            </a:lvl3pPr>
            <a:lvl4pPr marL="4428211" indent="0">
              <a:buNone/>
              <a:defRPr sz="5200" b="1"/>
            </a:lvl4pPr>
            <a:lvl5pPr marL="5904281" indent="0">
              <a:buNone/>
              <a:defRPr sz="5200" b="1"/>
            </a:lvl5pPr>
            <a:lvl6pPr marL="7380351" indent="0">
              <a:buNone/>
              <a:defRPr sz="5200" b="1"/>
            </a:lvl6pPr>
            <a:lvl7pPr marL="8856421" indent="0">
              <a:buNone/>
              <a:defRPr sz="5200" b="1"/>
            </a:lvl7pPr>
            <a:lvl8pPr marL="10332491" indent="0">
              <a:buNone/>
              <a:defRPr sz="5200" b="1"/>
            </a:lvl8pPr>
            <a:lvl9pPr marL="11808562" indent="0">
              <a:buNone/>
              <a:defRPr sz="5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16" y="9598650"/>
            <a:ext cx="9453759" cy="17438717"/>
          </a:xfrm>
        </p:spPr>
        <p:txBody>
          <a:bodyPr/>
          <a:lstStyle>
            <a:lvl1pPr>
              <a:defRPr sz="7700"/>
            </a:lvl1pPr>
            <a:lvl2pPr>
              <a:defRPr sz="6500"/>
            </a:lvl2pPr>
            <a:lvl3pPr>
              <a:defRPr sz="5800"/>
            </a:lvl3pPr>
            <a:lvl4pPr>
              <a:defRPr sz="5200"/>
            </a:lvl4pPr>
            <a:lvl5pPr>
              <a:defRPr sz="52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69037" y="6775108"/>
            <a:ext cx="9457473" cy="2823542"/>
          </a:xfrm>
        </p:spPr>
        <p:txBody>
          <a:bodyPr anchor="b"/>
          <a:lstStyle>
            <a:lvl1pPr marL="0" indent="0">
              <a:buNone/>
              <a:defRPr sz="7700" b="1"/>
            </a:lvl1pPr>
            <a:lvl2pPr marL="1476070" indent="0">
              <a:buNone/>
              <a:defRPr sz="6500" b="1"/>
            </a:lvl2pPr>
            <a:lvl3pPr marL="2952140" indent="0">
              <a:buNone/>
              <a:defRPr sz="5800" b="1"/>
            </a:lvl3pPr>
            <a:lvl4pPr marL="4428211" indent="0">
              <a:buNone/>
              <a:defRPr sz="5200" b="1"/>
            </a:lvl4pPr>
            <a:lvl5pPr marL="5904281" indent="0">
              <a:buNone/>
              <a:defRPr sz="5200" b="1"/>
            </a:lvl5pPr>
            <a:lvl6pPr marL="7380351" indent="0">
              <a:buNone/>
              <a:defRPr sz="5200" b="1"/>
            </a:lvl6pPr>
            <a:lvl7pPr marL="8856421" indent="0">
              <a:buNone/>
              <a:defRPr sz="5200" b="1"/>
            </a:lvl7pPr>
            <a:lvl8pPr marL="10332491" indent="0">
              <a:buNone/>
              <a:defRPr sz="5200" b="1"/>
            </a:lvl8pPr>
            <a:lvl9pPr marL="11808562" indent="0">
              <a:buNone/>
              <a:defRPr sz="5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69037" y="9598650"/>
            <a:ext cx="9457473" cy="17438717"/>
          </a:xfrm>
        </p:spPr>
        <p:txBody>
          <a:bodyPr/>
          <a:lstStyle>
            <a:lvl1pPr>
              <a:defRPr sz="7700"/>
            </a:lvl1pPr>
            <a:lvl2pPr>
              <a:defRPr sz="6500"/>
            </a:lvl2pPr>
            <a:lvl3pPr>
              <a:defRPr sz="5800"/>
            </a:lvl3pPr>
            <a:lvl4pPr>
              <a:defRPr sz="5200"/>
            </a:lvl4pPr>
            <a:lvl5pPr>
              <a:defRPr sz="52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17" y="1205086"/>
            <a:ext cx="7039244" cy="5128622"/>
          </a:xfrm>
        </p:spPr>
        <p:txBody>
          <a:bodyPr anchor="b"/>
          <a:lstStyle>
            <a:lvl1pPr algn="l">
              <a:defRPr sz="6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65369" y="1205088"/>
            <a:ext cx="11961140" cy="25832281"/>
          </a:xfrm>
        </p:spPr>
        <p:txBody>
          <a:bodyPr/>
          <a:lstStyle>
            <a:lvl1pPr>
              <a:defRPr sz="10300"/>
            </a:lvl1pPr>
            <a:lvl2pPr>
              <a:defRPr sz="9000"/>
            </a:lvl2pPr>
            <a:lvl3pPr>
              <a:defRPr sz="7700"/>
            </a:lvl3pPr>
            <a:lvl4pPr>
              <a:defRPr sz="6500"/>
            </a:lvl4pPr>
            <a:lvl5pPr>
              <a:defRPr sz="6500"/>
            </a:lvl5pPr>
            <a:lvl6pPr>
              <a:defRPr sz="6500"/>
            </a:lvl6pPr>
            <a:lvl7pPr>
              <a:defRPr sz="6500"/>
            </a:lvl7pPr>
            <a:lvl8pPr>
              <a:defRPr sz="6500"/>
            </a:lvl8pPr>
            <a:lvl9pPr>
              <a:defRPr sz="6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9817" y="6333710"/>
            <a:ext cx="7039244" cy="20703659"/>
          </a:xfrm>
        </p:spPr>
        <p:txBody>
          <a:bodyPr/>
          <a:lstStyle>
            <a:lvl1pPr marL="0" indent="0">
              <a:buNone/>
              <a:defRPr sz="4500"/>
            </a:lvl1pPr>
            <a:lvl2pPr marL="1476070" indent="0">
              <a:buNone/>
              <a:defRPr sz="3900"/>
            </a:lvl2pPr>
            <a:lvl3pPr marL="2952140" indent="0">
              <a:buNone/>
              <a:defRPr sz="3200"/>
            </a:lvl3pPr>
            <a:lvl4pPr marL="4428211" indent="0">
              <a:buNone/>
              <a:defRPr sz="2900"/>
            </a:lvl4pPr>
            <a:lvl5pPr marL="5904281" indent="0">
              <a:buNone/>
              <a:defRPr sz="2900"/>
            </a:lvl5pPr>
            <a:lvl6pPr marL="7380351" indent="0">
              <a:buNone/>
              <a:defRPr sz="2900"/>
            </a:lvl6pPr>
            <a:lvl7pPr marL="8856421" indent="0">
              <a:buNone/>
              <a:defRPr sz="2900"/>
            </a:lvl7pPr>
            <a:lvl8pPr marL="10332491" indent="0">
              <a:buNone/>
              <a:defRPr sz="2900"/>
            </a:lvl8pPr>
            <a:lvl9pPr marL="11808562" indent="0">
              <a:buNone/>
              <a:defRPr sz="2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3829" y="21187093"/>
            <a:ext cx="12837795" cy="2501256"/>
          </a:xfrm>
        </p:spPr>
        <p:txBody>
          <a:bodyPr anchor="b"/>
          <a:lstStyle>
            <a:lvl1pPr algn="l">
              <a:defRPr sz="6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3829" y="2704437"/>
            <a:ext cx="12837795" cy="18160365"/>
          </a:xfrm>
        </p:spPr>
        <p:txBody>
          <a:bodyPr/>
          <a:lstStyle>
            <a:lvl1pPr marL="0" indent="0">
              <a:buNone/>
              <a:defRPr sz="10300"/>
            </a:lvl1pPr>
            <a:lvl2pPr marL="1476070" indent="0">
              <a:buNone/>
              <a:defRPr sz="9000"/>
            </a:lvl2pPr>
            <a:lvl3pPr marL="2952140" indent="0">
              <a:buNone/>
              <a:defRPr sz="7700"/>
            </a:lvl3pPr>
            <a:lvl4pPr marL="4428211" indent="0">
              <a:buNone/>
              <a:defRPr sz="6500"/>
            </a:lvl4pPr>
            <a:lvl5pPr marL="5904281" indent="0">
              <a:buNone/>
              <a:defRPr sz="6500"/>
            </a:lvl5pPr>
            <a:lvl6pPr marL="7380351" indent="0">
              <a:buNone/>
              <a:defRPr sz="6500"/>
            </a:lvl6pPr>
            <a:lvl7pPr marL="8856421" indent="0">
              <a:buNone/>
              <a:defRPr sz="6500"/>
            </a:lvl7pPr>
            <a:lvl8pPr marL="10332491" indent="0">
              <a:buNone/>
              <a:defRPr sz="6500"/>
            </a:lvl8pPr>
            <a:lvl9pPr marL="11808562" indent="0">
              <a:buNone/>
              <a:defRPr sz="6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3829" y="23688349"/>
            <a:ext cx="12837795" cy="3552199"/>
          </a:xfrm>
        </p:spPr>
        <p:txBody>
          <a:bodyPr/>
          <a:lstStyle>
            <a:lvl1pPr marL="0" indent="0">
              <a:buNone/>
              <a:defRPr sz="4500"/>
            </a:lvl1pPr>
            <a:lvl2pPr marL="1476070" indent="0">
              <a:buNone/>
              <a:defRPr sz="3900"/>
            </a:lvl2pPr>
            <a:lvl3pPr marL="2952140" indent="0">
              <a:buNone/>
              <a:defRPr sz="3200"/>
            </a:lvl3pPr>
            <a:lvl4pPr marL="4428211" indent="0">
              <a:buNone/>
              <a:defRPr sz="2900"/>
            </a:lvl4pPr>
            <a:lvl5pPr marL="5904281" indent="0">
              <a:buNone/>
              <a:defRPr sz="2900"/>
            </a:lvl5pPr>
            <a:lvl6pPr marL="7380351" indent="0">
              <a:buNone/>
              <a:defRPr sz="2900"/>
            </a:lvl6pPr>
            <a:lvl7pPr marL="8856421" indent="0">
              <a:buNone/>
              <a:defRPr sz="2900"/>
            </a:lvl7pPr>
            <a:lvl8pPr marL="10332491" indent="0">
              <a:buNone/>
              <a:defRPr sz="2900"/>
            </a:lvl8pPr>
            <a:lvl9pPr marL="11808562" indent="0">
              <a:buNone/>
              <a:defRPr sz="2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16" y="1212094"/>
            <a:ext cx="19256693" cy="5044546"/>
          </a:xfrm>
          <a:prstGeom prst="rect">
            <a:avLst/>
          </a:prstGeom>
        </p:spPr>
        <p:txBody>
          <a:bodyPr vert="horz" lIns="295214" tIns="147607" rIns="295214" bIns="147607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16" y="7062367"/>
            <a:ext cx="19256693" cy="19975002"/>
          </a:xfrm>
          <a:prstGeom prst="rect">
            <a:avLst/>
          </a:prstGeom>
        </p:spPr>
        <p:txBody>
          <a:bodyPr vert="horz" lIns="295214" tIns="147607" rIns="295214" bIns="147607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9816" y="28053282"/>
            <a:ext cx="4992476" cy="1611452"/>
          </a:xfrm>
          <a:prstGeom prst="rect">
            <a:avLst/>
          </a:prstGeom>
        </p:spPr>
        <p:txBody>
          <a:bodyPr vert="horz" lIns="295214" tIns="147607" rIns="295214" bIns="147607" rtlCol="0" anchor="ctr"/>
          <a:lstStyle>
            <a:lvl1pPr algn="l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10411" y="28053282"/>
            <a:ext cx="6775503" cy="1611452"/>
          </a:xfrm>
          <a:prstGeom prst="rect">
            <a:avLst/>
          </a:prstGeom>
        </p:spPr>
        <p:txBody>
          <a:bodyPr vert="horz" lIns="295214" tIns="147607" rIns="295214" bIns="147607" rtlCol="0" anchor="ctr"/>
          <a:lstStyle>
            <a:lvl1pPr algn="ctr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334033" y="28053282"/>
            <a:ext cx="4992476" cy="1611452"/>
          </a:xfrm>
          <a:prstGeom prst="rect">
            <a:avLst/>
          </a:prstGeom>
        </p:spPr>
        <p:txBody>
          <a:bodyPr vert="horz" lIns="295214" tIns="147607" rIns="295214" bIns="147607" rtlCol="0" anchor="ctr"/>
          <a:lstStyle>
            <a:lvl1pPr algn="r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952140" rtl="0" eaLnBrk="1" latinLnBrk="0" hangingPunct="1">
        <a:spcBef>
          <a:spcPct val="0"/>
        </a:spcBef>
        <a:buNone/>
        <a:defRPr sz="14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07053" indent="-1107053" algn="l" defTabSz="2952140" rtl="0" eaLnBrk="1" latinLnBrk="0" hangingPunct="1">
        <a:spcBef>
          <a:spcPct val="20000"/>
        </a:spcBef>
        <a:buFont typeface="Arial" pitchFamily="34" charset="0"/>
        <a:buChar char="•"/>
        <a:defRPr sz="10300" kern="1200">
          <a:solidFill>
            <a:schemeClr val="tx1"/>
          </a:solidFill>
          <a:latin typeface="+mn-lt"/>
          <a:ea typeface="+mn-ea"/>
          <a:cs typeface="+mn-cs"/>
        </a:defRPr>
      </a:lvl1pPr>
      <a:lvl2pPr marL="2398614" indent="-922544" algn="l" defTabSz="2952140" rtl="0" eaLnBrk="1" latinLnBrk="0" hangingPunct="1">
        <a:spcBef>
          <a:spcPct val="20000"/>
        </a:spcBef>
        <a:buFont typeface="Arial" pitchFamily="34" charset="0"/>
        <a:buChar char="–"/>
        <a:defRPr sz="9000" kern="1200">
          <a:solidFill>
            <a:schemeClr val="tx1"/>
          </a:solidFill>
          <a:latin typeface="+mn-lt"/>
          <a:ea typeface="+mn-ea"/>
          <a:cs typeface="+mn-cs"/>
        </a:defRPr>
      </a:lvl2pPr>
      <a:lvl3pPr marL="3690176" indent="-738035" algn="l" defTabSz="2952140" rtl="0" eaLnBrk="1" latinLnBrk="0" hangingPunct="1">
        <a:spcBef>
          <a:spcPct val="20000"/>
        </a:spcBef>
        <a:buFont typeface="Arial" pitchFamily="34" charset="0"/>
        <a:buChar char="•"/>
        <a:defRPr sz="7700" kern="1200">
          <a:solidFill>
            <a:schemeClr val="tx1"/>
          </a:solidFill>
          <a:latin typeface="+mn-lt"/>
          <a:ea typeface="+mn-ea"/>
          <a:cs typeface="+mn-cs"/>
        </a:defRPr>
      </a:lvl3pPr>
      <a:lvl4pPr marL="5166246" indent="-738035" algn="l" defTabSz="2952140" rtl="0" eaLnBrk="1" latinLnBrk="0" hangingPunct="1">
        <a:spcBef>
          <a:spcPct val="20000"/>
        </a:spcBef>
        <a:buFont typeface="Arial" pitchFamily="34" charset="0"/>
        <a:buChar char="–"/>
        <a:defRPr sz="6500" kern="1200">
          <a:solidFill>
            <a:schemeClr val="tx1"/>
          </a:solidFill>
          <a:latin typeface="+mn-lt"/>
          <a:ea typeface="+mn-ea"/>
          <a:cs typeface="+mn-cs"/>
        </a:defRPr>
      </a:lvl4pPr>
      <a:lvl5pPr marL="6642316" indent="-738035" algn="l" defTabSz="2952140" rtl="0" eaLnBrk="1" latinLnBrk="0" hangingPunct="1">
        <a:spcBef>
          <a:spcPct val="20000"/>
        </a:spcBef>
        <a:buFont typeface="Arial" pitchFamily="34" charset="0"/>
        <a:buChar char="»"/>
        <a:defRPr sz="6500" kern="1200">
          <a:solidFill>
            <a:schemeClr val="tx1"/>
          </a:solidFill>
          <a:latin typeface="+mn-lt"/>
          <a:ea typeface="+mn-ea"/>
          <a:cs typeface="+mn-cs"/>
        </a:defRPr>
      </a:lvl5pPr>
      <a:lvl6pPr marL="8118386" indent="-738035" algn="l" defTabSz="2952140" rtl="0" eaLnBrk="1" latinLnBrk="0" hangingPunct="1">
        <a:spcBef>
          <a:spcPct val="20000"/>
        </a:spcBef>
        <a:buFont typeface="Arial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6pPr>
      <a:lvl7pPr marL="9594456" indent="-738035" algn="l" defTabSz="2952140" rtl="0" eaLnBrk="1" latinLnBrk="0" hangingPunct="1">
        <a:spcBef>
          <a:spcPct val="20000"/>
        </a:spcBef>
        <a:buFont typeface="Arial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7pPr>
      <a:lvl8pPr marL="11070527" indent="-738035" algn="l" defTabSz="2952140" rtl="0" eaLnBrk="1" latinLnBrk="0" hangingPunct="1">
        <a:spcBef>
          <a:spcPct val="20000"/>
        </a:spcBef>
        <a:buFont typeface="Arial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8pPr>
      <a:lvl9pPr marL="12546597" indent="-738035" algn="l" defTabSz="2952140" rtl="0" eaLnBrk="1" latinLnBrk="0" hangingPunct="1">
        <a:spcBef>
          <a:spcPct val="20000"/>
        </a:spcBef>
        <a:buFont typeface="Arial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95214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1pPr>
      <a:lvl2pPr marL="1476070" algn="l" defTabSz="295214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2pPr>
      <a:lvl3pPr marL="2952140" algn="l" defTabSz="295214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3pPr>
      <a:lvl4pPr marL="4428211" algn="l" defTabSz="295214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4pPr>
      <a:lvl5pPr marL="5904281" algn="l" defTabSz="295214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5pPr>
      <a:lvl6pPr marL="7380351" algn="l" defTabSz="295214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6pPr>
      <a:lvl7pPr marL="8856421" algn="l" defTabSz="295214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7pPr>
      <a:lvl8pPr marL="10332491" algn="l" defTabSz="295214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8pPr>
      <a:lvl9pPr marL="11808562" algn="l" defTabSz="295214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hyperlink" Target="mailto:ganesh15065@mechyd.ac.in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9076" y="1417637"/>
            <a:ext cx="1365504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>
                <a:solidFill>
                  <a:srgbClr val="6C0015"/>
                </a:solidFill>
              </a:rPr>
              <a:t>Seismic analysis of double curvature arch dams</a:t>
            </a:r>
          </a:p>
          <a:p>
            <a:pPr algn="ctr"/>
            <a:r>
              <a:rPr lang="en-US" sz="5000" dirty="0" smtClean="0">
                <a:solidFill>
                  <a:srgbClr val="002060"/>
                </a:solidFill>
              </a:rPr>
              <a:t>Author</a:t>
            </a:r>
            <a:r>
              <a:rPr lang="en-US" sz="5000" baseline="30000" dirty="0" smtClean="0">
                <a:solidFill>
                  <a:srgbClr val="002060"/>
                </a:solidFill>
              </a:rPr>
              <a:t>1</a:t>
            </a:r>
            <a:r>
              <a:rPr lang="en-US" sz="5000" dirty="0" smtClean="0">
                <a:solidFill>
                  <a:srgbClr val="002060"/>
                </a:solidFill>
              </a:rPr>
              <a:t>, Author</a:t>
            </a:r>
            <a:r>
              <a:rPr lang="en-US" sz="5000" baseline="30000" dirty="0" smtClean="0">
                <a:solidFill>
                  <a:srgbClr val="002060"/>
                </a:solidFill>
              </a:rPr>
              <a:t>2</a:t>
            </a:r>
            <a:r>
              <a:rPr lang="en-US" sz="5000" dirty="0" smtClean="0">
                <a:solidFill>
                  <a:srgbClr val="002060"/>
                </a:solidFill>
              </a:rPr>
              <a:t>, …</a:t>
            </a:r>
            <a:endParaRPr lang="en-US" sz="5000" i="1" baseline="30000" dirty="0">
              <a:solidFill>
                <a:srgbClr val="002060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58749" y="3374012"/>
            <a:ext cx="10691813" cy="786825"/>
            <a:chOff x="158749" y="3374012"/>
            <a:chExt cx="10691813" cy="786825"/>
          </a:xfrm>
        </p:grpSpPr>
        <p:sp>
          <p:nvSpPr>
            <p:cNvPr id="4" name="Rectangle 3"/>
            <p:cNvSpPr/>
            <p:nvPr/>
          </p:nvSpPr>
          <p:spPr>
            <a:xfrm>
              <a:off x="158749" y="3374012"/>
              <a:ext cx="10691813" cy="7868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06374" y="3498484"/>
              <a:ext cx="251626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37A4"/>
                  </a:solidFill>
                  <a:effectLst/>
                  <a:uLnTx/>
                  <a:uFillTx/>
                </a:rPr>
                <a:t>Introduction: </a:t>
              </a:r>
              <a:endPara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37A4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152400" y="13352024"/>
            <a:ext cx="10691813" cy="786825"/>
            <a:chOff x="152400" y="13352024"/>
            <a:chExt cx="10691813" cy="786825"/>
          </a:xfrm>
        </p:grpSpPr>
        <p:sp>
          <p:nvSpPr>
            <p:cNvPr id="6" name="Rectangle 5"/>
            <p:cNvSpPr/>
            <p:nvPr/>
          </p:nvSpPr>
          <p:spPr>
            <a:xfrm>
              <a:off x="152400" y="13352024"/>
              <a:ext cx="10691813" cy="7868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52425" y="13453050"/>
              <a:ext cx="320632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3200" b="1" kern="0" dirty="0" smtClean="0">
                  <a:solidFill>
                    <a:srgbClr val="0037A4"/>
                  </a:solidFill>
                </a:rPr>
                <a:t>Earthquake data</a:t>
              </a:r>
              <a:r>
                <a:rPr kumimoji="0" lang="en-US" sz="3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37A4"/>
                  </a:solidFill>
                  <a:effectLst/>
                  <a:uLnTx/>
                  <a:uFillTx/>
                </a:rPr>
                <a:t>: </a:t>
              </a:r>
              <a:endPara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37A4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52400" y="4258281"/>
            <a:ext cx="10539413" cy="58631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itchFamily="2" charset="2"/>
              <a:buChar char="§"/>
            </a:pPr>
            <a:r>
              <a:rPr lang="en-US" sz="2500" b="1" dirty="0" smtClean="0">
                <a:cs typeface="Times New Roman" pitchFamily="18" charset="0"/>
              </a:rPr>
              <a:t>A double curvature arch dams are curved in plan(horizontally) and in elevation(vertically).</a:t>
            </a:r>
          </a:p>
          <a:p>
            <a:pPr marL="342900" indent="-342900" algn="just">
              <a:buFont typeface="Wingdings" pitchFamily="2" charset="2"/>
              <a:buChar char="§"/>
            </a:pPr>
            <a:endParaRPr lang="en-US" sz="2500" b="1" dirty="0">
              <a:cs typeface="Times New Roman" pitchFamily="18" charset="0"/>
            </a:endParaRPr>
          </a:p>
          <a:p>
            <a:pPr marL="342900" indent="-342900" algn="just">
              <a:buFont typeface="Wingdings" pitchFamily="2" charset="2"/>
              <a:buChar char="§"/>
            </a:pPr>
            <a:r>
              <a:rPr lang="en-US" sz="2500" b="1" dirty="0" smtClean="0">
                <a:cs typeface="Times New Roman" pitchFamily="18" charset="0"/>
              </a:rPr>
              <a:t>In </a:t>
            </a:r>
            <a:r>
              <a:rPr lang="en-IN" sz="2500" b="1" dirty="0">
                <a:cs typeface="Times New Roman" pitchFamily="18" charset="0"/>
              </a:rPr>
              <a:t>double curvature dams the radius of the curve of the circular arch in plan view and that of the abutments arches are changed. Both the arches </a:t>
            </a:r>
            <a:r>
              <a:rPr lang="en-IN" sz="2500" b="1" dirty="0" smtClean="0">
                <a:cs typeface="Times New Roman" pitchFamily="18" charset="0"/>
              </a:rPr>
              <a:t>are single centred </a:t>
            </a:r>
            <a:r>
              <a:rPr lang="en-IN" sz="2500" b="1" dirty="0">
                <a:cs typeface="Times New Roman" pitchFamily="18" charset="0"/>
              </a:rPr>
              <a:t>and the thickness of the dam changes from the </a:t>
            </a:r>
            <a:r>
              <a:rPr lang="en-IN" sz="2500" b="1" dirty="0" smtClean="0">
                <a:cs typeface="Times New Roman" pitchFamily="18" charset="0"/>
              </a:rPr>
              <a:t>bottom to   top.</a:t>
            </a:r>
            <a:endParaRPr lang="en-US" sz="2500" b="1" dirty="0" smtClean="0">
              <a:cs typeface="Times New Roman" pitchFamily="18" charset="0"/>
            </a:endParaRPr>
          </a:p>
          <a:p>
            <a:pPr marL="342900" indent="-342900" algn="just">
              <a:buFont typeface="Wingdings" pitchFamily="2" charset="2"/>
              <a:buChar char="§"/>
            </a:pPr>
            <a:endParaRPr lang="en-IN" sz="2500" b="1" dirty="0" smtClean="0">
              <a:cs typeface="Times New Roman" pitchFamily="18" charset="0"/>
            </a:endParaRPr>
          </a:p>
          <a:p>
            <a:pPr marL="342900" indent="-342900" algn="just">
              <a:buFont typeface="Wingdings" pitchFamily="2" charset="2"/>
              <a:buChar char="§"/>
            </a:pPr>
            <a:r>
              <a:rPr lang="en-IN" sz="2500" b="1" dirty="0" smtClean="0">
                <a:cs typeface="Times New Roman" pitchFamily="18" charset="0"/>
              </a:rPr>
              <a:t>We </a:t>
            </a:r>
            <a:r>
              <a:rPr lang="en-IN" sz="2500" b="1" dirty="0">
                <a:cs typeface="Times New Roman" pitchFamily="18" charset="0"/>
              </a:rPr>
              <a:t>considered the dimensions of the idukki dam which is a double curvature </a:t>
            </a:r>
            <a:r>
              <a:rPr lang="en-IN" sz="2500" b="1" dirty="0" smtClean="0">
                <a:cs typeface="Times New Roman" pitchFamily="18" charset="0"/>
              </a:rPr>
              <a:t>dam in Kerala. </a:t>
            </a:r>
            <a:r>
              <a:rPr lang="en-IN" sz="2500" b="1" dirty="0">
                <a:cs typeface="Times New Roman" pitchFamily="18" charset="0"/>
              </a:rPr>
              <a:t>Height: 168.91 </a:t>
            </a:r>
            <a:r>
              <a:rPr lang="en-IN" sz="2500" b="1" dirty="0" smtClean="0">
                <a:cs typeface="Times New Roman" pitchFamily="18" charset="0"/>
              </a:rPr>
              <a:t>meters; </a:t>
            </a:r>
            <a:r>
              <a:rPr lang="en-IN" sz="2500" b="1" dirty="0">
                <a:cs typeface="Times New Roman" pitchFamily="18" charset="0"/>
              </a:rPr>
              <a:t>Length of the dam on its top: </a:t>
            </a:r>
            <a:r>
              <a:rPr lang="en-IN" sz="2500" b="1" dirty="0" smtClean="0">
                <a:cs typeface="Times New Roman" pitchFamily="18" charset="0"/>
              </a:rPr>
              <a:t>365.85 meters; </a:t>
            </a:r>
            <a:r>
              <a:rPr lang="en-IN" sz="2500" b="1" dirty="0">
                <a:cs typeface="Times New Roman" pitchFamily="18" charset="0"/>
              </a:rPr>
              <a:t>Bottom width: 19.81 </a:t>
            </a:r>
            <a:r>
              <a:rPr lang="en-IN" sz="2500" b="1" dirty="0" smtClean="0">
                <a:cs typeface="Times New Roman" pitchFamily="18" charset="0"/>
              </a:rPr>
              <a:t>meters; </a:t>
            </a:r>
            <a:r>
              <a:rPr lang="en-IN" sz="2500" b="1" dirty="0">
                <a:cs typeface="Times New Roman" pitchFamily="18" charset="0"/>
              </a:rPr>
              <a:t>Top width: 7.62 </a:t>
            </a:r>
            <a:r>
              <a:rPr lang="en-IN" sz="2500" b="1" dirty="0" smtClean="0">
                <a:cs typeface="Times New Roman" pitchFamily="18" charset="0"/>
              </a:rPr>
              <a:t>meters.</a:t>
            </a:r>
          </a:p>
          <a:p>
            <a:pPr marL="342900" indent="-342900" algn="just">
              <a:buFont typeface="Wingdings" pitchFamily="2" charset="2"/>
              <a:buChar char="§"/>
            </a:pPr>
            <a:endParaRPr lang="en-IN" sz="2500" b="1" dirty="0" smtClean="0">
              <a:cs typeface="Times New Roman" pitchFamily="18" charset="0"/>
            </a:endParaRPr>
          </a:p>
          <a:p>
            <a:pPr marL="342900" indent="-342900" algn="just">
              <a:buFont typeface="Wingdings" pitchFamily="2" charset="2"/>
              <a:buChar char="§"/>
            </a:pPr>
            <a:r>
              <a:rPr lang="en-IN" sz="2500" b="1" dirty="0" smtClean="0">
                <a:cs typeface="Times New Roman" pitchFamily="18" charset="0"/>
              </a:rPr>
              <a:t>The </a:t>
            </a:r>
            <a:r>
              <a:rPr lang="en-IN" sz="2500" b="1" dirty="0">
                <a:cs typeface="Times New Roman" pitchFamily="18" charset="0"/>
              </a:rPr>
              <a:t>geometry of the dam we are </a:t>
            </a:r>
            <a:r>
              <a:rPr lang="en-IN" sz="2500" b="1" dirty="0" smtClean="0">
                <a:cs typeface="Times New Roman" pitchFamily="18" charset="0"/>
              </a:rPr>
              <a:t>considering </a:t>
            </a:r>
            <a:r>
              <a:rPr lang="en-IN" sz="2500" b="1" dirty="0">
                <a:cs typeface="Times New Roman" pitchFamily="18" charset="0"/>
              </a:rPr>
              <a:t>is a simplified geometry </a:t>
            </a:r>
            <a:r>
              <a:rPr lang="en-IN" sz="2500" b="1" dirty="0" smtClean="0">
                <a:cs typeface="Times New Roman" pitchFamily="18" charset="0"/>
              </a:rPr>
              <a:t>as the </a:t>
            </a:r>
            <a:r>
              <a:rPr lang="en-IN" sz="2500" b="1" dirty="0">
                <a:cs typeface="Times New Roman" pitchFamily="18" charset="0"/>
              </a:rPr>
              <a:t>detailed </a:t>
            </a:r>
            <a:r>
              <a:rPr lang="en-IN" sz="2500" b="1" dirty="0" smtClean="0">
                <a:cs typeface="Times New Roman" pitchFamily="18" charset="0"/>
              </a:rPr>
              <a:t>topographic </a:t>
            </a:r>
            <a:r>
              <a:rPr lang="en-IN" sz="2500" b="1" dirty="0">
                <a:cs typeface="Times New Roman" pitchFamily="18" charset="0"/>
              </a:rPr>
              <a:t>information is not </a:t>
            </a:r>
            <a:r>
              <a:rPr lang="en-IN" sz="2500" b="1" dirty="0" smtClean="0">
                <a:cs typeface="Times New Roman" pitchFamily="18" charset="0"/>
              </a:rPr>
              <a:t>taken </a:t>
            </a:r>
            <a:r>
              <a:rPr lang="en-IN" sz="2500" b="1" dirty="0">
                <a:cs typeface="Times New Roman" pitchFamily="18" charset="0"/>
              </a:rPr>
              <a:t>for the </a:t>
            </a:r>
            <a:r>
              <a:rPr lang="en-IN" sz="2500" b="1" dirty="0" smtClean="0">
                <a:cs typeface="Times New Roman" pitchFamily="18" charset="0"/>
              </a:rPr>
              <a:t>study </a:t>
            </a:r>
            <a:r>
              <a:rPr lang="en-IN" sz="2500" b="1" dirty="0">
                <a:cs typeface="Times New Roman" pitchFamily="18" charset="0"/>
              </a:rPr>
              <a:t>and  considered wide-U valley as the </a:t>
            </a:r>
            <a:r>
              <a:rPr lang="en-IN" sz="2500" b="1" dirty="0" smtClean="0">
                <a:cs typeface="Times New Roman" pitchFamily="18" charset="0"/>
              </a:rPr>
              <a:t>geographical condition</a:t>
            </a:r>
            <a:r>
              <a:rPr lang="en-IN" sz="2500" b="1" dirty="0">
                <a:cs typeface="Times New Roman" pitchFamily="18" charset="0"/>
              </a:rPr>
              <a:t>.</a:t>
            </a:r>
            <a:endParaRPr lang="en-US" sz="2500" b="1" dirty="0" smtClean="0">
              <a:cs typeface="Times New Roman" pitchFamily="18" charset="0"/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210281" y="22053698"/>
            <a:ext cx="10691813" cy="786825"/>
            <a:chOff x="158749" y="21276790"/>
            <a:chExt cx="10691813" cy="786825"/>
          </a:xfrm>
        </p:grpSpPr>
        <p:sp>
          <p:nvSpPr>
            <p:cNvPr id="9" name="Rectangle 8"/>
            <p:cNvSpPr/>
            <p:nvPr/>
          </p:nvSpPr>
          <p:spPr>
            <a:xfrm>
              <a:off x="158749" y="21276790"/>
              <a:ext cx="10691813" cy="7868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58774" y="21377816"/>
              <a:ext cx="399660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37A4"/>
                  </a:solidFill>
                  <a:effectLst/>
                  <a:uLnTx/>
                  <a:uFillTx/>
                </a:rPr>
                <a:t>Model Characteristics:</a:t>
              </a:r>
              <a:endPara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37A4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0895964" y="4144499"/>
            <a:ext cx="10424160" cy="786825"/>
            <a:chOff x="10795331" y="7220928"/>
            <a:chExt cx="10522267" cy="786825"/>
          </a:xfrm>
        </p:grpSpPr>
        <p:sp>
          <p:nvSpPr>
            <p:cNvPr id="12" name="Rectangle 11"/>
            <p:cNvSpPr/>
            <p:nvPr/>
          </p:nvSpPr>
          <p:spPr>
            <a:xfrm>
              <a:off x="10795331" y="7220928"/>
              <a:ext cx="10522267" cy="7868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1039500" y="7339207"/>
              <a:ext cx="271709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37A4"/>
                  </a:solidFill>
                  <a:effectLst/>
                  <a:uLnTx/>
                  <a:uFillTx/>
                </a:rPr>
                <a:t>Methodology: </a:t>
              </a:r>
              <a:endPara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37A4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0873337" y="4974949"/>
            <a:ext cx="1032553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lang="en-US" sz="2500" b="1" kern="0" noProof="0" dirty="0" smtClean="0">
                <a:solidFill>
                  <a:sysClr val="windowText" lastClr="000000"/>
                </a:solidFill>
              </a:rPr>
              <a:t>We observed the maximum stress on the dam at three different points e1, e2 and e3.</a:t>
            </a:r>
            <a:endParaRPr kumimoji="0" lang="en-US" sz="25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endParaRPr kumimoji="0" lang="en-US" sz="25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342900" lvl="0" indent="-342900" defTabSz="914400">
              <a:buFont typeface="Wingdings" pitchFamily="2" charset="2"/>
              <a:buChar char="§"/>
              <a:defRPr/>
            </a:pPr>
            <a:r>
              <a:rPr lang="en-US" sz="2500" b="1" kern="0" dirty="0" smtClean="0">
                <a:solidFill>
                  <a:sysClr val="windowText" lastClr="000000"/>
                </a:solidFill>
              </a:rPr>
              <a:t>Where</a:t>
            </a:r>
            <a:r>
              <a:rPr lang="en-IN" sz="2500" b="1" kern="0" dirty="0" smtClean="0">
                <a:solidFill>
                  <a:sysClr val="windowText" lastClr="000000"/>
                </a:solidFill>
              </a:rPr>
              <a:t> </a:t>
            </a:r>
            <a:r>
              <a:rPr lang="en-IN" sz="2500" b="1" kern="0" dirty="0">
                <a:solidFill>
                  <a:sysClr val="windowText" lastClr="000000"/>
                </a:solidFill>
              </a:rPr>
              <a:t>e1 being the bottom point at the </a:t>
            </a:r>
            <a:r>
              <a:rPr lang="en-IN" sz="2500" b="1" kern="0" dirty="0" smtClean="0">
                <a:solidFill>
                  <a:sysClr val="windowText" lastClr="000000"/>
                </a:solidFill>
              </a:rPr>
              <a:t>centre </a:t>
            </a:r>
            <a:r>
              <a:rPr lang="en-IN" sz="2500" b="1" kern="0" dirty="0">
                <a:solidFill>
                  <a:sysClr val="windowText" lastClr="000000"/>
                </a:solidFill>
              </a:rPr>
              <a:t>of the dam, e2 at the </a:t>
            </a:r>
            <a:r>
              <a:rPr lang="en-IN" sz="2500" b="1" kern="0" dirty="0" smtClean="0">
                <a:solidFill>
                  <a:sysClr val="windowText" lastClr="000000"/>
                </a:solidFill>
              </a:rPr>
              <a:t>middle part </a:t>
            </a:r>
            <a:r>
              <a:rPr lang="en-IN" sz="2500" b="1" kern="0" dirty="0">
                <a:solidFill>
                  <a:sysClr val="windowText" lastClr="000000"/>
                </a:solidFill>
              </a:rPr>
              <a:t>in the same plane and e3 at top part of the dam in the same plane.</a:t>
            </a:r>
            <a:endParaRPr kumimoji="0" lang="en-US" sz="25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10865802" y="11729940"/>
            <a:ext cx="10424160" cy="786825"/>
            <a:chOff x="10865802" y="11729940"/>
            <a:chExt cx="10424160" cy="786825"/>
          </a:xfrm>
        </p:grpSpPr>
        <p:sp>
          <p:nvSpPr>
            <p:cNvPr id="15" name="Rectangle 14"/>
            <p:cNvSpPr/>
            <p:nvPr/>
          </p:nvSpPr>
          <p:spPr>
            <a:xfrm>
              <a:off x="10865802" y="11729940"/>
              <a:ext cx="10424160" cy="786825"/>
            </a:xfrm>
            <a:prstGeom prst="rect">
              <a:avLst/>
            </a:prstGeom>
            <a:solidFill>
              <a:srgbClr val="CCCCCC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1049025" y="11848219"/>
              <a:ext cx="161332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37A4"/>
                  </a:solidFill>
                  <a:effectLst/>
                  <a:uLnTx/>
                  <a:uFillTx/>
                </a:rPr>
                <a:t>Results: </a:t>
              </a:r>
              <a:endPara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37A4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10865802" y="18162249"/>
            <a:ext cx="10424160" cy="786825"/>
            <a:chOff x="10865802" y="18162249"/>
            <a:chExt cx="10424160" cy="786825"/>
          </a:xfrm>
        </p:grpSpPr>
        <p:sp>
          <p:nvSpPr>
            <p:cNvPr id="17" name="Rectangle 16"/>
            <p:cNvSpPr/>
            <p:nvPr/>
          </p:nvSpPr>
          <p:spPr>
            <a:xfrm>
              <a:off x="10865802" y="18162249"/>
              <a:ext cx="10424160" cy="7868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1087125" y="18280528"/>
              <a:ext cx="241123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37A4"/>
                  </a:solidFill>
                  <a:effectLst/>
                  <a:uLnTx/>
                  <a:uFillTx/>
                </a:rPr>
                <a:t>Conclusions: </a:t>
              </a:r>
              <a:endPara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37A4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10865802" y="24405510"/>
            <a:ext cx="10424160" cy="786825"/>
            <a:chOff x="10865802" y="24405510"/>
            <a:chExt cx="10424160" cy="786825"/>
          </a:xfrm>
        </p:grpSpPr>
        <p:sp>
          <p:nvSpPr>
            <p:cNvPr id="19" name="Rectangle 18"/>
            <p:cNvSpPr/>
            <p:nvPr/>
          </p:nvSpPr>
          <p:spPr>
            <a:xfrm>
              <a:off x="10865802" y="24405510"/>
              <a:ext cx="10424160" cy="7868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1138864" y="24523789"/>
              <a:ext cx="408009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37A4"/>
                  </a:solidFill>
                  <a:effectLst/>
                  <a:uLnTx/>
                  <a:uFillTx/>
                </a:rPr>
                <a:t>Important References: </a:t>
              </a:r>
              <a:endPara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37A4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1" name="Rectangle 20"/>
          <p:cNvSpPr/>
          <p:nvPr/>
        </p:nvSpPr>
        <p:spPr>
          <a:xfrm>
            <a:off x="24900" y="28189541"/>
            <a:ext cx="4689104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hlinkClick r:id="rId2"/>
              </a:rPr>
              <a:t>ganesh15065@mechyd.ac.in</a:t>
            </a:r>
            <a:endParaRPr kumimoji="0" lang="en-US" sz="3000" b="0" i="0" u="none" strike="noStrike" kern="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727193" y="28189541"/>
            <a:ext cx="93362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6E0F08"/>
                </a:solidFill>
                <a:effectLst/>
                <a:uLnTx/>
                <a:uFillTx/>
              </a:rPr>
              <a:t>Internship/research carried </a:t>
            </a:r>
            <a:r>
              <a:rPr kumimoji="0" lang="en-US" sz="3600" b="1" i="0" u="none" strike="noStrike" kern="0" cap="none" spc="0" normalizeH="0" baseline="0" noProof="0" smtClean="0">
                <a:ln>
                  <a:noFill/>
                </a:ln>
                <a:solidFill>
                  <a:srgbClr val="6E0F08"/>
                </a:solidFill>
                <a:effectLst/>
                <a:uLnTx/>
                <a:uFillTx/>
              </a:rPr>
              <a:t>at </a:t>
            </a:r>
            <a:r>
              <a:rPr kumimoji="0" lang="en-US" sz="3600" b="1" i="0" strike="noStrike" kern="0" cap="none" spc="0" normalizeH="0" baseline="0" noProof="0" smtClean="0">
                <a:ln>
                  <a:noFill/>
                </a:ln>
                <a:solidFill>
                  <a:srgbClr val="6E0F08"/>
                </a:solidFill>
                <a:effectLst/>
                <a:uLnTx/>
                <a:uFillTx/>
              </a:rPr>
              <a:t>IIT HYDERABAD</a:t>
            </a:r>
            <a:r>
              <a:rPr kumimoji="0" lang="en-US" sz="3600" b="1" i="0" strike="noStrike" kern="0" cap="none" spc="0" normalizeH="0" noProof="0" smtClean="0">
                <a:ln>
                  <a:noFill/>
                </a:ln>
                <a:solidFill>
                  <a:srgbClr val="6E0F08"/>
                </a:solidFill>
                <a:effectLst/>
                <a:uLnTx/>
                <a:uFillTx/>
              </a:rPr>
              <a:t> </a:t>
            </a:r>
            <a:endParaRPr kumimoji="0" lang="en-US" sz="1800" b="1" i="0" strike="noStrike" kern="0" cap="none" spc="0" normalizeH="0" baseline="0" noProof="0" dirty="0">
              <a:ln>
                <a:noFill/>
              </a:ln>
              <a:solidFill>
                <a:srgbClr val="6E0F08"/>
              </a:solidFill>
              <a:effectLst/>
              <a:uLnTx/>
              <a:uFillTx/>
            </a:endParaRPr>
          </a:p>
        </p:txBody>
      </p:sp>
      <p:graphicFrame>
        <p:nvGraphicFramePr>
          <p:cNvPr id="23" name="Content Placeholder 114" descr="Sample table with 4 columns, 7 rows." title="Sample Table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45820390"/>
              </p:ext>
            </p:extLst>
          </p:nvPr>
        </p:nvGraphicFramePr>
        <p:xfrm>
          <a:off x="16065989" y="14440783"/>
          <a:ext cx="5017594" cy="3461483"/>
        </p:xfrm>
        <a:graphic>
          <a:graphicData uri="http://schemas.openxmlformats.org/drawingml/2006/table">
            <a:tbl>
              <a:tblPr firstRow="1" bandRow="1"/>
              <a:tblGrid>
                <a:gridCol w="831727"/>
                <a:gridCol w="1395289"/>
                <a:gridCol w="1395289"/>
                <a:gridCol w="1395289"/>
              </a:tblGrid>
              <a:tr h="788751">
                <a:tc>
                  <a:txBody>
                    <a:bodyPr/>
                    <a:lstStyle>
                      <a:lvl1pPr marL="0" algn="l" defTabSz="2952140" rtl="0" eaLnBrk="1" latinLnBrk="0" hangingPunct="1">
                        <a:defRPr sz="5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1476070" algn="l" defTabSz="2952140" rtl="0" eaLnBrk="1" latinLnBrk="0" hangingPunct="1">
                        <a:defRPr sz="5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2952140" algn="l" defTabSz="2952140" rtl="0" eaLnBrk="1" latinLnBrk="0" hangingPunct="1">
                        <a:defRPr sz="5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4428211" algn="l" defTabSz="2952140" rtl="0" eaLnBrk="1" latinLnBrk="0" hangingPunct="1">
                        <a:defRPr sz="5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5904281" algn="l" defTabSz="2952140" rtl="0" eaLnBrk="1" latinLnBrk="0" hangingPunct="1">
                        <a:defRPr sz="5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7380351" algn="l" defTabSz="2952140" rtl="0" eaLnBrk="1" latinLnBrk="0" hangingPunct="1">
                        <a:defRPr sz="5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8856421" algn="l" defTabSz="2952140" rtl="0" eaLnBrk="1" latinLnBrk="0" hangingPunct="1">
                        <a:defRPr sz="5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10332491" algn="l" defTabSz="2952140" rtl="0" eaLnBrk="1" latinLnBrk="0" hangingPunct="1">
                        <a:defRPr sz="5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11808562" algn="l" defTabSz="2952140" rtl="0" eaLnBrk="1" latinLnBrk="0" hangingPunct="1">
                        <a:defRPr sz="5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2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076" marR="84076" marT="44577" marB="44577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2952140" rtl="0" eaLnBrk="1" latinLnBrk="0" hangingPunct="1">
                        <a:defRPr sz="5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1476070" algn="l" defTabSz="2952140" rtl="0" eaLnBrk="1" latinLnBrk="0" hangingPunct="1">
                        <a:defRPr sz="5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2952140" algn="l" defTabSz="2952140" rtl="0" eaLnBrk="1" latinLnBrk="0" hangingPunct="1">
                        <a:defRPr sz="5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4428211" algn="l" defTabSz="2952140" rtl="0" eaLnBrk="1" latinLnBrk="0" hangingPunct="1">
                        <a:defRPr sz="5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5904281" algn="l" defTabSz="2952140" rtl="0" eaLnBrk="1" latinLnBrk="0" hangingPunct="1">
                        <a:defRPr sz="5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7380351" algn="l" defTabSz="2952140" rtl="0" eaLnBrk="1" latinLnBrk="0" hangingPunct="1">
                        <a:defRPr sz="5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8856421" algn="l" defTabSz="2952140" rtl="0" eaLnBrk="1" latinLnBrk="0" hangingPunct="1">
                        <a:defRPr sz="5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10332491" algn="l" defTabSz="2952140" rtl="0" eaLnBrk="1" latinLnBrk="0" hangingPunct="1">
                        <a:defRPr sz="5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11808562" algn="l" defTabSz="2952140" rtl="0" eaLnBrk="1" latinLnBrk="0" hangingPunct="1">
                        <a:defRPr sz="5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500" b="1" dirty="0" smtClean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Heading</a:t>
                      </a:r>
                      <a:endParaRPr lang="en-US" sz="2500" b="1" dirty="0">
                        <a:solidFill>
                          <a:srgbClr val="C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076" marR="84076" marT="44577" marB="44577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2952140" rtl="0" eaLnBrk="1" latinLnBrk="0" hangingPunct="1">
                        <a:defRPr sz="5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1476070" algn="l" defTabSz="2952140" rtl="0" eaLnBrk="1" latinLnBrk="0" hangingPunct="1">
                        <a:defRPr sz="5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2952140" algn="l" defTabSz="2952140" rtl="0" eaLnBrk="1" latinLnBrk="0" hangingPunct="1">
                        <a:defRPr sz="5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4428211" algn="l" defTabSz="2952140" rtl="0" eaLnBrk="1" latinLnBrk="0" hangingPunct="1">
                        <a:defRPr sz="5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5904281" algn="l" defTabSz="2952140" rtl="0" eaLnBrk="1" latinLnBrk="0" hangingPunct="1">
                        <a:defRPr sz="5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7380351" algn="l" defTabSz="2952140" rtl="0" eaLnBrk="1" latinLnBrk="0" hangingPunct="1">
                        <a:defRPr sz="5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8856421" algn="l" defTabSz="2952140" rtl="0" eaLnBrk="1" latinLnBrk="0" hangingPunct="1">
                        <a:defRPr sz="5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10332491" algn="l" defTabSz="2952140" rtl="0" eaLnBrk="1" latinLnBrk="0" hangingPunct="1">
                        <a:defRPr sz="5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11808562" algn="l" defTabSz="2952140" rtl="0" eaLnBrk="1" latinLnBrk="0" hangingPunct="1">
                        <a:defRPr sz="5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500" b="1" dirty="0" smtClean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Heading</a:t>
                      </a:r>
                      <a:endParaRPr lang="en-US" sz="2500" b="1" dirty="0">
                        <a:solidFill>
                          <a:srgbClr val="C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076" marR="84076" marT="44577" marB="44577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2952140" rtl="0" eaLnBrk="1" latinLnBrk="0" hangingPunct="1">
                        <a:defRPr sz="5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1476070" algn="l" defTabSz="2952140" rtl="0" eaLnBrk="1" latinLnBrk="0" hangingPunct="1">
                        <a:defRPr sz="5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2952140" algn="l" defTabSz="2952140" rtl="0" eaLnBrk="1" latinLnBrk="0" hangingPunct="1">
                        <a:defRPr sz="5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4428211" algn="l" defTabSz="2952140" rtl="0" eaLnBrk="1" latinLnBrk="0" hangingPunct="1">
                        <a:defRPr sz="5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5904281" algn="l" defTabSz="2952140" rtl="0" eaLnBrk="1" latinLnBrk="0" hangingPunct="1">
                        <a:defRPr sz="5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7380351" algn="l" defTabSz="2952140" rtl="0" eaLnBrk="1" latinLnBrk="0" hangingPunct="1">
                        <a:defRPr sz="5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8856421" algn="l" defTabSz="2952140" rtl="0" eaLnBrk="1" latinLnBrk="0" hangingPunct="1">
                        <a:defRPr sz="5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10332491" algn="l" defTabSz="2952140" rtl="0" eaLnBrk="1" latinLnBrk="0" hangingPunct="1">
                        <a:defRPr sz="5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11808562" algn="l" defTabSz="2952140" rtl="0" eaLnBrk="1" latinLnBrk="0" hangingPunct="1">
                        <a:defRPr sz="5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500" b="1" dirty="0" smtClean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Heading</a:t>
                      </a:r>
                      <a:endParaRPr lang="en-US" sz="2500" b="1" dirty="0">
                        <a:solidFill>
                          <a:srgbClr val="C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076" marR="84076" marT="44577" marB="44577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99553">
                <a:tc>
                  <a:txBody>
                    <a:bodyPr/>
                    <a:lstStyle>
                      <a:lvl1pPr marL="0" algn="l" defTabSz="2952140" rtl="0" eaLnBrk="1" latinLnBrk="0" hangingPunct="1">
                        <a:defRPr sz="5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1476070" algn="l" defTabSz="2952140" rtl="0" eaLnBrk="1" latinLnBrk="0" hangingPunct="1">
                        <a:defRPr sz="5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2952140" algn="l" defTabSz="2952140" rtl="0" eaLnBrk="1" latinLnBrk="0" hangingPunct="1">
                        <a:defRPr sz="5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4428211" algn="l" defTabSz="2952140" rtl="0" eaLnBrk="1" latinLnBrk="0" hangingPunct="1">
                        <a:defRPr sz="5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5904281" algn="l" defTabSz="2952140" rtl="0" eaLnBrk="1" latinLnBrk="0" hangingPunct="1">
                        <a:defRPr sz="5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7380351" algn="l" defTabSz="2952140" rtl="0" eaLnBrk="1" latinLnBrk="0" hangingPunct="1">
                        <a:defRPr sz="5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8856421" algn="l" defTabSz="2952140" rtl="0" eaLnBrk="1" latinLnBrk="0" hangingPunct="1">
                        <a:defRPr sz="5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10332491" algn="l" defTabSz="2952140" rtl="0" eaLnBrk="1" latinLnBrk="0" hangingPunct="1">
                        <a:defRPr sz="5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11808562" algn="l" defTabSz="2952140" rtl="0" eaLnBrk="1" latinLnBrk="0" hangingPunct="1">
                        <a:defRPr sz="5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2500" b="1" dirty="0" smtClean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Item</a:t>
                      </a:r>
                      <a:endParaRPr lang="en-US" sz="2500" b="1" dirty="0">
                        <a:solidFill>
                          <a:srgbClr val="C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076" marR="84076" marT="44577" marB="44577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2952140" rtl="0" eaLnBrk="1" latinLnBrk="0" hangingPunct="1">
                        <a:defRPr sz="5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1476070" algn="l" defTabSz="2952140" rtl="0" eaLnBrk="1" latinLnBrk="0" hangingPunct="1">
                        <a:defRPr sz="5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2952140" algn="l" defTabSz="2952140" rtl="0" eaLnBrk="1" latinLnBrk="0" hangingPunct="1">
                        <a:defRPr sz="5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4428211" algn="l" defTabSz="2952140" rtl="0" eaLnBrk="1" latinLnBrk="0" hangingPunct="1">
                        <a:defRPr sz="5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5904281" algn="l" defTabSz="2952140" rtl="0" eaLnBrk="1" latinLnBrk="0" hangingPunct="1">
                        <a:defRPr sz="5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7380351" algn="l" defTabSz="2952140" rtl="0" eaLnBrk="1" latinLnBrk="0" hangingPunct="1">
                        <a:defRPr sz="5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8856421" algn="l" defTabSz="2952140" rtl="0" eaLnBrk="1" latinLnBrk="0" hangingPunct="1">
                        <a:defRPr sz="5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10332491" algn="l" defTabSz="2952140" rtl="0" eaLnBrk="1" latinLnBrk="0" hangingPunct="1">
                        <a:defRPr sz="5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11808562" algn="l" defTabSz="2952140" rtl="0" eaLnBrk="1" latinLnBrk="0" hangingPunct="1">
                        <a:defRPr sz="5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500" dirty="0" smtClean="0">
                          <a:solidFill>
                            <a:srgbClr val="3259A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800</a:t>
                      </a:r>
                      <a:endParaRPr lang="en-US" sz="2500" dirty="0">
                        <a:solidFill>
                          <a:srgbClr val="3259A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076" marR="84076" marT="44577" marB="44577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2952140" rtl="0" eaLnBrk="1" latinLnBrk="0" hangingPunct="1">
                        <a:defRPr sz="5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1476070" algn="l" defTabSz="2952140" rtl="0" eaLnBrk="1" latinLnBrk="0" hangingPunct="1">
                        <a:defRPr sz="5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2952140" algn="l" defTabSz="2952140" rtl="0" eaLnBrk="1" latinLnBrk="0" hangingPunct="1">
                        <a:defRPr sz="5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4428211" algn="l" defTabSz="2952140" rtl="0" eaLnBrk="1" latinLnBrk="0" hangingPunct="1">
                        <a:defRPr sz="5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5904281" algn="l" defTabSz="2952140" rtl="0" eaLnBrk="1" latinLnBrk="0" hangingPunct="1">
                        <a:defRPr sz="5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7380351" algn="l" defTabSz="2952140" rtl="0" eaLnBrk="1" latinLnBrk="0" hangingPunct="1">
                        <a:defRPr sz="5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8856421" algn="l" defTabSz="2952140" rtl="0" eaLnBrk="1" latinLnBrk="0" hangingPunct="1">
                        <a:defRPr sz="5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10332491" algn="l" defTabSz="2952140" rtl="0" eaLnBrk="1" latinLnBrk="0" hangingPunct="1">
                        <a:defRPr sz="5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11808562" algn="l" defTabSz="2952140" rtl="0" eaLnBrk="1" latinLnBrk="0" hangingPunct="1">
                        <a:defRPr sz="5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500" dirty="0" smtClean="0">
                          <a:solidFill>
                            <a:srgbClr val="3259A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790</a:t>
                      </a:r>
                      <a:endParaRPr lang="en-US" sz="2500" dirty="0">
                        <a:solidFill>
                          <a:srgbClr val="3259A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076" marR="84076" marT="44577" marB="44577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2952140" rtl="0" eaLnBrk="1" latinLnBrk="0" hangingPunct="1">
                        <a:defRPr sz="5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1476070" algn="l" defTabSz="2952140" rtl="0" eaLnBrk="1" latinLnBrk="0" hangingPunct="1">
                        <a:defRPr sz="5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2952140" algn="l" defTabSz="2952140" rtl="0" eaLnBrk="1" latinLnBrk="0" hangingPunct="1">
                        <a:defRPr sz="5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4428211" algn="l" defTabSz="2952140" rtl="0" eaLnBrk="1" latinLnBrk="0" hangingPunct="1">
                        <a:defRPr sz="5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5904281" algn="l" defTabSz="2952140" rtl="0" eaLnBrk="1" latinLnBrk="0" hangingPunct="1">
                        <a:defRPr sz="5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7380351" algn="l" defTabSz="2952140" rtl="0" eaLnBrk="1" latinLnBrk="0" hangingPunct="1">
                        <a:defRPr sz="5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8856421" algn="l" defTabSz="2952140" rtl="0" eaLnBrk="1" latinLnBrk="0" hangingPunct="1">
                        <a:defRPr sz="5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10332491" algn="l" defTabSz="2952140" rtl="0" eaLnBrk="1" latinLnBrk="0" hangingPunct="1">
                        <a:defRPr sz="5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11808562" algn="l" defTabSz="2952140" rtl="0" eaLnBrk="1" latinLnBrk="0" hangingPunct="1">
                        <a:defRPr sz="5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500" dirty="0" smtClean="0">
                          <a:solidFill>
                            <a:srgbClr val="3259A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4001</a:t>
                      </a:r>
                      <a:endParaRPr lang="en-US" sz="2500" dirty="0">
                        <a:solidFill>
                          <a:srgbClr val="3259A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076" marR="84076" marT="44577" marB="44577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89811">
                <a:tc>
                  <a:txBody>
                    <a:bodyPr/>
                    <a:lstStyle>
                      <a:lvl1pPr marL="0" algn="l" defTabSz="2952140" rtl="0" eaLnBrk="1" latinLnBrk="0" hangingPunct="1">
                        <a:defRPr sz="5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1476070" algn="l" defTabSz="2952140" rtl="0" eaLnBrk="1" latinLnBrk="0" hangingPunct="1">
                        <a:defRPr sz="5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2952140" algn="l" defTabSz="2952140" rtl="0" eaLnBrk="1" latinLnBrk="0" hangingPunct="1">
                        <a:defRPr sz="5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4428211" algn="l" defTabSz="2952140" rtl="0" eaLnBrk="1" latinLnBrk="0" hangingPunct="1">
                        <a:defRPr sz="5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5904281" algn="l" defTabSz="2952140" rtl="0" eaLnBrk="1" latinLnBrk="0" hangingPunct="1">
                        <a:defRPr sz="5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7380351" algn="l" defTabSz="2952140" rtl="0" eaLnBrk="1" latinLnBrk="0" hangingPunct="1">
                        <a:defRPr sz="5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8856421" algn="l" defTabSz="2952140" rtl="0" eaLnBrk="1" latinLnBrk="0" hangingPunct="1">
                        <a:defRPr sz="5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10332491" algn="l" defTabSz="2952140" rtl="0" eaLnBrk="1" latinLnBrk="0" hangingPunct="1">
                        <a:defRPr sz="5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11808562" algn="l" defTabSz="2952140" rtl="0" eaLnBrk="1" latinLnBrk="0" hangingPunct="1">
                        <a:defRPr sz="5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2500" b="1" dirty="0" smtClean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Item</a:t>
                      </a:r>
                      <a:endParaRPr lang="en-US" sz="2500" b="1" dirty="0">
                        <a:solidFill>
                          <a:srgbClr val="C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076" marR="84076" marT="44577" marB="44577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2952140" rtl="0" eaLnBrk="1" latinLnBrk="0" hangingPunct="1">
                        <a:defRPr sz="5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1476070" algn="l" defTabSz="2952140" rtl="0" eaLnBrk="1" latinLnBrk="0" hangingPunct="1">
                        <a:defRPr sz="5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2952140" algn="l" defTabSz="2952140" rtl="0" eaLnBrk="1" latinLnBrk="0" hangingPunct="1">
                        <a:defRPr sz="5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4428211" algn="l" defTabSz="2952140" rtl="0" eaLnBrk="1" latinLnBrk="0" hangingPunct="1">
                        <a:defRPr sz="5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5904281" algn="l" defTabSz="2952140" rtl="0" eaLnBrk="1" latinLnBrk="0" hangingPunct="1">
                        <a:defRPr sz="5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7380351" algn="l" defTabSz="2952140" rtl="0" eaLnBrk="1" latinLnBrk="0" hangingPunct="1">
                        <a:defRPr sz="5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8856421" algn="l" defTabSz="2952140" rtl="0" eaLnBrk="1" latinLnBrk="0" hangingPunct="1">
                        <a:defRPr sz="5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10332491" algn="l" defTabSz="2952140" rtl="0" eaLnBrk="1" latinLnBrk="0" hangingPunct="1">
                        <a:defRPr sz="5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11808562" algn="l" defTabSz="2952140" rtl="0" eaLnBrk="1" latinLnBrk="0" hangingPunct="1">
                        <a:defRPr sz="5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500" dirty="0" smtClean="0">
                          <a:solidFill>
                            <a:srgbClr val="3259A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356</a:t>
                      </a:r>
                    </a:p>
                  </a:txBody>
                  <a:tcPr marL="84076" marR="84076" marT="44577" marB="44577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2952140" rtl="0" eaLnBrk="1" latinLnBrk="0" hangingPunct="1">
                        <a:defRPr sz="5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1476070" algn="l" defTabSz="2952140" rtl="0" eaLnBrk="1" latinLnBrk="0" hangingPunct="1">
                        <a:defRPr sz="5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2952140" algn="l" defTabSz="2952140" rtl="0" eaLnBrk="1" latinLnBrk="0" hangingPunct="1">
                        <a:defRPr sz="5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4428211" algn="l" defTabSz="2952140" rtl="0" eaLnBrk="1" latinLnBrk="0" hangingPunct="1">
                        <a:defRPr sz="5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5904281" algn="l" defTabSz="2952140" rtl="0" eaLnBrk="1" latinLnBrk="0" hangingPunct="1">
                        <a:defRPr sz="5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7380351" algn="l" defTabSz="2952140" rtl="0" eaLnBrk="1" latinLnBrk="0" hangingPunct="1">
                        <a:defRPr sz="5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8856421" algn="l" defTabSz="2952140" rtl="0" eaLnBrk="1" latinLnBrk="0" hangingPunct="1">
                        <a:defRPr sz="5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10332491" algn="l" defTabSz="2952140" rtl="0" eaLnBrk="1" latinLnBrk="0" hangingPunct="1">
                        <a:defRPr sz="5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11808562" algn="l" defTabSz="2952140" rtl="0" eaLnBrk="1" latinLnBrk="0" hangingPunct="1">
                        <a:defRPr sz="5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500" dirty="0" smtClean="0">
                          <a:solidFill>
                            <a:srgbClr val="3259A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856</a:t>
                      </a:r>
                      <a:endParaRPr lang="en-US" sz="2500" dirty="0">
                        <a:solidFill>
                          <a:srgbClr val="3259A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076" marR="84076" marT="44577" marB="44577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2952140" rtl="0" eaLnBrk="1" latinLnBrk="0" hangingPunct="1">
                        <a:defRPr sz="5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1476070" algn="l" defTabSz="2952140" rtl="0" eaLnBrk="1" latinLnBrk="0" hangingPunct="1">
                        <a:defRPr sz="5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2952140" algn="l" defTabSz="2952140" rtl="0" eaLnBrk="1" latinLnBrk="0" hangingPunct="1">
                        <a:defRPr sz="5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4428211" algn="l" defTabSz="2952140" rtl="0" eaLnBrk="1" latinLnBrk="0" hangingPunct="1">
                        <a:defRPr sz="5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5904281" algn="l" defTabSz="2952140" rtl="0" eaLnBrk="1" latinLnBrk="0" hangingPunct="1">
                        <a:defRPr sz="5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7380351" algn="l" defTabSz="2952140" rtl="0" eaLnBrk="1" latinLnBrk="0" hangingPunct="1">
                        <a:defRPr sz="5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8856421" algn="l" defTabSz="2952140" rtl="0" eaLnBrk="1" latinLnBrk="0" hangingPunct="1">
                        <a:defRPr sz="5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10332491" algn="l" defTabSz="2952140" rtl="0" eaLnBrk="1" latinLnBrk="0" hangingPunct="1">
                        <a:defRPr sz="5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11808562" algn="l" defTabSz="2952140" rtl="0" eaLnBrk="1" latinLnBrk="0" hangingPunct="1">
                        <a:defRPr sz="5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500" dirty="0" smtClean="0">
                          <a:solidFill>
                            <a:srgbClr val="3259A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290</a:t>
                      </a:r>
                      <a:endParaRPr lang="en-US" sz="2500" dirty="0">
                        <a:solidFill>
                          <a:srgbClr val="3259A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076" marR="84076" marT="44577" marB="44577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05853">
                <a:tc>
                  <a:txBody>
                    <a:bodyPr/>
                    <a:lstStyle>
                      <a:lvl1pPr marL="0" algn="l" defTabSz="2952140" rtl="0" eaLnBrk="1" latinLnBrk="0" hangingPunct="1">
                        <a:defRPr sz="5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1476070" algn="l" defTabSz="2952140" rtl="0" eaLnBrk="1" latinLnBrk="0" hangingPunct="1">
                        <a:defRPr sz="5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2952140" algn="l" defTabSz="2952140" rtl="0" eaLnBrk="1" latinLnBrk="0" hangingPunct="1">
                        <a:defRPr sz="5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4428211" algn="l" defTabSz="2952140" rtl="0" eaLnBrk="1" latinLnBrk="0" hangingPunct="1">
                        <a:defRPr sz="5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5904281" algn="l" defTabSz="2952140" rtl="0" eaLnBrk="1" latinLnBrk="0" hangingPunct="1">
                        <a:defRPr sz="5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7380351" algn="l" defTabSz="2952140" rtl="0" eaLnBrk="1" latinLnBrk="0" hangingPunct="1">
                        <a:defRPr sz="5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8856421" algn="l" defTabSz="2952140" rtl="0" eaLnBrk="1" latinLnBrk="0" hangingPunct="1">
                        <a:defRPr sz="5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10332491" algn="l" defTabSz="2952140" rtl="0" eaLnBrk="1" latinLnBrk="0" hangingPunct="1">
                        <a:defRPr sz="5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11808562" algn="l" defTabSz="2952140" rtl="0" eaLnBrk="1" latinLnBrk="0" hangingPunct="1">
                        <a:defRPr sz="5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2500" b="1" dirty="0" smtClean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Item</a:t>
                      </a:r>
                      <a:endParaRPr lang="en-US" sz="2500" b="1" dirty="0">
                        <a:solidFill>
                          <a:srgbClr val="C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076" marR="84076" marT="44577" marB="44577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2952140" rtl="0" eaLnBrk="1" latinLnBrk="0" hangingPunct="1">
                        <a:defRPr sz="5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1476070" algn="l" defTabSz="2952140" rtl="0" eaLnBrk="1" latinLnBrk="0" hangingPunct="1">
                        <a:defRPr sz="5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2952140" algn="l" defTabSz="2952140" rtl="0" eaLnBrk="1" latinLnBrk="0" hangingPunct="1">
                        <a:defRPr sz="5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4428211" algn="l" defTabSz="2952140" rtl="0" eaLnBrk="1" latinLnBrk="0" hangingPunct="1">
                        <a:defRPr sz="5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5904281" algn="l" defTabSz="2952140" rtl="0" eaLnBrk="1" latinLnBrk="0" hangingPunct="1">
                        <a:defRPr sz="5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7380351" algn="l" defTabSz="2952140" rtl="0" eaLnBrk="1" latinLnBrk="0" hangingPunct="1">
                        <a:defRPr sz="5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8856421" algn="l" defTabSz="2952140" rtl="0" eaLnBrk="1" latinLnBrk="0" hangingPunct="1">
                        <a:defRPr sz="5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10332491" algn="l" defTabSz="2952140" rtl="0" eaLnBrk="1" latinLnBrk="0" hangingPunct="1">
                        <a:defRPr sz="5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11808562" algn="l" defTabSz="2952140" rtl="0" eaLnBrk="1" latinLnBrk="0" hangingPunct="1">
                        <a:defRPr sz="5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500" dirty="0" smtClean="0">
                          <a:solidFill>
                            <a:srgbClr val="3259A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228</a:t>
                      </a:r>
                      <a:endParaRPr lang="en-US" sz="2500" dirty="0">
                        <a:solidFill>
                          <a:srgbClr val="3259A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076" marR="84076" marT="44577" marB="44577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2952140" rtl="0" eaLnBrk="1" latinLnBrk="0" hangingPunct="1">
                        <a:defRPr sz="5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1476070" algn="l" defTabSz="2952140" rtl="0" eaLnBrk="1" latinLnBrk="0" hangingPunct="1">
                        <a:defRPr sz="5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2952140" algn="l" defTabSz="2952140" rtl="0" eaLnBrk="1" latinLnBrk="0" hangingPunct="1">
                        <a:defRPr sz="5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4428211" algn="l" defTabSz="2952140" rtl="0" eaLnBrk="1" latinLnBrk="0" hangingPunct="1">
                        <a:defRPr sz="5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5904281" algn="l" defTabSz="2952140" rtl="0" eaLnBrk="1" latinLnBrk="0" hangingPunct="1">
                        <a:defRPr sz="5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7380351" algn="l" defTabSz="2952140" rtl="0" eaLnBrk="1" latinLnBrk="0" hangingPunct="1">
                        <a:defRPr sz="5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8856421" algn="l" defTabSz="2952140" rtl="0" eaLnBrk="1" latinLnBrk="0" hangingPunct="1">
                        <a:defRPr sz="5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10332491" algn="l" defTabSz="2952140" rtl="0" eaLnBrk="1" latinLnBrk="0" hangingPunct="1">
                        <a:defRPr sz="5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11808562" algn="l" defTabSz="2952140" rtl="0" eaLnBrk="1" latinLnBrk="0" hangingPunct="1">
                        <a:defRPr sz="5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500" dirty="0" smtClean="0">
                          <a:solidFill>
                            <a:srgbClr val="3259A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134</a:t>
                      </a:r>
                      <a:endParaRPr lang="en-US" sz="2500" dirty="0">
                        <a:solidFill>
                          <a:srgbClr val="3259A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076" marR="84076" marT="44577" marB="44577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2952140" rtl="0" eaLnBrk="1" latinLnBrk="0" hangingPunct="1">
                        <a:defRPr sz="5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1476070" algn="l" defTabSz="2952140" rtl="0" eaLnBrk="1" latinLnBrk="0" hangingPunct="1">
                        <a:defRPr sz="5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2952140" algn="l" defTabSz="2952140" rtl="0" eaLnBrk="1" latinLnBrk="0" hangingPunct="1">
                        <a:defRPr sz="5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4428211" algn="l" defTabSz="2952140" rtl="0" eaLnBrk="1" latinLnBrk="0" hangingPunct="1">
                        <a:defRPr sz="5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5904281" algn="l" defTabSz="2952140" rtl="0" eaLnBrk="1" latinLnBrk="0" hangingPunct="1">
                        <a:defRPr sz="5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7380351" algn="l" defTabSz="2952140" rtl="0" eaLnBrk="1" latinLnBrk="0" hangingPunct="1">
                        <a:defRPr sz="5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8856421" algn="l" defTabSz="2952140" rtl="0" eaLnBrk="1" latinLnBrk="0" hangingPunct="1">
                        <a:defRPr sz="5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10332491" algn="l" defTabSz="2952140" rtl="0" eaLnBrk="1" latinLnBrk="0" hangingPunct="1">
                        <a:defRPr sz="5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11808562" algn="l" defTabSz="2952140" rtl="0" eaLnBrk="1" latinLnBrk="0" hangingPunct="1">
                        <a:defRPr sz="5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500" dirty="0" smtClean="0">
                          <a:solidFill>
                            <a:srgbClr val="3259A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238</a:t>
                      </a:r>
                      <a:endParaRPr lang="en-US" sz="2500" dirty="0">
                        <a:solidFill>
                          <a:srgbClr val="3259A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076" marR="84076" marT="44577" marB="44577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77515">
                <a:tc>
                  <a:txBody>
                    <a:bodyPr/>
                    <a:lstStyle>
                      <a:lvl1pPr marL="0" algn="l" defTabSz="2952140" rtl="0" eaLnBrk="1" latinLnBrk="0" hangingPunct="1">
                        <a:defRPr sz="5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1476070" algn="l" defTabSz="2952140" rtl="0" eaLnBrk="1" latinLnBrk="0" hangingPunct="1">
                        <a:defRPr sz="5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2952140" algn="l" defTabSz="2952140" rtl="0" eaLnBrk="1" latinLnBrk="0" hangingPunct="1">
                        <a:defRPr sz="5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4428211" algn="l" defTabSz="2952140" rtl="0" eaLnBrk="1" latinLnBrk="0" hangingPunct="1">
                        <a:defRPr sz="5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5904281" algn="l" defTabSz="2952140" rtl="0" eaLnBrk="1" latinLnBrk="0" hangingPunct="1">
                        <a:defRPr sz="5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7380351" algn="l" defTabSz="2952140" rtl="0" eaLnBrk="1" latinLnBrk="0" hangingPunct="1">
                        <a:defRPr sz="5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8856421" algn="l" defTabSz="2952140" rtl="0" eaLnBrk="1" latinLnBrk="0" hangingPunct="1">
                        <a:defRPr sz="5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10332491" algn="l" defTabSz="2952140" rtl="0" eaLnBrk="1" latinLnBrk="0" hangingPunct="1">
                        <a:defRPr sz="5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11808562" algn="l" defTabSz="2952140" rtl="0" eaLnBrk="1" latinLnBrk="0" hangingPunct="1">
                        <a:defRPr sz="5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2500" b="1" dirty="0" smtClean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Item</a:t>
                      </a:r>
                      <a:endParaRPr lang="en-US" sz="2500" b="1" dirty="0">
                        <a:solidFill>
                          <a:srgbClr val="C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076" marR="84076" marT="44577" marB="44577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2952140" rtl="0" eaLnBrk="1" latinLnBrk="0" hangingPunct="1">
                        <a:defRPr sz="5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1476070" algn="l" defTabSz="2952140" rtl="0" eaLnBrk="1" latinLnBrk="0" hangingPunct="1">
                        <a:defRPr sz="5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2952140" algn="l" defTabSz="2952140" rtl="0" eaLnBrk="1" latinLnBrk="0" hangingPunct="1">
                        <a:defRPr sz="5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4428211" algn="l" defTabSz="2952140" rtl="0" eaLnBrk="1" latinLnBrk="0" hangingPunct="1">
                        <a:defRPr sz="5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5904281" algn="l" defTabSz="2952140" rtl="0" eaLnBrk="1" latinLnBrk="0" hangingPunct="1">
                        <a:defRPr sz="5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7380351" algn="l" defTabSz="2952140" rtl="0" eaLnBrk="1" latinLnBrk="0" hangingPunct="1">
                        <a:defRPr sz="5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8856421" algn="l" defTabSz="2952140" rtl="0" eaLnBrk="1" latinLnBrk="0" hangingPunct="1">
                        <a:defRPr sz="5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10332491" algn="l" defTabSz="2952140" rtl="0" eaLnBrk="1" latinLnBrk="0" hangingPunct="1">
                        <a:defRPr sz="5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11808562" algn="l" defTabSz="2952140" rtl="0" eaLnBrk="1" latinLnBrk="0" hangingPunct="1">
                        <a:defRPr sz="5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500" dirty="0" smtClean="0">
                          <a:solidFill>
                            <a:srgbClr val="3259A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954</a:t>
                      </a:r>
                      <a:endParaRPr lang="en-US" sz="2500" dirty="0">
                        <a:solidFill>
                          <a:srgbClr val="3259A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076" marR="84076" marT="44577" marB="44577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2952140" rtl="0" eaLnBrk="1" latinLnBrk="0" hangingPunct="1">
                        <a:defRPr sz="5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1476070" algn="l" defTabSz="2952140" rtl="0" eaLnBrk="1" latinLnBrk="0" hangingPunct="1">
                        <a:defRPr sz="5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2952140" algn="l" defTabSz="2952140" rtl="0" eaLnBrk="1" latinLnBrk="0" hangingPunct="1">
                        <a:defRPr sz="5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4428211" algn="l" defTabSz="2952140" rtl="0" eaLnBrk="1" latinLnBrk="0" hangingPunct="1">
                        <a:defRPr sz="5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5904281" algn="l" defTabSz="2952140" rtl="0" eaLnBrk="1" latinLnBrk="0" hangingPunct="1">
                        <a:defRPr sz="5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7380351" algn="l" defTabSz="2952140" rtl="0" eaLnBrk="1" latinLnBrk="0" hangingPunct="1">
                        <a:defRPr sz="5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8856421" algn="l" defTabSz="2952140" rtl="0" eaLnBrk="1" latinLnBrk="0" hangingPunct="1">
                        <a:defRPr sz="5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10332491" algn="l" defTabSz="2952140" rtl="0" eaLnBrk="1" latinLnBrk="0" hangingPunct="1">
                        <a:defRPr sz="5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11808562" algn="l" defTabSz="2952140" rtl="0" eaLnBrk="1" latinLnBrk="0" hangingPunct="1">
                        <a:defRPr sz="5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500" dirty="0" smtClean="0">
                          <a:solidFill>
                            <a:srgbClr val="3259A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875</a:t>
                      </a:r>
                      <a:endParaRPr lang="en-US" sz="2500" dirty="0">
                        <a:solidFill>
                          <a:srgbClr val="3259A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076" marR="84076" marT="44577" marB="44577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2952140" rtl="0" eaLnBrk="1" latinLnBrk="0" hangingPunct="1">
                        <a:defRPr sz="5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1476070" algn="l" defTabSz="2952140" rtl="0" eaLnBrk="1" latinLnBrk="0" hangingPunct="1">
                        <a:defRPr sz="5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2952140" algn="l" defTabSz="2952140" rtl="0" eaLnBrk="1" latinLnBrk="0" hangingPunct="1">
                        <a:defRPr sz="5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4428211" algn="l" defTabSz="2952140" rtl="0" eaLnBrk="1" latinLnBrk="0" hangingPunct="1">
                        <a:defRPr sz="5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5904281" algn="l" defTabSz="2952140" rtl="0" eaLnBrk="1" latinLnBrk="0" hangingPunct="1">
                        <a:defRPr sz="5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7380351" algn="l" defTabSz="2952140" rtl="0" eaLnBrk="1" latinLnBrk="0" hangingPunct="1">
                        <a:defRPr sz="5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8856421" algn="l" defTabSz="2952140" rtl="0" eaLnBrk="1" latinLnBrk="0" hangingPunct="1">
                        <a:defRPr sz="5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10332491" algn="l" defTabSz="2952140" rtl="0" eaLnBrk="1" latinLnBrk="0" hangingPunct="1">
                        <a:defRPr sz="5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11808562" algn="l" defTabSz="2952140" rtl="0" eaLnBrk="1" latinLnBrk="0" hangingPunct="1">
                        <a:defRPr sz="5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500" dirty="0" smtClean="0">
                          <a:solidFill>
                            <a:srgbClr val="3259A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976</a:t>
                      </a:r>
                      <a:endParaRPr lang="en-US" sz="2500" dirty="0">
                        <a:solidFill>
                          <a:srgbClr val="3259A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076" marR="84076" marT="44577" marB="44577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4" name="Text Box 180"/>
          <p:cNvSpPr txBox="1">
            <a:spLocks noChangeArrowheads="1"/>
          </p:cNvSpPr>
          <p:nvPr/>
        </p:nvSpPr>
        <p:spPr bwMode="auto">
          <a:xfrm>
            <a:off x="17492864" y="14037825"/>
            <a:ext cx="2922160" cy="4571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6970" tIns="43485" rIns="86970" bIns="43485">
            <a:spAutoFit/>
          </a:bodyPr>
          <a:lstStyle>
            <a:lvl1pPr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Table 1.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 Label in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24pt</a:t>
            </a:r>
            <a:endParaRPr lang="en-US" sz="24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0842956" y="12708189"/>
            <a:ext cx="10446067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6075" indent="-346075" algn="just">
              <a:buFont typeface="Wingdings" pitchFamily="2" charset="2"/>
              <a:buChar char="§"/>
            </a:pPr>
            <a:r>
              <a:rPr lang="en-US" sz="2500" b="1" dirty="0">
                <a:cs typeface="Times New Roman" pitchFamily="18" charset="0"/>
              </a:rPr>
              <a:t>Click here to insert your Conclusions text. Type it in or copy and paste from your Word document or other source.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0871532" y="13897148"/>
            <a:ext cx="4893985" cy="3554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6075" indent="-346075" algn="just">
              <a:buFont typeface="Wingdings" pitchFamily="2" charset="2"/>
              <a:buChar char="§"/>
            </a:pPr>
            <a:r>
              <a:rPr lang="en-US" sz="2500" b="1" dirty="0" smtClean="0">
                <a:cs typeface="Times New Roman" pitchFamily="18" charset="0"/>
              </a:rPr>
              <a:t>You can change the size of the table and can adjust the text pattern.</a:t>
            </a:r>
          </a:p>
          <a:p>
            <a:pPr algn="just"/>
            <a:endParaRPr lang="en-US" sz="2500" b="1" dirty="0" smtClean="0">
              <a:cs typeface="Times New Roman" pitchFamily="18" charset="0"/>
            </a:endParaRPr>
          </a:p>
          <a:p>
            <a:pPr marL="346075" indent="-346075" algn="just">
              <a:buFont typeface="Wingdings" pitchFamily="2" charset="2"/>
              <a:buChar char="§"/>
            </a:pPr>
            <a:r>
              <a:rPr lang="en-US" sz="2500" b="1" dirty="0" smtClean="0">
                <a:cs typeface="Times New Roman" pitchFamily="18" charset="0"/>
              </a:rPr>
              <a:t>Avoid changing font size and text style.</a:t>
            </a:r>
            <a:endParaRPr lang="en-US" sz="2500" b="1" dirty="0">
              <a:cs typeface="Times New Roman" pitchFamily="18" charset="0"/>
            </a:endParaRPr>
          </a:p>
          <a:p>
            <a:pPr marL="346075" indent="-346075" algn="just">
              <a:buFont typeface="Wingdings" pitchFamily="2" charset="2"/>
              <a:buChar char="§"/>
            </a:pPr>
            <a:endParaRPr lang="en-US" sz="2500" b="1" dirty="0" smtClean="0">
              <a:cs typeface="Times New Roman" pitchFamily="18" charset="0"/>
            </a:endParaRPr>
          </a:p>
          <a:p>
            <a:pPr marL="346075" indent="-346075" algn="just">
              <a:buFont typeface="Wingdings" pitchFamily="2" charset="2"/>
              <a:buChar char="§"/>
            </a:pPr>
            <a:r>
              <a:rPr lang="en-US" sz="2500" b="1" dirty="0" smtClean="0">
                <a:cs typeface="Times New Roman" pitchFamily="18" charset="0"/>
              </a:rPr>
              <a:t>Labeling for table has to be on the top of the table as shown.</a:t>
            </a:r>
            <a:endParaRPr lang="en-US" sz="2500" b="1" dirty="0">
              <a:cs typeface="Times New Roman" pitchFamily="18" charset="0"/>
            </a:endParaRPr>
          </a:p>
        </p:txBody>
      </p:sp>
      <p:sp>
        <p:nvSpPr>
          <p:cNvPr id="28" name="Text Box 180"/>
          <p:cNvSpPr txBox="1">
            <a:spLocks noChangeArrowheads="1"/>
          </p:cNvSpPr>
          <p:nvPr/>
        </p:nvSpPr>
        <p:spPr bwMode="auto">
          <a:xfrm>
            <a:off x="6837243" y="12103523"/>
            <a:ext cx="3543548" cy="8264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6970" tIns="43485" rIns="86970" bIns="43485">
            <a:spAutoFit/>
          </a:bodyPr>
          <a:lstStyle>
            <a:lvl1pPr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400" b="1" i="1" dirty="0">
                <a:latin typeface="Calibri" pitchFamily="34" charset="0"/>
              </a:rPr>
              <a:t>Figure 1.</a:t>
            </a:r>
            <a:r>
              <a:rPr lang="en-US" sz="2400" i="1" dirty="0">
                <a:latin typeface="Calibri" pitchFamily="34" charset="0"/>
              </a:rPr>
              <a:t> </a:t>
            </a:r>
            <a:r>
              <a:rPr lang="en-US" sz="2400" i="1" dirty="0" smtClean="0">
                <a:latin typeface="Calibri" pitchFamily="34" charset="0"/>
              </a:rPr>
              <a:t>single and double</a:t>
            </a:r>
          </a:p>
          <a:p>
            <a:pPr eaLnBrk="1" hangingPunct="1"/>
            <a:r>
              <a:rPr lang="en-US" sz="2400" i="1" dirty="0" smtClean="0">
                <a:latin typeface="Calibri" pitchFamily="34" charset="0"/>
              </a:rPr>
              <a:t> curvature arch dam</a:t>
            </a:r>
            <a:endParaRPr lang="en-US" sz="2400" i="1" dirty="0">
              <a:latin typeface="Calibri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88288" y="10249153"/>
            <a:ext cx="6315087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itchFamily="2" charset="2"/>
              <a:buChar char="§"/>
            </a:pPr>
            <a:r>
              <a:rPr lang="en-US" sz="2500" b="1" dirty="0" smtClean="0">
                <a:cs typeface="Times New Roman" pitchFamily="18" charset="0"/>
              </a:rPr>
              <a:t>For a arch dam located at  a branch fault, seismic analysis is done for different models of arch dams with varying radius of curvature.</a:t>
            </a:r>
            <a:endParaRPr lang="en-US" sz="2500" b="1" dirty="0">
              <a:cs typeface="Times New Roman" pitchFamily="18" charset="0"/>
            </a:endParaRPr>
          </a:p>
          <a:p>
            <a:pPr marL="342900" indent="-342900" algn="just">
              <a:buFont typeface="Wingdings" pitchFamily="2" charset="2"/>
              <a:buChar char="§"/>
            </a:pPr>
            <a:endParaRPr lang="en-US" sz="2500" b="1" dirty="0">
              <a:cs typeface="Times New Roman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52400" y="14291313"/>
            <a:ext cx="1053941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itchFamily="2" charset="2"/>
              <a:buChar char="§"/>
            </a:pPr>
            <a:r>
              <a:rPr lang="en-IN" sz="2500" b="1" dirty="0">
                <a:cs typeface="Times New Roman" pitchFamily="18" charset="0"/>
              </a:rPr>
              <a:t>We considered a earthquake rupture for branched fault </a:t>
            </a:r>
            <a:r>
              <a:rPr lang="en-IN" sz="2500" b="1" dirty="0" smtClean="0">
                <a:cs typeface="Times New Roman" pitchFamily="18" charset="0"/>
              </a:rPr>
              <a:t>system</a:t>
            </a:r>
          </a:p>
          <a:p>
            <a:pPr marL="342900" indent="-342900" algn="just">
              <a:buFont typeface="Wingdings" pitchFamily="2" charset="2"/>
              <a:buChar char="§"/>
            </a:pPr>
            <a:r>
              <a:rPr lang="en-IN" sz="2500" b="1" dirty="0">
                <a:cs typeface="Times New Roman" pitchFamily="18" charset="0"/>
              </a:rPr>
              <a:t>Where the TPV14 is the situation where the earthquake wave </a:t>
            </a:r>
            <a:r>
              <a:rPr lang="en-IN" sz="2500" b="1" dirty="0" smtClean="0">
                <a:cs typeface="Times New Roman" pitchFamily="18" charset="0"/>
              </a:rPr>
              <a:t>propagates in </a:t>
            </a:r>
            <a:r>
              <a:rPr lang="en-IN" sz="2500" b="1" dirty="0">
                <a:cs typeface="Times New Roman" pitchFamily="18" charset="0"/>
              </a:rPr>
              <a:t>straight path and </a:t>
            </a:r>
            <a:r>
              <a:rPr lang="en-IN" sz="2500" b="1" dirty="0" smtClean="0">
                <a:cs typeface="Times New Roman" pitchFamily="18" charset="0"/>
              </a:rPr>
              <a:t>in </a:t>
            </a:r>
            <a:r>
              <a:rPr lang="en-IN" sz="2500" b="1" dirty="0">
                <a:cs typeface="Times New Roman" pitchFamily="18" charset="0"/>
              </a:rPr>
              <a:t>TPV15 the maximum wave propagation is into </a:t>
            </a:r>
            <a:r>
              <a:rPr lang="en-IN" sz="2500" b="1" dirty="0" smtClean="0">
                <a:cs typeface="Times New Roman" pitchFamily="18" charset="0"/>
              </a:rPr>
              <a:t>the branch </a:t>
            </a:r>
            <a:r>
              <a:rPr lang="en-IN" sz="2500" b="1" dirty="0">
                <a:cs typeface="Times New Roman" pitchFamily="18" charset="0"/>
              </a:rPr>
              <a:t>fault.</a:t>
            </a:r>
            <a:endParaRPr lang="en-US" sz="2500" b="1" dirty="0" smtClean="0">
              <a:cs typeface="Times New Roman" pitchFamily="18" charset="0"/>
            </a:endParaRPr>
          </a:p>
          <a:p>
            <a:pPr marL="342900" indent="-342900" algn="just">
              <a:buFont typeface="Wingdings" pitchFamily="2" charset="2"/>
              <a:buChar char="§"/>
            </a:pPr>
            <a:r>
              <a:rPr lang="en-IN" sz="2500" b="1" dirty="0">
                <a:cs typeface="Times New Roman" pitchFamily="18" charset="0"/>
              </a:rPr>
              <a:t>The station 1 is situated at 20 </a:t>
            </a:r>
            <a:r>
              <a:rPr lang="en-IN" sz="2500" b="1" dirty="0" smtClean="0">
                <a:cs typeface="Times New Roman" pitchFamily="18" charset="0"/>
              </a:rPr>
              <a:t>km </a:t>
            </a:r>
            <a:r>
              <a:rPr lang="en-IN" sz="2500" b="1" dirty="0">
                <a:cs typeface="Times New Roman" pitchFamily="18" charset="0"/>
              </a:rPr>
              <a:t>from the </a:t>
            </a:r>
            <a:r>
              <a:rPr lang="en-IN" sz="2500" b="1" dirty="0" smtClean="0">
                <a:cs typeface="Times New Roman" pitchFamily="18" charset="0"/>
              </a:rPr>
              <a:t>centre </a:t>
            </a:r>
            <a:r>
              <a:rPr lang="en-IN" sz="2500" b="1" dirty="0">
                <a:cs typeface="Times New Roman" pitchFamily="18" charset="0"/>
              </a:rPr>
              <a:t>of the fault </a:t>
            </a:r>
            <a:r>
              <a:rPr lang="en-IN" sz="2500" b="1" dirty="0" smtClean="0">
                <a:cs typeface="Times New Roman" pitchFamily="18" charset="0"/>
              </a:rPr>
              <a:t>in x-direction </a:t>
            </a:r>
            <a:r>
              <a:rPr lang="en-IN" sz="2500" b="1" dirty="0">
                <a:cs typeface="Times New Roman" pitchFamily="18" charset="0"/>
              </a:rPr>
              <a:t>and station 2 is at 20 </a:t>
            </a:r>
            <a:r>
              <a:rPr lang="en-IN" sz="2500" b="1" dirty="0" smtClean="0">
                <a:cs typeface="Times New Roman" pitchFamily="18" charset="0"/>
              </a:rPr>
              <a:t>km </a:t>
            </a:r>
            <a:r>
              <a:rPr lang="en-IN" sz="2500" b="1" dirty="0">
                <a:cs typeface="Times New Roman" pitchFamily="18" charset="0"/>
              </a:rPr>
              <a:t>from </a:t>
            </a:r>
            <a:r>
              <a:rPr lang="en-IN" sz="2500" b="1" dirty="0" smtClean="0">
                <a:cs typeface="Times New Roman" pitchFamily="18" charset="0"/>
              </a:rPr>
              <a:t>centre </a:t>
            </a:r>
            <a:r>
              <a:rPr lang="en-IN" sz="2500" b="1" dirty="0">
                <a:cs typeface="Times New Roman" pitchFamily="18" charset="0"/>
              </a:rPr>
              <a:t>at angle of </a:t>
            </a:r>
            <a:r>
              <a:rPr lang="en-IN" sz="2500" b="1" dirty="0" smtClean="0">
                <a:cs typeface="Times New Roman" pitchFamily="18" charset="0"/>
              </a:rPr>
              <a:t>30°.</a:t>
            </a:r>
            <a:endParaRPr lang="en-US" sz="2500" b="1" dirty="0" smtClean="0">
              <a:cs typeface="Times New Roman" pitchFamily="18" charset="0"/>
            </a:endParaRPr>
          </a:p>
          <a:p>
            <a:pPr marL="342900" indent="-342900" algn="just">
              <a:buFont typeface="Wingdings" pitchFamily="2" charset="2"/>
              <a:buChar char="§"/>
            </a:pPr>
            <a:r>
              <a:rPr lang="en-IN" sz="2500" b="1" dirty="0">
                <a:cs typeface="Times New Roman" pitchFamily="18" charset="0"/>
              </a:rPr>
              <a:t>We only considered the horizontal acceleration data </a:t>
            </a:r>
            <a:r>
              <a:rPr lang="en-IN" sz="2500" b="1" dirty="0" smtClean="0">
                <a:cs typeface="Times New Roman" pitchFamily="18" charset="0"/>
              </a:rPr>
              <a:t>(i.e. </a:t>
            </a:r>
            <a:r>
              <a:rPr lang="en-IN" sz="2500" b="1" dirty="0">
                <a:cs typeface="Times New Roman" pitchFamily="18" charset="0"/>
              </a:rPr>
              <a:t>in X-direction</a:t>
            </a:r>
            <a:r>
              <a:rPr lang="en-IN" sz="2500" b="1" dirty="0" smtClean="0">
                <a:cs typeface="Times New Roman" pitchFamily="18" charset="0"/>
              </a:rPr>
              <a:t>).</a:t>
            </a:r>
            <a:endParaRPr lang="en-US" sz="2500" b="1" dirty="0" smtClean="0">
              <a:cs typeface="Times New Roman" pitchFamily="18" charset="0"/>
            </a:endParaRPr>
          </a:p>
          <a:p>
            <a:pPr algn="just"/>
            <a:endParaRPr lang="en-US" sz="2500" b="1" dirty="0">
              <a:cs typeface="Times New Roman" pitchFamily="18" charset="0"/>
            </a:endParaRPr>
          </a:p>
        </p:txBody>
      </p:sp>
      <p:sp>
        <p:nvSpPr>
          <p:cNvPr id="31" name="Rectangle 33"/>
          <p:cNvSpPr>
            <a:spLocks noChangeArrowheads="1"/>
          </p:cNvSpPr>
          <p:nvPr/>
        </p:nvSpPr>
        <p:spPr bwMode="auto">
          <a:xfrm>
            <a:off x="10885627" y="25312456"/>
            <a:ext cx="10284117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lvl="0" indent="-285750" algn="just" defTabSz="914400" eaLnBrk="0" hangingPunct="0">
              <a:buFont typeface="Arial" pitchFamily="34" charset="0"/>
              <a:buChar char="•"/>
              <a:defRPr/>
            </a:pPr>
            <a:r>
              <a:rPr lang="en-IN" sz="1800" b="1" kern="0" dirty="0">
                <a:solidFill>
                  <a:sysClr val="windowText" lastClr="000000"/>
                </a:solidFill>
                <a:ea typeface="ＭＳ Ｐゴシック" pitchFamily="1" charset="-128"/>
              </a:rPr>
              <a:t>An Interactive </a:t>
            </a:r>
            <a:r>
              <a:rPr lang="en-IN" sz="1800" b="1" kern="0" dirty="0" smtClean="0">
                <a:solidFill>
                  <a:sysClr val="windowText" lastClr="000000"/>
                </a:solidFill>
                <a:ea typeface="ＭＳ Ｐゴシック" pitchFamily="1" charset="-128"/>
              </a:rPr>
              <a:t>Tool </a:t>
            </a:r>
            <a:r>
              <a:rPr lang="en-IN" sz="1800" b="1" kern="0" dirty="0">
                <a:solidFill>
                  <a:sysClr val="windowText" lastClr="000000"/>
                </a:solidFill>
                <a:ea typeface="ＭＳ Ｐゴシック" pitchFamily="1" charset="-128"/>
              </a:rPr>
              <a:t>for Automatic </a:t>
            </a:r>
            <a:r>
              <a:rPr lang="en-IN" sz="1800" b="1" kern="0" dirty="0" err="1">
                <a:solidFill>
                  <a:sysClr val="windowText" lastClr="000000"/>
                </a:solidFill>
                <a:ea typeface="ＭＳ Ｐゴシック" pitchFamily="1" charset="-128"/>
              </a:rPr>
              <a:t>Predimensioning</a:t>
            </a:r>
            <a:r>
              <a:rPr lang="en-IN" sz="1800" b="1" kern="0" dirty="0">
                <a:solidFill>
                  <a:sysClr val="windowText" lastClr="000000"/>
                </a:solidFill>
                <a:ea typeface="ＭＳ Ｐゴシック" pitchFamily="1" charset="-128"/>
              </a:rPr>
              <a:t> and Numerical </a:t>
            </a:r>
            <a:r>
              <a:rPr lang="en-IN" sz="1800" b="1" kern="0" dirty="0" smtClean="0">
                <a:solidFill>
                  <a:sysClr val="windowText" lastClr="000000"/>
                </a:solidFill>
                <a:ea typeface="ＭＳ Ｐゴシック" pitchFamily="1" charset="-128"/>
              </a:rPr>
              <a:t>Modelling </a:t>
            </a:r>
            <a:r>
              <a:rPr lang="en-IN" sz="1800" b="1" kern="0" dirty="0">
                <a:solidFill>
                  <a:sysClr val="windowText" lastClr="000000"/>
                </a:solidFill>
                <a:ea typeface="ＭＳ Ｐゴシック" pitchFamily="1" charset="-128"/>
              </a:rPr>
              <a:t>of Arch Dams</a:t>
            </a:r>
          </a:p>
          <a:p>
            <a:pPr lvl="0" algn="just" defTabSz="914400" eaLnBrk="0" hangingPunct="0">
              <a:defRPr/>
            </a:pPr>
            <a:r>
              <a:rPr lang="en-IN" sz="1800" b="1" i="1" kern="0" dirty="0" smtClean="0">
                <a:solidFill>
                  <a:sysClr val="windowText" lastClr="000000"/>
                </a:solidFill>
                <a:ea typeface="ＭＳ Ｐゴシック" pitchFamily="1" charset="-128"/>
              </a:rPr>
              <a:t>      D</a:t>
            </a:r>
            <a:r>
              <a:rPr lang="en-IN" sz="1800" b="1" i="1" kern="0" dirty="0">
                <a:solidFill>
                  <a:sysClr val="windowText" lastClr="000000"/>
                </a:solidFill>
                <a:ea typeface="ＭＳ Ｐゴシック" pitchFamily="1" charset="-128"/>
              </a:rPr>
              <a:t>. J . Vicente, J. San Mauro, F. Salazar and C. M. </a:t>
            </a:r>
            <a:r>
              <a:rPr lang="en-IN" sz="1800" b="1" i="1" kern="0" dirty="0" err="1">
                <a:solidFill>
                  <a:sysClr val="windowText" lastClr="000000"/>
                </a:solidFill>
                <a:ea typeface="ＭＳ Ｐゴシック" pitchFamily="1" charset="-128"/>
              </a:rPr>
              <a:t>Baena</a:t>
            </a:r>
            <a:endParaRPr kumimoji="0" lang="en-US" sz="1800" b="1" i="1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ＭＳ Ｐゴシック" pitchFamily="1" charset="-128"/>
            </a:endParaRPr>
          </a:p>
          <a:p>
            <a:pPr marL="285750" lvl="0" indent="-285750" algn="just" defTabSz="914400" eaLnBrk="0" hangingPunct="0">
              <a:buFont typeface="Arial" pitchFamily="34" charset="0"/>
              <a:buChar char="•"/>
              <a:defRPr/>
            </a:pPr>
            <a:r>
              <a:rPr lang="en-IN" sz="1800" b="1" kern="0" dirty="0">
                <a:solidFill>
                  <a:sysClr val="windowText" lastClr="000000"/>
                </a:solidFill>
                <a:ea typeface="ＭＳ Ｐゴシック" pitchFamily="1" charset="-128"/>
              </a:rPr>
              <a:t>Design of Double-Curvature Arch Dams in Terms of Geometric and Stress Constraints by Using Script-Based Finite </a:t>
            </a:r>
            <a:r>
              <a:rPr lang="en-IN" sz="1800" b="1" kern="0" dirty="0" smtClean="0">
                <a:solidFill>
                  <a:sysClr val="windowText" lastClr="000000"/>
                </a:solidFill>
                <a:ea typeface="ＭＳ Ｐゴシック" pitchFamily="1" charset="-128"/>
              </a:rPr>
              <a:t>Element Modelling - </a:t>
            </a:r>
            <a:r>
              <a:rPr lang="en-IN" sz="1800" b="1" i="1" kern="0" dirty="0" err="1" smtClean="0">
                <a:solidFill>
                  <a:sysClr val="windowText" lastClr="000000"/>
                </a:solidFill>
                <a:ea typeface="ＭＳ Ｐゴシック" pitchFamily="1" charset="-128"/>
              </a:rPr>
              <a:t>Goulas</a:t>
            </a:r>
            <a:r>
              <a:rPr lang="en-IN" sz="1800" b="1" i="1" kern="0" dirty="0" smtClean="0">
                <a:solidFill>
                  <a:sysClr val="windowText" lastClr="000000"/>
                </a:solidFill>
                <a:ea typeface="ＭＳ Ｐゴシック" pitchFamily="1" charset="-128"/>
              </a:rPr>
              <a:t>, E</a:t>
            </a:r>
            <a:endParaRPr kumimoji="0" lang="en-US" sz="1800" b="1" i="1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ＭＳ Ｐゴシック" pitchFamily="1" charset="-128"/>
            </a:endParaRPr>
          </a:p>
          <a:p>
            <a:pPr marL="285750" lvl="0" indent="-285750" algn="just" defTabSz="914400" eaLnBrk="0" hangingPunct="0">
              <a:buFont typeface="Arial" pitchFamily="34" charset="0"/>
              <a:buChar char="•"/>
              <a:defRPr/>
            </a:pPr>
            <a:r>
              <a:rPr lang="en-IN" sz="1800" b="1" kern="0" dirty="0" smtClean="0">
                <a:solidFill>
                  <a:sysClr val="windowText" lastClr="000000"/>
                </a:solidFill>
                <a:ea typeface="ＭＳ Ｐゴシック" pitchFamily="1" charset="-128"/>
              </a:rPr>
              <a:t>Design of Double-Curvature Arch Dams Planning, Appraisal, Feasibility Level</a:t>
            </a:r>
          </a:p>
          <a:p>
            <a:pPr lvl="0" algn="just" defTabSz="914400" eaLnBrk="0" hangingPunct="0">
              <a:defRPr/>
            </a:pPr>
            <a:r>
              <a:rPr lang="en-IN" sz="1800" b="1" kern="0" dirty="0" smtClean="0">
                <a:solidFill>
                  <a:sysClr val="windowText" lastClr="000000"/>
                </a:solidFill>
                <a:ea typeface="ＭＳ Ｐゴシック" pitchFamily="1" charset="-128"/>
              </a:rPr>
              <a:t>      </a:t>
            </a:r>
            <a:r>
              <a:rPr lang="en-IN" sz="1800" b="1" i="1" kern="0" dirty="0" smtClean="0">
                <a:solidFill>
                  <a:sysClr val="windowText" lastClr="000000"/>
                </a:solidFill>
                <a:ea typeface="ＭＳ Ｐゴシック" pitchFamily="1" charset="-128"/>
              </a:rPr>
              <a:t>U.S</a:t>
            </a:r>
            <a:r>
              <a:rPr lang="en-IN" sz="1800" b="1" i="1" kern="0" dirty="0">
                <a:solidFill>
                  <a:sysClr val="windowText" lastClr="000000"/>
                </a:solidFill>
                <a:ea typeface="ＭＳ Ｐゴシック" pitchFamily="1" charset="-128"/>
              </a:rPr>
              <a:t>. Department of the Interior Bureau of Reclamation </a:t>
            </a:r>
            <a:r>
              <a:rPr lang="en-IN" sz="1800" b="1" i="1" kern="0" dirty="0" smtClean="0">
                <a:solidFill>
                  <a:sysClr val="windowText" lastClr="000000"/>
                </a:solidFill>
                <a:ea typeface="ＭＳ Ｐゴシック" pitchFamily="1" charset="-128"/>
              </a:rPr>
              <a:t>Technical </a:t>
            </a:r>
            <a:r>
              <a:rPr lang="en-IN" sz="1800" b="1" i="1" kern="0" dirty="0">
                <a:solidFill>
                  <a:sysClr val="windowText" lastClr="000000"/>
                </a:solidFill>
                <a:ea typeface="ＭＳ Ｐゴシック" pitchFamily="1" charset="-128"/>
              </a:rPr>
              <a:t>Service </a:t>
            </a:r>
            <a:r>
              <a:rPr lang="en-IN" sz="1800" b="1" i="1" kern="0" dirty="0" smtClean="0">
                <a:solidFill>
                  <a:sysClr val="windowText" lastClr="000000"/>
                </a:solidFill>
                <a:ea typeface="ＭＳ Ｐゴシック" pitchFamily="1" charset="-128"/>
              </a:rPr>
              <a:t>Centre Denver</a:t>
            </a:r>
            <a:r>
              <a:rPr lang="en-IN" sz="1800" b="1" i="1" kern="0" dirty="0">
                <a:solidFill>
                  <a:sysClr val="windowText" lastClr="000000"/>
                </a:solidFill>
                <a:ea typeface="ＭＳ Ｐゴシック" pitchFamily="1" charset="-128"/>
              </a:rPr>
              <a:t>, Colorado</a:t>
            </a:r>
            <a:endParaRPr kumimoji="0" lang="en-US" sz="1800" b="1" i="1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ＭＳ Ｐゴシック" pitchFamily="1" charset="-128"/>
            </a:endParaRPr>
          </a:p>
          <a:p>
            <a:pPr marL="285750" lvl="0" indent="-285750" algn="just" defTabSz="914400" eaLnBrk="0" hangingPunct="0">
              <a:buFont typeface="Arial" pitchFamily="34" charset="0"/>
              <a:buChar char="•"/>
              <a:defRPr/>
            </a:pPr>
            <a:r>
              <a:rPr lang="en-IN" sz="1800" b="1" kern="0" dirty="0">
                <a:solidFill>
                  <a:sysClr val="windowText" lastClr="000000"/>
                </a:solidFill>
                <a:ea typeface="ＭＳ Ｐゴシック" pitchFamily="1" charset="-128"/>
              </a:rPr>
              <a:t>Arch Dams: Designing and Monitoring for </a:t>
            </a:r>
            <a:r>
              <a:rPr lang="en-IN" sz="1800" b="1" kern="0" dirty="0" smtClean="0">
                <a:solidFill>
                  <a:sysClr val="windowText" lastClr="000000"/>
                </a:solidFill>
                <a:ea typeface="ＭＳ Ｐゴシック" pitchFamily="1" charset="-128"/>
              </a:rPr>
              <a:t>Safety </a:t>
            </a:r>
            <a:r>
              <a:rPr lang="en-IN" sz="1800" b="1" i="1" kern="0" dirty="0" smtClean="0">
                <a:solidFill>
                  <a:sysClr val="windowText" lastClr="000000"/>
                </a:solidFill>
                <a:ea typeface="ＭＳ Ｐゴシック" pitchFamily="1" charset="-128"/>
              </a:rPr>
              <a:t>edited </a:t>
            </a:r>
            <a:r>
              <a:rPr lang="en-IN" sz="1800" b="1" i="1" kern="0" dirty="0">
                <a:solidFill>
                  <a:sysClr val="windowText" lastClr="000000"/>
                </a:solidFill>
                <a:ea typeface="ＭＳ Ｐゴシック" pitchFamily="1" charset="-128"/>
              </a:rPr>
              <a:t>by Jose O. Pedro, National laboratory of civil </a:t>
            </a:r>
            <a:r>
              <a:rPr lang="en-IN" sz="1800" b="1" i="1" kern="0" dirty="0" smtClean="0">
                <a:solidFill>
                  <a:sysClr val="windowText" lastClr="000000"/>
                </a:solidFill>
                <a:ea typeface="ＭＳ Ｐゴシック" pitchFamily="1" charset="-128"/>
              </a:rPr>
              <a:t>engineering</a:t>
            </a:r>
          </a:p>
          <a:p>
            <a:pPr marL="285750" lvl="0" indent="-285750" algn="just" defTabSz="914400" eaLnBrk="0" hangingPunct="0">
              <a:buFont typeface="Arial" pitchFamily="34" charset="0"/>
              <a:buChar char="•"/>
              <a:defRPr/>
            </a:pPr>
            <a:r>
              <a:rPr lang="en-IN" sz="1800" b="1" kern="0" dirty="0">
                <a:solidFill>
                  <a:sysClr val="windowText" lastClr="000000"/>
                </a:solidFill>
                <a:ea typeface="ＭＳ Ｐゴシック" pitchFamily="1" charset="-128"/>
              </a:rPr>
              <a:t>Seismic analysis of a concrete gravity </a:t>
            </a:r>
            <a:r>
              <a:rPr lang="en-IN" sz="1800" b="1" kern="0" dirty="0" smtClean="0">
                <a:solidFill>
                  <a:sysClr val="windowText" lastClr="000000"/>
                </a:solidFill>
                <a:ea typeface="ＭＳ Ｐゴシック" pitchFamily="1" charset="-128"/>
              </a:rPr>
              <a:t>dam </a:t>
            </a:r>
            <a:r>
              <a:rPr lang="en-IN" sz="1800" b="1" i="1" kern="0" dirty="0" smtClean="0">
                <a:solidFill>
                  <a:sysClr val="windowText" lastClr="000000"/>
                </a:solidFill>
                <a:ea typeface="ＭＳ Ｐゴシック" pitchFamily="1" charset="-128"/>
              </a:rPr>
              <a:t>- An </a:t>
            </a:r>
            <a:r>
              <a:rPr lang="en-IN" sz="1800" b="1" i="1" kern="0" dirty="0">
                <a:solidFill>
                  <a:sysClr val="windowText" lastClr="000000"/>
                </a:solidFill>
                <a:ea typeface="ＭＳ Ｐゴシック" pitchFamily="1" charset="-128"/>
              </a:rPr>
              <a:t>example in SIMULIA User Assistance 2017</a:t>
            </a:r>
            <a:endParaRPr kumimoji="0" lang="en-US" sz="1800" b="1" i="1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ＭＳ Ｐゴシック" pitchFamily="1" charset="-128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87780" y="22914014"/>
            <a:ext cx="10539413" cy="5093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itchFamily="2" charset="2"/>
              <a:buChar char="§"/>
            </a:pPr>
            <a:r>
              <a:rPr lang="en-US" sz="2500" b="1" dirty="0" smtClean="0">
                <a:cs typeface="Times New Roman" pitchFamily="18" charset="0"/>
              </a:rPr>
              <a:t>Due to computational effort we considered only </a:t>
            </a:r>
            <a:r>
              <a:rPr lang="en-IN" sz="2500" b="1" dirty="0" smtClean="0">
                <a:cs typeface="Times New Roman" pitchFamily="18" charset="0"/>
              </a:rPr>
              <a:t>density </a:t>
            </a:r>
            <a:r>
              <a:rPr lang="en-IN" sz="2500" b="1" dirty="0">
                <a:cs typeface="Times New Roman" pitchFamily="18" charset="0"/>
              </a:rPr>
              <a:t>of the </a:t>
            </a:r>
            <a:r>
              <a:rPr lang="en-IN" sz="2500" b="1" dirty="0" smtClean="0">
                <a:cs typeface="Times New Roman" pitchFamily="18" charset="0"/>
              </a:rPr>
              <a:t>concrete and </a:t>
            </a:r>
            <a:r>
              <a:rPr lang="en-IN" sz="2500" b="1" dirty="0">
                <a:cs typeface="Times New Roman" pitchFamily="18" charset="0"/>
              </a:rPr>
              <a:t>elastic </a:t>
            </a:r>
            <a:r>
              <a:rPr lang="en-IN" sz="2500" b="1" dirty="0" smtClean="0">
                <a:cs typeface="Times New Roman" pitchFamily="18" charset="0"/>
              </a:rPr>
              <a:t>properties </a:t>
            </a:r>
            <a:r>
              <a:rPr lang="en-IN" sz="2500" b="1" dirty="0">
                <a:cs typeface="Times New Roman" pitchFamily="18" charset="0"/>
              </a:rPr>
              <a:t>for the </a:t>
            </a:r>
            <a:r>
              <a:rPr lang="en-IN" sz="2500" b="1" dirty="0" smtClean="0">
                <a:cs typeface="Times New Roman" pitchFamily="18" charset="0"/>
              </a:rPr>
              <a:t>model</a:t>
            </a:r>
            <a:r>
              <a:rPr lang="en-IN" sz="2500" b="1" dirty="0">
                <a:cs typeface="Times New Roman" pitchFamily="18" charset="0"/>
              </a:rPr>
              <a:t>.</a:t>
            </a:r>
            <a:endParaRPr lang="en-US" sz="2500" b="1" dirty="0" smtClean="0">
              <a:cs typeface="Times New Roman" pitchFamily="18" charset="0"/>
            </a:endParaRPr>
          </a:p>
          <a:p>
            <a:pPr algn="just"/>
            <a:endParaRPr lang="en-US" sz="2500" b="1" dirty="0">
              <a:cs typeface="Times New Roman" pitchFamily="18" charset="0"/>
            </a:endParaRPr>
          </a:p>
          <a:p>
            <a:pPr marL="342900" indent="-342900" algn="just">
              <a:buFont typeface="Wingdings" pitchFamily="2" charset="2"/>
              <a:buChar char="§"/>
            </a:pPr>
            <a:r>
              <a:rPr lang="en-US" sz="2500" b="1" dirty="0" smtClean="0">
                <a:cs typeface="Times New Roman" pitchFamily="18" charset="0"/>
              </a:rPr>
              <a:t>Gravity load is applied to the whole model. </a:t>
            </a:r>
            <a:r>
              <a:rPr lang="en-IN" sz="2500" b="1" dirty="0">
                <a:cs typeface="Times New Roman" pitchFamily="18" charset="0"/>
              </a:rPr>
              <a:t>Reservoir and dam interactions are considered as hydrostatic interactions.</a:t>
            </a:r>
            <a:endParaRPr lang="en-US" sz="2500" b="1" dirty="0" smtClean="0">
              <a:cs typeface="Times New Roman" pitchFamily="18" charset="0"/>
            </a:endParaRPr>
          </a:p>
          <a:p>
            <a:pPr algn="just"/>
            <a:endParaRPr lang="en-US" sz="2500" b="1" dirty="0">
              <a:cs typeface="Times New Roman" pitchFamily="18" charset="0"/>
            </a:endParaRPr>
          </a:p>
          <a:p>
            <a:pPr marL="342900" indent="-342900" algn="just">
              <a:buFont typeface="Wingdings" pitchFamily="2" charset="2"/>
              <a:buChar char="§"/>
            </a:pPr>
            <a:r>
              <a:rPr lang="en-IN" sz="2500" b="1" dirty="0">
                <a:cs typeface="Times New Roman" pitchFamily="18" charset="0"/>
              </a:rPr>
              <a:t>The bottom part of the dam is fixed with no translations and </a:t>
            </a:r>
            <a:r>
              <a:rPr lang="en-IN" sz="2500" b="1" dirty="0" smtClean="0">
                <a:cs typeface="Times New Roman" pitchFamily="18" charset="0"/>
              </a:rPr>
              <a:t>rotations in </a:t>
            </a:r>
            <a:r>
              <a:rPr lang="en-IN" sz="2500" b="1" dirty="0">
                <a:cs typeface="Times New Roman" pitchFamily="18" charset="0"/>
              </a:rPr>
              <a:t>any </a:t>
            </a:r>
            <a:r>
              <a:rPr lang="en-IN" sz="2500" b="1" dirty="0" smtClean="0">
                <a:cs typeface="Times New Roman" pitchFamily="18" charset="0"/>
              </a:rPr>
              <a:t>directions</a:t>
            </a:r>
            <a:r>
              <a:rPr lang="en-IN" sz="2500" b="1" dirty="0">
                <a:cs typeface="Times New Roman" pitchFamily="18" charset="0"/>
              </a:rPr>
              <a:t>. The abutment sides are fixed with no displacements.</a:t>
            </a:r>
            <a:endParaRPr lang="en-US" sz="2500" b="1" dirty="0" smtClean="0">
              <a:cs typeface="Times New Roman" pitchFamily="18" charset="0"/>
            </a:endParaRPr>
          </a:p>
          <a:p>
            <a:pPr algn="just"/>
            <a:endParaRPr lang="en-US" sz="2500" b="1" dirty="0" smtClean="0">
              <a:cs typeface="Times New Roman" pitchFamily="18" charset="0"/>
            </a:endParaRPr>
          </a:p>
          <a:p>
            <a:pPr marL="342900" indent="-342900" algn="just">
              <a:buFont typeface="Wingdings" pitchFamily="2" charset="2"/>
              <a:buChar char="§"/>
            </a:pPr>
            <a:r>
              <a:rPr lang="en-US" sz="2500" b="1" dirty="0" smtClean="0">
                <a:cs typeface="Times New Roman" pitchFamily="18" charset="0"/>
              </a:rPr>
              <a:t>The earthquake boundary condition is applied for station 1 at tpv14 and tpv15; station 2 at tpv14 and tpv15. </a:t>
            </a:r>
            <a:r>
              <a:rPr lang="en-IN" sz="2500" b="1" dirty="0">
                <a:cs typeface="Times New Roman" pitchFamily="18" charset="0"/>
              </a:rPr>
              <a:t>For the earthquake boundary condition step the bottom fixed </a:t>
            </a:r>
            <a:r>
              <a:rPr lang="en-IN" sz="2500" b="1" dirty="0" smtClean="0">
                <a:cs typeface="Times New Roman" pitchFamily="18" charset="0"/>
              </a:rPr>
              <a:t>boundary condition </a:t>
            </a:r>
            <a:r>
              <a:rPr lang="en-IN" sz="2500" b="1" dirty="0">
                <a:cs typeface="Times New Roman" pitchFamily="18" charset="0"/>
              </a:rPr>
              <a:t>is deactivated.</a:t>
            </a:r>
            <a:endParaRPr lang="en-US" sz="2500" b="1" dirty="0" smtClean="0">
              <a:cs typeface="Times New Roman" pitchFamily="18" charset="0"/>
            </a:endParaRPr>
          </a:p>
          <a:p>
            <a:pPr algn="just"/>
            <a:endParaRPr lang="en-US" sz="2500" b="1" dirty="0">
              <a:cs typeface="Times New Roman" pitchFamily="18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0917644" y="3458539"/>
            <a:ext cx="10386930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itchFamily="2" charset="2"/>
              <a:buChar char="§"/>
            </a:pPr>
            <a:r>
              <a:rPr lang="en-IN" sz="2500" b="1" dirty="0">
                <a:cs typeface="Times New Roman" pitchFamily="18" charset="0"/>
              </a:rPr>
              <a:t>Mesh size is 7m. We considered hexagonal element with 8-nodes (C3D8R</a:t>
            </a:r>
            <a:r>
              <a:rPr lang="en-IN" sz="2500" b="1" dirty="0" smtClean="0">
                <a:cs typeface="Times New Roman" pitchFamily="18" charset="0"/>
              </a:rPr>
              <a:t>).</a:t>
            </a:r>
          </a:p>
        </p:txBody>
      </p:sp>
      <p:sp>
        <p:nvSpPr>
          <p:cNvPr id="34" name="Rectangle 33"/>
          <p:cNvSpPr/>
          <p:nvPr/>
        </p:nvSpPr>
        <p:spPr>
          <a:xfrm rot="5400000">
            <a:off x="-1634882" y="15652570"/>
            <a:ext cx="25014813" cy="59138"/>
          </a:xfrm>
          <a:prstGeom prst="rect">
            <a:avLst/>
          </a:prstGeom>
          <a:solidFill>
            <a:srgbClr val="CCCCC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7443" y="9772253"/>
            <a:ext cx="4217217" cy="2351099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309" y="19357610"/>
            <a:ext cx="3733800" cy="2355617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2683" y="19282091"/>
            <a:ext cx="3709275" cy="2355617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2892" y="17046838"/>
            <a:ext cx="2900390" cy="1896020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857" y="17080369"/>
            <a:ext cx="3002705" cy="1828959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1230156" y="18941427"/>
            <a:ext cx="32841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(a) Right-lateral strike slip rupture(TPV14)</a:t>
            </a:r>
            <a:endParaRPr lang="en-IN" sz="14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5679766" y="18926535"/>
            <a:ext cx="31866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(b) Left-lateral strike slip rupture(TPV15)</a:t>
            </a:r>
            <a:endParaRPr lang="en-IN" sz="14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2354054" y="21637708"/>
            <a:ext cx="1036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/>
              <a:t>Station 1</a:t>
            </a:r>
            <a:endParaRPr lang="en-IN" sz="180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6752895" y="21634498"/>
            <a:ext cx="1036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/>
              <a:t>Station 2</a:t>
            </a:r>
            <a:endParaRPr lang="en-IN" sz="1800" b="1" dirty="0"/>
          </a:p>
        </p:txBody>
      </p:sp>
      <p:cxnSp>
        <p:nvCxnSpPr>
          <p:cNvPr id="50" name="Straight Connector 49"/>
          <p:cNvCxnSpPr/>
          <p:nvPr/>
        </p:nvCxnSpPr>
        <p:spPr>
          <a:xfrm>
            <a:off x="639762" y="19234312"/>
            <a:ext cx="9296400" cy="22274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5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9417" y="7137654"/>
            <a:ext cx="6937578" cy="3426996"/>
          </a:xfrm>
          <a:prstGeom prst="rect">
            <a:avLst/>
          </a:prstGeom>
        </p:spPr>
      </p:pic>
      <p:sp>
        <p:nvSpPr>
          <p:cNvPr id="54" name="Rectangle 53"/>
          <p:cNvSpPr/>
          <p:nvPr/>
        </p:nvSpPr>
        <p:spPr>
          <a:xfrm>
            <a:off x="10872524" y="10559444"/>
            <a:ext cx="10696575" cy="861774"/>
          </a:xfrm>
          <a:prstGeom prst="rect">
            <a:avLst/>
          </a:prstGeom>
        </p:spPr>
        <p:txBody>
          <a:bodyPr>
            <a:spAutoFit/>
          </a:bodyPr>
          <a:lstStyle/>
          <a:p>
            <a:pPr marL="350838" indent="-350838">
              <a:buFont typeface="Wingdings" panose="05000000000000000000" pitchFamily="2" charset="2"/>
              <a:buChar char="§"/>
            </a:pPr>
            <a:r>
              <a:rPr lang="en-IN" sz="2500" b="1" dirty="0" smtClean="0">
                <a:solidFill>
                  <a:srgbClr val="000000"/>
                </a:solidFill>
                <a:cs typeface="Calibri" panose="020F0502020204030204" pitchFamily="34" charset="0"/>
              </a:rPr>
              <a:t>We kept the radius r1 of the plan view arch constant at 210m and changed the abutment side arch radius r2 with ratios r1/r2 at 0.8, 1 and 1.2</a:t>
            </a:r>
            <a:endParaRPr lang="en-IN" sz="2500" b="1" dirty="0"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0357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528</TotalTime>
  <Words>703</Words>
  <Application>Microsoft Office PowerPoint</Application>
  <PresentationFormat>Custom</PresentationFormat>
  <Paragraphs>74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ＭＳ Ｐゴシック</vt:lpstr>
      <vt:lpstr>Arial</vt:lpstr>
      <vt:lpstr>Calibri</vt:lpstr>
      <vt:lpstr>Palatino Linotype</vt:lpstr>
      <vt:lpstr>Times New Roman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venkat</dc:creator>
  <cp:lastModifiedBy>GANESH KUMAR</cp:lastModifiedBy>
  <cp:revision>34</cp:revision>
  <cp:lastPrinted>2018-08-14T07:26:36Z</cp:lastPrinted>
  <dcterms:created xsi:type="dcterms:W3CDTF">2006-08-16T00:00:00Z</dcterms:created>
  <dcterms:modified xsi:type="dcterms:W3CDTF">2018-08-22T03:40:05Z</dcterms:modified>
</cp:coreProperties>
</file>