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11"/>
  </p:notesMasterIdLst>
  <p:sldIdLst>
    <p:sldId id="257" r:id="rId2"/>
    <p:sldId id="256"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4660"/>
  </p:normalViewPr>
  <p:slideViewPr>
    <p:cSldViewPr snapToGrid="0">
      <p:cViewPr varScale="1">
        <p:scale>
          <a:sx n="63" d="100"/>
          <a:sy n="63" d="100"/>
        </p:scale>
        <p:origin x="5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12AC7-A128-40C5-9BD3-CF0A3177E9E1}"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3E934-EB28-4FC3-8D58-A6F3B3EA2502}" type="slidenum">
              <a:rPr lang="en-IN" smtClean="0"/>
              <a:t>‹#›</a:t>
            </a:fld>
            <a:endParaRPr lang="en-IN"/>
          </a:p>
        </p:txBody>
      </p:sp>
    </p:spTree>
    <p:extLst>
      <p:ext uri="{BB962C8B-B14F-4D97-AF65-F5344CB8AC3E}">
        <p14:creationId xmlns:p14="http://schemas.microsoft.com/office/powerpoint/2010/main" val="229619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9EF62C-28A8-43C2-833B-451A23B90742}" type="slidenum">
              <a:rPr lang="en-US" smtClean="0"/>
              <a:pPr/>
              <a:t>1</a:t>
            </a:fld>
            <a:endParaRPr lang="en-US"/>
          </a:p>
        </p:txBody>
      </p:sp>
    </p:spTree>
    <p:extLst>
      <p:ext uri="{BB962C8B-B14F-4D97-AF65-F5344CB8AC3E}">
        <p14:creationId xmlns:p14="http://schemas.microsoft.com/office/powerpoint/2010/main" val="276218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7B01-B354-16B6-7FA3-E9D31B729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FA35C7-2F54-7A8E-C3ED-E8A801FBA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96DDE7-F165-D371-266C-4F55514984FB}"/>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5" name="Footer Placeholder 4">
            <a:extLst>
              <a:ext uri="{FF2B5EF4-FFF2-40B4-BE49-F238E27FC236}">
                <a16:creationId xmlns:a16="http://schemas.microsoft.com/office/drawing/2014/main" id="{7A9F844B-DBB5-A45D-C1C0-54AEC1987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DD9C7-5536-405F-FDA1-A97BCAF42C64}"/>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371033154"/>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031F-63B8-2B09-4D35-5DC32735E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B0F8C1-7DB3-90D6-D366-23DCAA3E8C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4A276-5D73-9D16-9280-1F8D84469C58}"/>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5" name="Footer Placeholder 4">
            <a:extLst>
              <a:ext uri="{FF2B5EF4-FFF2-40B4-BE49-F238E27FC236}">
                <a16:creationId xmlns:a16="http://schemas.microsoft.com/office/drawing/2014/main" id="{2B5FC4FB-BEDB-99C9-D4E4-0324F009F7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B7F70-40AF-5A85-5EE9-C0A69FB1EBB7}"/>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89040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C2180-6108-9190-AD71-9F800CBC14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CABD1A-6FA3-AB3E-FF8B-0E9497E50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563D0-0EB1-5376-A534-A4575FD1209E}"/>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5" name="Footer Placeholder 4">
            <a:extLst>
              <a:ext uri="{FF2B5EF4-FFF2-40B4-BE49-F238E27FC236}">
                <a16:creationId xmlns:a16="http://schemas.microsoft.com/office/drawing/2014/main" id="{2FA31A1E-AF3C-9281-04DD-27DFF0189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EC86E-C7FD-CB4A-7671-C04F5AE06275}"/>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247958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2A248-5AAB-4B5C-8D70-824DFAF84812}"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66437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226D-7553-8B20-F604-5702B3D1AE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A5AC2-EC45-C2FE-E756-7CE7C3AD0E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15503-6D3C-509F-2DBB-3F2173BCC2A9}"/>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5" name="Footer Placeholder 4">
            <a:extLst>
              <a:ext uri="{FF2B5EF4-FFF2-40B4-BE49-F238E27FC236}">
                <a16:creationId xmlns:a16="http://schemas.microsoft.com/office/drawing/2014/main" id="{7269954F-4CF7-2DDD-5E34-CF37DDBA55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673F3-1105-1D86-EC5A-018B92C2CA5D}"/>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7864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9D37-1C08-0045-1F91-B30CEECB6E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EB820C-5D88-E670-E0C4-00BF53533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CA5BE-AB07-5F94-BDF6-24FF096177EB}"/>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5" name="Footer Placeholder 4">
            <a:extLst>
              <a:ext uri="{FF2B5EF4-FFF2-40B4-BE49-F238E27FC236}">
                <a16:creationId xmlns:a16="http://schemas.microsoft.com/office/drawing/2014/main" id="{FED882EC-0649-6444-D6A2-6F744F238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78241-06C8-6B02-2088-8CCAE3C3FAC7}"/>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058872171"/>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293F-FCB4-E1F3-BB3B-935B39F2D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C9A5A3-FEF1-6CA6-518F-5AC4371A5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D8E645-5924-2EB9-4E1C-65ACA902B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CD3DEC-AF12-4953-7A7F-51C88513F496}"/>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6" name="Footer Placeholder 5">
            <a:extLst>
              <a:ext uri="{FF2B5EF4-FFF2-40B4-BE49-F238E27FC236}">
                <a16:creationId xmlns:a16="http://schemas.microsoft.com/office/drawing/2014/main" id="{F436D8E4-532A-34DE-0402-D8DB19777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75558A-4080-758E-A405-FFE0360B5AF7}"/>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64315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9E93-F656-2D11-C94D-AE5A0AF9D7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7D95EE-BCBF-88C7-5508-3B3054751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6AFB3-AEE0-94F8-3E42-E0AFE64A8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F69BE1-AC3E-679C-F52C-36E149643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F5385-F306-2E3E-E5B3-EDD7F37817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CBCE9F-9085-D067-CC31-6C4D07A3EFA7}"/>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8" name="Footer Placeholder 7">
            <a:extLst>
              <a:ext uri="{FF2B5EF4-FFF2-40B4-BE49-F238E27FC236}">
                <a16:creationId xmlns:a16="http://schemas.microsoft.com/office/drawing/2014/main" id="{CB8EC17D-B1A0-0FA2-57E0-C4C1D3E59B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2FBEA8-CAD8-5B0E-5F52-226DF77F9E2C}"/>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02274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6B2D-78C6-44B9-B3C8-4EF3938660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720AA9-E4BA-29AA-824B-4A86B2A0AF6F}"/>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4" name="Footer Placeholder 3">
            <a:extLst>
              <a:ext uri="{FF2B5EF4-FFF2-40B4-BE49-F238E27FC236}">
                <a16:creationId xmlns:a16="http://schemas.microsoft.com/office/drawing/2014/main" id="{0CC5D361-D14C-1F21-4D72-F29A92D0A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4584A1-4EC1-B9B1-8FD5-37CA60775498}"/>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971992890"/>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E8DB4-D853-B12C-38F7-E7E2623D0FF9}"/>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3" name="Footer Placeholder 2">
            <a:extLst>
              <a:ext uri="{FF2B5EF4-FFF2-40B4-BE49-F238E27FC236}">
                <a16:creationId xmlns:a16="http://schemas.microsoft.com/office/drawing/2014/main" id="{0334DC1F-22C9-FBF3-7DFD-D8267687C0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4421C6-FAB8-3AB4-8C55-D20E4BA20F42}"/>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682201147"/>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46C0-B1E4-CDD6-FB3C-0C1C22023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1F4980-B0F1-FD65-F793-C7459C5D2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58E870-F1F4-4D53-034E-DE6A9C410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AA1DF-9E77-76B0-39DF-E0797A668B30}"/>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6" name="Footer Placeholder 5">
            <a:extLst>
              <a:ext uri="{FF2B5EF4-FFF2-40B4-BE49-F238E27FC236}">
                <a16:creationId xmlns:a16="http://schemas.microsoft.com/office/drawing/2014/main" id="{5C295865-FBFA-50F4-931F-A0F7359E90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FFC26-99DA-E3FB-60E4-B96AE1A3B14B}"/>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87626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8140-F425-5633-B97E-92593DB54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3E4DD-A0D9-CA92-6D4D-81ADBBEED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AFC920-DC70-98B3-1307-74CCFB742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63DF3-0265-21FA-362F-D30656EF4A5A}"/>
              </a:ext>
            </a:extLst>
          </p:cNvPr>
          <p:cNvSpPr>
            <a:spLocks noGrp="1"/>
          </p:cNvSpPr>
          <p:nvPr>
            <p:ph type="dt" sz="half" idx="10"/>
          </p:nvPr>
        </p:nvSpPr>
        <p:spPr/>
        <p:txBody>
          <a:bodyPr/>
          <a:lstStyle/>
          <a:p>
            <a:fld id="{3692A248-5AAB-4B5C-8D70-824DFAF84812}" type="datetimeFigureOut">
              <a:rPr lang="en-IN" smtClean="0"/>
              <a:t>05-08-2024</a:t>
            </a:fld>
            <a:endParaRPr lang="en-IN"/>
          </a:p>
        </p:txBody>
      </p:sp>
      <p:sp>
        <p:nvSpPr>
          <p:cNvPr id="6" name="Footer Placeholder 5">
            <a:extLst>
              <a:ext uri="{FF2B5EF4-FFF2-40B4-BE49-F238E27FC236}">
                <a16:creationId xmlns:a16="http://schemas.microsoft.com/office/drawing/2014/main" id="{E52AF775-DCFA-491B-7DDF-67E0EDE1B8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A406E1-0FB4-52B2-2C24-1B7E69B62907}"/>
              </a:ext>
            </a:extLst>
          </p:cNvPr>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091098445"/>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4077A-E11A-131B-E861-CAD67E75C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30E6B-3EF1-F1FF-C859-0BF3C6F4C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703EA-AA38-B8C1-7592-388A63D23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2A248-5AAB-4B5C-8D70-824DFAF84812}" type="datetimeFigureOut">
              <a:rPr lang="en-IN" smtClean="0"/>
              <a:t>05-08-2024</a:t>
            </a:fld>
            <a:endParaRPr lang="en-IN"/>
          </a:p>
        </p:txBody>
      </p:sp>
      <p:sp>
        <p:nvSpPr>
          <p:cNvPr id="5" name="Footer Placeholder 4">
            <a:extLst>
              <a:ext uri="{FF2B5EF4-FFF2-40B4-BE49-F238E27FC236}">
                <a16:creationId xmlns:a16="http://schemas.microsoft.com/office/drawing/2014/main" id="{B0914E92-E2ED-0873-2180-F5544A8BE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0730B6-5A16-8689-4971-4FE0B8373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90DB4-783E-4585-8416-A456A355B46B}" type="slidenum">
              <a:rPr lang="en-IN" smtClean="0"/>
              <a:t>‹#›</a:t>
            </a:fld>
            <a:endParaRPr lang="en-IN"/>
          </a:p>
        </p:txBody>
      </p:sp>
    </p:spTree>
    <p:extLst>
      <p:ext uri="{BB962C8B-B14F-4D97-AF65-F5344CB8AC3E}">
        <p14:creationId xmlns:p14="http://schemas.microsoft.com/office/powerpoint/2010/main" val="121629115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ata.vision.ee.ethz.ch/yawli/index.html" TargetMode="External"/><Relationship Id="rId2" Type="http://schemas.openxmlformats.org/officeDocument/2006/relationships/hyperlink" Target="https://www.image-net.or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56D408-E59F-F6B4-C898-810A421FBDD6}"/>
              </a:ext>
            </a:extLst>
          </p:cNvPr>
          <p:cNvSpPr>
            <a:spLocks noGrp="1"/>
          </p:cNvSpPr>
          <p:nvPr>
            <p:ph type="title"/>
          </p:nvPr>
        </p:nvSpPr>
        <p:spPr>
          <a:xfrm>
            <a:off x="743724" y="8285"/>
            <a:ext cx="10396882" cy="1151965"/>
          </a:xfrm>
        </p:spPr>
        <p:txBody>
          <a:bodyPr/>
          <a:lstStyle/>
          <a:p>
            <a:endParaRPr lang="en-IN" dirty="0"/>
          </a:p>
        </p:txBody>
      </p:sp>
      <p:sp>
        <p:nvSpPr>
          <p:cNvPr id="3" name="Subtitle 2"/>
          <p:cNvSpPr>
            <a:spLocks noGrp="1"/>
          </p:cNvSpPr>
          <p:nvPr>
            <p:ph sz="quarter" idx="13"/>
          </p:nvPr>
        </p:nvSpPr>
        <p:spPr>
          <a:xfrm>
            <a:off x="743724" y="1576235"/>
            <a:ext cx="10394707" cy="4738840"/>
          </a:xfrm>
        </p:spPr>
        <p:txBody>
          <a:bodyPr>
            <a:normAutofit/>
          </a:bodyPr>
          <a:lstStyle/>
          <a:p>
            <a:pPr marL="0" indent="0" algn="ctr">
              <a:lnSpc>
                <a:spcPct val="100000"/>
              </a:lnSpc>
              <a:buNone/>
            </a:pPr>
            <a:r>
              <a:rPr lang="en-US" sz="2400" b="1" dirty="0">
                <a:effectLst/>
                <a:latin typeface="Times New Roman" panose="02020603050405020304" pitchFamily="18" charset="0"/>
                <a:cs typeface="Times New Roman" panose="02020603050405020304" pitchFamily="18" charset="0"/>
              </a:rPr>
              <a:t>Department of Computer Science &amp; Engineering (DATA SCIENCE)</a:t>
            </a:r>
            <a:endParaRPr lang="en-IN" sz="2400" b="1" dirty="0">
              <a:effectLst/>
              <a:latin typeface="Times New Roman" panose="02020603050405020304" pitchFamily="18" charset="0"/>
              <a:cs typeface="Times New Roman" panose="02020603050405020304" pitchFamily="18" charset="0"/>
            </a:endParaRPr>
          </a:p>
          <a:p>
            <a:pPr marL="0" indent="0" algn="ctr">
              <a:lnSpc>
                <a:spcPct val="100000"/>
              </a:lnSpc>
              <a:buNone/>
            </a:pPr>
            <a:r>
              <a:rPr lang="en-IN" sz="1800" b="1">
                <a:latin typeface="Times New Roman" panose="02020603050405020304" pitchFamily="18" charset="0"/>
                <a:cs typeface="Times New Roman" panose="02020603050405020304" pitchFamily="18" charset="0"/>
              </a:rPr>
              <a:t>MAJOR PROJECT PRESENTATION - I</a:t>
            </a:r>
            <a:endParaRPr lang="en-IN" sz="1800" b="1" dirty="0">
              <a:latin typeface="Times New Roman" panose="02020603050405020304" pitchFamily="18" charset="0"/>
              <a:cs typeface="Times New Roman" panose="02020603050405020304" pitchFamily="18" charset="0"/>
            </a:endParaRPr>
          </a:p>
          <a:p>
            <a:pPr marL="0" indent="0" algn="ctr">
              <a:lnSpc>
                <a:spcPct val="100000"/>
              </a:lnSpc>
              <a:buNone/>
            </a:pPr>
            <a:endParaRPr lang="en-IN" sz="1800" b="1" dirty="0">
              <a:latin typeface="Times New Roman" panose="02020603050405020304" pitchFamily="18" charset="0"/>
              <a:cs typeface="Times New Roman" panose="02020603050405020304" pitchFamily="18" charset="0"/>
            </a:endParaRPr>
          </a:p>
          <a:p>
            <a:pPr marL="0" indent="0" algn="ctr">
              <a:lnSpc>
                <a:spcPct val="100000"/>
              </a:lnSpc>
              <a:buNone/>
            </a:pPr>
            <a:r>
              <a:rPr lang="en-US" sz="2000" b="1" dirty="0" err="1">
                <a:highlight>
                  <a:srgbClr val="FFFF00"/>
                </a:highlight>
                <a:latin typeface="Times New Roman" panose="02020603050405020304" pitchFamily="18" charset="0"/>
                <a:cs typeface="Times New Roman" panose="02020603050405020304" pitchFamily="18" charset="0"/>
              </a:rPr>
              <a:t>VisionRevive</a:t>
            </a:r>
            <a:r>
              <a:rPr lang="en-US" sz="2000" b="1" dirty="0">
                <a:highlight>
                  <a:srgbClr val="FFFF00"/>
                </a:highlight>
                <a:latin typeface="Times New Roman" panose="02020603050405020304" pitchFamily="18" charset="0"/>
                <a:cs typeface="Times New Roman" panose="02020603050405020304" pitchFamily="18" charset="0"/>
              </a:rPr>
              <a:t>: Advanced Image Restoration Using Deep Learning</a:t>
            </a:r>
            <a:endParaRPr lang="en-IN" sz="2000" b="1" dirty="0">
              <a:highlight>
                <a:srgbClr val="FFFF00"/>
              </a:highlight>
              <a:latin typeface="Times New Roman" panose="02020603050405020304" pitchFamily="18" charset="0"/>
              <a:cs typeface="Times New Roman" panose="02020603050405020304" pitchFamily="18" charset="0"/>
            </a:endParaRPr>
          </a:p>
          <a:p>
            <a:pPr marL="0" indent="0" algn="ctr">
              <a:lnSpc>
                <a:spcPct val="100000"/>
              </a:lnSpc>
              <a:buNone/>
            </a:pPr>
            <a:endParaRPr lang="en-IN" sz="1800" b="1" dirty="0">
              <a:latin typeface="Times New Roman" panose="02020603050405020304" pitchFamily="18" charset="0"/>
              <a:cs typeface="Times New Roman" panose="02020603050405020304" pitchFamily="18" charset="0"/>
            </a:endParaRPr>
          </a:p>
          <a:p>
            <a:pPr marL="0" indent="0" algn="ctr">
              <a:lnSpc>
                <a:spcPct val="100000"/>
              </a:lnSpc>
              <a:buNone/>
            </a:pPr>
            <a:r>
              <a:rPr lang="en-IN" sz="1800" b="1" dirty="0">
                <a:latin typeface="Times New Roman" panose="02020603050405020304" pitchFamily="18" charset="0"/>
                <a:cs typeface="Times New Roman" panose="02020603050405020304" pitchFamily="18" charset="0"/>
              </a:rPr>
              <a:t>PRESENTED BY:-</a:t>
            </a:r>
          </a:p>
          <a:p>
            <a:pPr marL="0" indent="0" algn="ctr">
              <a:lnSpc>
                <a:spcPct val="100000"/>
              </a:lnSpc>
              <a:spcBef>
                <a:spcPts val="0"/>
              </a:spcBef>
              <a:buNone/>
            </a:pPr>
            <a:r>
              <a:rPr lang="en-IN" sz="1800" b="1" dirty="0" err="1">
                <a:latin typeface="Times New Roman" panose="02020603050405020304" pitchFamily="18" charset="0"/>
                <a:cs typeface="Times New Roman" panose="02020603050405020304" pitchFamily="18" charset="0"/>
              </a:rPr>
              <a:t>Aaditya</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Prajapti</a:t>
            </a:r>
            <a:endParaRPr lang="en-IN" sz="1800" b="1" dirty="0">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IN" sz="1800" b="1" dirty="0">
                <a:latin typeface="Times New Roman" panose="02020603050405020304" pitchFamily="18" charset="0"/>
                <a:cs typeface="Times New Roman" panose="02020603050405020304" pitchFamily="18" charset="0"/>
              </a:rPr>
              <a:t>Anuj Mishra</a:t>
            </a:r>
          </a:p>
          <a:p>
            <a:pPr marL="0" indent="0" algn="ctr">
              <a:lnSpc>
                <a:spcPct val="100000"/>
              </a:lnSpc>
              <a:spcBef>
                <a:spcPts val="0"/>
              </a:spcBef>
              <a:buNone/>
            </a:pPr>
            <a:r>
              <a:rPr lang="en-IN" sz="1800" b="1" dirty="0">
                <a:latin typeface="Times New Roman" panose="02020603050405020304" pitchFamily="18" charset="0"/>
                <a:cs typeface="Times New Roman" panose="02020603050405020304" pitchFamily="18" charset="0"/>
              </a:rPr>
              <a:t>Ganesh </a:t>
            </a:r>
            <a:r>
              <a:rPr lang="en-IN" sz="1800" b="1" dirty="0" err="1">
                <a:latin typeface="Times New Roman" panose="02020603050405020304" pitchFamily="18" charset="0"/>
                <a:cs typeface="Times New Roman" panose="02020603050405020304" pitchFamily="18" charset="0"/>
              </a:rPr>
              <a:t>Mohane</a:t>
            </a:r>
            <a:endParaRPr lang="en-IN" sz="1800" b="1" dirty="0">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IN" sz="1800" b="1" dirty="0" err="1">
                <a:latin typeface="Times New Roman" panose="02020603050405020304" pitchFamily="18" charset="0"/>
                <a:cs typeface="Times New Roman" panose="02020603050405020304" pitchFamily="18" charset="0"/>
              </a:rPr>
              <a:t>Yashwardhan</a:t>
            </a:r>
            <a:r>
              <a:rPr lang="en-IN" sz="1800" b="1" dirty="0">
                <a:latin typeface="Times New Roman" panose="02020603050405020304" pitchFamily="18" charset="0"/>
                <a:cs typeface="Times New Roman" panose="02020603050405020304" pitchFamily="18" charset="0"/>
              </a:rPr>
              <a:t> Pandey</a:t>
            </a:r>
          </a:p>
          <a:p>
            <a:pPr marL="0" indent="0" algn="ctr">
              <a:lnSpc>
                <a:spcPct val="100000"/>
              </a:lnSpc>
              <a:spcBef>
                <a:spcPts val="0"/>
              </a:spcBef>
              <a:buNone/>
            </a:pPr>
            <a:endParaRPr lang="en-IN" sz="1800" b="1" dirty="0">
              <a:latin typeface="Times New Roman" panose="02020603050405020304" pitchFamily="18" charset="0"/>
              <a:cs typeface="Times New Roman" panose="02020603050405020304" pitchFamily="18" charset="0"/>
            </a:endParaRPr>
          </a:p>
          <a:p>
            <a:pPr marL="0" indent="0" algn="ctr">
              <a:lnSpc>
                <a:spcPct val="100000"/>
              </a:lnSpc>
              <a:buNone/>
            </a:pPr>
            <a:r>
              <a:rPr lang="en-US" sz="2000" b="1" dirty="0">
                <a:latin typeface="Times New Roman" panose="02020603050405020304" pitchFamily="18" charset="0"/>
                <a:cs typeface="Times New Roman" panose="02020603050405020304" pitchFamily="18" charset="0"/>
              </a:rPr>
              <a:t>Project Guide : Prof. Priya Deshpande</a:t>
            </a:r>
          </a:p>
          <a:p>
            <a:pPr marL="0" indent="0" algn="ctr">
              <a:lnSpc>
                <a:spcPct val="100000"/>
              </a:lnSpc>
              <a:buNone/>
            </a:pPr>
            <a:endParaRPr lang="en-IN" sz="2000" b="1" u="sng" dirty="0">
              <a:latin typeface="Times New Roman" panose="02020603050405020304" pitchFamily="18" charset="0"/>
              <a:cs typeface="Times New Roman" panose="02020603050405020304" pitchFamily="18" charset="0"/>
            </a:endParaRPr>
          </a:p>
          <a:p>
            <a:pPr marL="0" indent="0" algn="ctr">
              <a:lnSpc>
                <a:spcPct val="100000"/>
              </a:lnSpc>
              <a:buNone/>
            </a:pPr>
            <a:endParaRPr lang="en-IN" sz="2000" b="1" u="sng" dirty="0">
              <a:latin typeface="Times New Roman" panose="02020603050405020304" pitchFamily="18" charset="0"/>
              <a:cs typeface="Times New Roman" panose="02020603050405020304" pitchFamily="18" charset="0"/>
            </a:endParaRPr>
          </a:p>
          <a:p>
            <a:pPr marL="0" indent="0" algn="ctr">
              <a:lnSpc>
                <a:spcPct val="100000"/>
              </a:lnSpc>
              <a:buNone/>
            </a:pPr>
            <a:endParaRPr lang="en-IN" sz="2000" b="1" u="sng" dirty="0">
              <a:latin typeface="Times New Roman" panose="02020603050405020304" pitchFamily="18" charset="0"/>
              <a:cs typeface="Times New Roman" panose="02020603050405020304" pitchFamily="18" charset="0"/>
            </a:endParaRPr>
          </a:p>
          <a:p>
            <a:pPr marL="0" indent="0" algn="ctr">
              <a:lnSpc>
                <a:spcPct val="100000"/>
              </a:lnSpc>
              <a:buNone/>
            </a:pPr>
            <a:endParaRPr lang="en-IN" sz="2000" b="1" u="sng" dirty="0">
              <a:latin typeface="Times New Roman" panose="02020603050405020304" pitchFamily="18" charset="0"/>
              <a:cs typeface="Times New Roman" panose="02020603050405020304" pitchFamily="18" charset="0"/>
            </a:endParaRPr>
          </a:p>
          <a:p>
            <a:pPr algn="ctr"/>
            <a:endParaRPr lang="en-IN" sz="1600" dirty="0">
              <a:latin typeface="Book Antiqua" panose="02040602050305030304" pitchFamily="18" charset="0"/>
            </a:endParaRPr>
          </a:p>
        </p:txBody>
      </p:sp>
      <p:pic>
        <p:nvPicPr>
          <p:cNvPr id="5" name="Image 1">
            <a:extLst>
              <a:ext uri="{FF2B5EF4-FFF2-40B4-BE49-F238E27FC236}">
                <a16:creationId xmlns:a16="http://schemas.microsoft.com/office/drawing/2014/main" id="{3D5C74C6-8CAD-4DCF-9FED-7409ADCC8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60" y="8285"/>
            <a:ext cx="10349846" cy="14039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94D-1365-4678-A4F4-039E8637D51D}"/>
              </a:ext>
            </a:extLst>
          </p:cNvPr>
          <p:cNvSpPr>
            <a:spLocks noGrp="1"/>
          </p:cNvSpPr>
          <p:nvPr>
            <p:ph type="ctrTitle"/>
          </p:nvPr>
        </p:nvSpPr>
        <p:spPr>
          <a:xfrm>
            <a:off x="3211119" y="0"/>
            <a:ext cx="6653655" cy="762436"/>
          </a:xfrm>
        </p:spPr>
        <p:txBody>
          <a:bodyPr anchor="ctr">
            <a:normAutofit/>
          </a:bodyPr>
          <a:lstStyle/>
          <a:p>
            <a:r>
              <a:rPr lang="en-IN" sz="3600" dirty="0">
                <a:latin typeface="Times New Roman" panose="02020603050405020304" pitchFamily="18" charset="0"/>
                <a:cs typeface="Times New Roman" panose="02020603050405020304" pitchFamily="18" charset="0"/>
              </a:rPr>
              <a:t>PRESENTATION OUTLINE</a:t>
            </a:r>
          </a:p>
        </p:txBody>
      </p:sp>
      <p:sp>
        <p:nvSpPr>
          <p:cNvPr id="3" name="Subtitle 2">
            <a:extLst>
              <a:ext uri="{FF2B5EF4-FFF2-40B4-BE49-F238E27FC236}">
                <a16:creationId xmlns:a16="http://schemas.microsoft.com/office/drawing/2014/main" id="{661CD421-E128-44D2-98A8-7C36978970A6}"/>
              </a:ext>
            </a:extLst>
          </p:cNvPr>
          <p:cNvSpPr>
            <a:spLocks noGrp="1"/>
          </p:cNvSpPr>
          <p:nvPr>
            <p:ph type="subTitle" idx="1"/>
          </p:nvPr>
        </p:nvSpPr>
        <p:spPr>
          <a:xfrm>
            <a:off x="1667626" y="676275"/>
            <a:ext cx="10026390" cy="5975663"/>
          </a:xfrm>
        </p:spPr>
        <p:txBody>
          <a:bodyPr>
            <a:normAutofit fontScale="85000" lnSpcReduction="20000"/>
          </a:bodyPr>
          <a:lstStyle/>
          <a:p>
            <a:pPr marL="457200" indent="-457200" algn="l">
              <a:buFont typeface="+mj-lt"/>
              <a:buAutoNum type="arabicPeriod"/>
            </a:pPr>
            <a:r>
              <a:rPr lang="en-IN" b="1" dirty="0">
                <a:latin typeface="Times New Roman" panose="02020603050405020304" pitchFamily="18" charset="0"/>
                <a:cs typeface="Times New Roman" panose="02020603050405020304" pitchFamily="18" charset="0"/>
              </a:rPr>
              <a:t>Introduction</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Motivation</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Research Objectives</a:t>
            </a:r>
          </a:p>
          <a:p>
            <a:pPr marL="457200" indent="-457200" algn="l">
              <a:buFont typeface="+mj-lt"/>
              <a:buAutoNum type="arabicPeriod"/>
            </a:pPr>
            <a:r>
              <a:rPr lang="en-IN" b="1" dirty="0">
                <a:latin typeface="Times New Roman" panose="02020603050405020304" pitchFamily="18" charset="0"/>
                <a:cs typeface="Times New Roman" panose="02020603050405020304" pitchFamily="18" charset="0"/>
              </a:rPr>
              <a:t>Literature Survey</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Research Gap Identified</a:t>
            </a:r>
          </a:p>
          <a:p>
            <a:pPr marL="457200" indent="-457200" algn="l">
              <a:buFont typeface="+mj-lt"/>
              <a:buAutoNum type="arabicPeriod"/>
            </a:pPr>
            <a:r>
              <a:rPr lang="en-IN" b="1" dirty="0">
                <a:latin typeface="Times New Roman" panose="02020603050405020304" pitchFamily="18" charset="0"/>
                <a:cs typeface="Times New Roman" panose="02020603050405020304" pitchFamily="18" charset="0"/>
              </a:rPr>
              <a:t>Proposed Methodology</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Block Diagram</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Flowchart</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Algorithm</a:t>
            </a:r>
          </a:p>
          <a:p>
            <a:pPr marL="457200" indent="-457200" algn="l">
              <a:buFont typeface="+mj-lt"/>
              <a:buAutoNum type="arabicPeriod"/>
            </a:pPr>
            <a:r>
              <a:rPr lang="en-IN" b="1" dirty="0">
                <a:latin typeface="Times New Roman" panose="02020603050405020304" pitchFamily="18" charset="0"/>
                <a:cs typeface="Times New Roman" panose="02020603050405020304" pitchFamily="18" charset="0"/>
              </a:rPr>
              <a:t>Implementation</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Hardware Details</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Software Details</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Dataset Used</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Outline of which software is used at which stage in the block diagram</a:t>
            </a:r>
          </a:p>
          <a:p>
            <a:pPr marL="457200" indent="-457200" algn="l">
              <a:buFont typeface="+mj-lt"/>
              <a:buAutoNum type="arabicPeriod"/>
            </a:pPr>
            <a:r>
              <a:rPr lang="en-IN" b="1" dirty="0">
                <a:latin typeface="Times New Roman" panose="02020603050405020304" pitchFamily="18" charset="0"/>
                <a:cs typeface="Times New Roman" panose="02020603050405020304" pitchFamily="18" charset="0"/>
              </a:rPr>
              <a:t>Result and Discussion</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Snapshots </a:t>
            </a:r>
          </a:p>
          <a:p>
            <a:pPr marL="914400" lvl="1" indent="-457200" algn="l">
              <a:buFont typeface="+mj-lt"/>
              <a:buAutoNum type="arabicPeriod"/>
            </a:pPr>
            <a:r>
              <a:rPr lang="en-IN" dirty="0">
                <a:latin typeface="Times New Roman" panose="02020603050405020304" pitchFamily="18" charset="0"/>
                <a:cs typeface="Times New Roman" panose="02020603050405020304" pitchFamily="18" charset="0"/>
              </a:rPr>
              <a:t>Output</a:t>
            </a:r>
          </a:p>
          <a:p>
            <a:pPr marL="457200" indent="-457200" algn="l">
              <a:buFont typeface="+mj-lt"/>
              <a:buAutoNum type="arabicPeriod"/>
            </a:pPr>
            <a:r>
              <a:rPr lang="en-IN" b="1" dirty="0">
                <a:latin typeface="Times New Roman" panose="02020603050405020304" pitchFamily="18" charset="0"/>
                <a:cs typeface="Times New Roman" panose="02020603050405020304" pitchFamily="18" charset="0"/>
              </a:rPr>
              <a:t>Conclusion and Future Scope</a:t>
            </a:r>
          </a:p>
          <a:p>
            <a:endParaRPr lang="en-IN" b="1"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136104041"/>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20B5D6-7016-7DA2-8BDB-9A3B74893B78}"/>
              </a:ext>
            </a:extLst>
          </p:cNvPr>
          <p:cNvSpPr txBox="1">
            <a:spLocks/>
          </p:cNvSpPr>
          <p:nvPr/>
        </p:nvSpPr>
        <p:spPr>
          <a:xfrm>
            <a:off x="4103710" y="1145406"/>
            <a:ext cx="3984579" cy="7620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523E9F40-DB71-396F-4A9F-A808A4499CA3}"/>
              </a:ext>
            </a:extLst>
          </p:cNvPr>
          <p:cNvSpPr txBox="1"/>
          <p:nvPr/>
        </p:nvSpPr>
        <p:spPr>
          <a:xfrm>
            <a:off x="988193" y="2655054"/>
            <a:ext cx="10417743" cy="2246769"/>
          </a:xfrm>
          <a:prstGeom prst="rect">
            <a:avLst/>
          </a:prstGeom>
          <a:noFill/>
        </p:spPr>
        <p:txBody>
          <a:bodyPr wrap="square">
            <a:spAutoFit/>
          </a:bodyPr>
          <a:lstStyle/>
          <a:p>
            <a:pPr lvl="1" algn="l"/>
            <a:endParaRPr lang="en-US" sz="2000"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rPr>
              <a:t>Degraded images suffer from issues like noise, blur, and low resolution, impacting their usefulness in fields such as medical imaging, satellite observation, and security. Traditional restoration techniques often fall short, necessitating the development of advanced methods. Our project aims to create a robust deep learning-based image restoration system to enhance image quality, making them more valuable for applications in healthcare, environmental monitoring, historical preservation, and security.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843509"/>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20B5D6-7016-7DA2-8BDB-9A3B74893B78}"/>
              </a:ext>
            </a:extLst>
          </p:cNvPr>
          <p:cNvSpPr txBox="1">
            <a:spLocks/>
          </p:cNvSpPr>
          <p:nvPr/>
        </p:nvSpPr>
        <p:spPr>
          <a:xfrm>
            <a:off x="4328440" y="522826"/>
            <a:ext cx="3208142" cy="651456"/>
          </a:xfrm>
          <a:prstGeom prst="rect">
            <a:avLst/>
          </a:prstGeom>
        </p:spPr>
        <p:txBody>
          <a:bodyPr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Literature Survey</a:t>
            </a:r>
          </a:p>
        </p:txBody>
      </p:sp>
      <p:graphicFrame>
        <p:nvGraphicFramePr>
          <p:cNvPr id="2" name="Table 1">
            <a:extLst>
              <a:ext uri="{FF2B5EF4-FFF2-40B4-BE49-F238E27FC236}">
                <a16:creationId xmlns:a16="http://schemas.microsoft.com/office/drawing/2014/main" id="{7519C5FA-A4A2-70DE-4704-03ECEC430013}"/>
              </a:ext>
            </a:extLst>
          </p:cNvPr>
          <p:cNvGraphicFramePr>
            <a:graphicFrameLocks noGrp="1"/>
          </p:cNvGraphicFramePr>
          <p:nvPr>
            <p:extLst>
              <p:ext uri="{D42A27DB-BD31-4B8C-83A1-F6EECF244321}">
                <p14:modId xmlns:p14="http://schemas.microsoft.com/office/powerpoint/2010/main" val="2942225469"/>
              </p:ext>
            </p:extLst>
          </p:nvPr>
        </p:nvGraphicFramePr>
        <p:xfrm>
          <a:off x="673768" y="1443789"/>
          <a:ext cx="10876548" cy="5394960"/>
        </p:xfrm>
        <a:graphic>
          <a:graphicData uri="http://schemas.openxmlformats.org/drawingml/2006/table">
            <a:tbl>
              <a:tblPr firstRow="1" bandRow="1">
                <a:tableStyleId>{5C22544A-7EE6-4342-B048-85BDC9FD1C3A}</a:tableStyleId>
              </a:tblPr>
              <a:tblGrid>
                <a:gridCol w="2719137">
                  <a:extLst>
                    <a:ext uri="{9D8B030D-6E8A-4147-A177-3AD203B41FA5}">
                      <a16:colId xmlns:a16="http://schemas.microsoft.com/office/drawing/2014/main" val="491555420"/>
                    </a:ext>
                  </a:extLst>
                </a:gridCol>
                <a:gridCol w="1342724">
                  <a:extLst>
                    <a:ext uri="{9D8B030D-6E8A-4147-A177-3AD203B41FA5}">
                      <a16:colId xmlns:a16="http://schemas.microsoft.com/office/drawing/2014/main" val="1215215471"/>
                    </a:ext>
                  </a:extLst>
                </a:gridCol>
                <a:gridCol w="1973179">
                  <a:extLst>
                    <a:ext uri="{9D8B030D-6E8A-4147-A177-3AD203B41FA5}">
                      <a16:colId xmlns:a16="http://schemas.microsoft.com/office/drawing/2014/main" val="3103718466"/>
                    </a:ext>
                  </a:extLst>
                </a:gridCol>
                <a:gridCol w="4841508">
                  <a:extLst>
                    <a:ext uri="{9D8B030D-6E8A-4147-A177-3AD203B41FA5}">
                      <a16:colId xmlns:a16="http://schemas.microsoft.com/office/drawing/2014/main" val="427028007"/>
                    </a:ext>
                  </a:extLst>
                </a:gridCol>
              </a:tblGrid>
              <a:tr h="679525">
                <a:tc>
                  <a:txBody>
                    <a:bodyPr/>
                    <a:lstStyle/>
                    <a:p>
                      <a:r>
                        <a:rPr lang="en-US" dirty="0"/>
                        <a:t>Research Paper Title</a:t>
                      </a:r>
                    </a:p>
                  </a:txBody>
                  <a:tcPr/>
                </a:tc>
                <a:tc>
                  <a:txBody>
                    <a:bodyPr/>
                    <a:lstStyle/>
                    <a:p>
                      <a:r>
                        <a:rPr lang="en-US" dirty="0"/>
                        <a:t>Author</a:t>
                      </a:r>
                    </a:p>
                  </a:txBody>
                  <a:tcPr/>
                </a:tc>
                <a:tc>
                  <a:txBody>
                    <a:bodyPr/>
                    <a:lstStyle/>
                    <a:p>
                      <a:r>
                        <a:rPr lang="en-US" dirty="0"/>
                        <a:t>Year &amp; Publication</a:t>
                      </a:r>
                    </a:p>
                  </a:txBody>
                  <a:tcPr/>
                </a:tc>
                <a:tc>
                  <a:txBody>
                    <a:bodyPr/>
                    <a:lstStyle/>
                    <a:p>
                      <a:r>
                        <a:rPr lang="en-US" dirty="0"/>
                        <a:t>Summary</a:t>
                      </a:r>
                    </a:p>
                  </a:txBody>
                  <a:tcPr/>
                </a:tc>
                <a:extLst>
                  <a:ext uri="{0D108BD9-81ED-4DB2-BD59-A6C34878D82A}">
                    <a16:rowId xmlns:a16="http://schemas.microsoft.com/office/drawing/2014/main" val="3684534170"/>
                  </a:ext>
                </a:extLst>
              </a:tr>
              <a:tr h="2429435">
                <a:tc>
                  <a:txBody>
                    <a:bodyPr/>
                    <a:lstStyle/>
                    <a:p>
                      <a:r>
                        <a:rPr lang="en-US" dirty="0"/>
                        <a:t>Research Paper on Image Restoration using Decision Based Filtering Techniques</a:t>
                      </a:r>
                    </a:p>
                  </a:txBody>
                  <a:tcPr/>
                </a:tc>
                <a:tc>
                  <a:txBody>
                    <a:bodyPr/>
                    <a:lstStyle/>
                    <a:p>
                      <a:r>
                        <a:rPr lang="en-US" dirty="0"/>
                        <a:t>Er. Lavina</a:t>
                      </a:r>
                    </a:p>
                  </a:txBody>
                  <a:tcPr/>
                </a:tc>
                <a:tc>
                  <a:txBody>
                    <a:bodyPr/>
                    <a:lstStyle/>
                    <a:p>
                      <a:r>
                        <a:rPr lang="en-US" dirty="0"/>
                        <a:t>2016 </a:t>
                      </a:r>
                    </a:p>
                    <a:p>
                      <a:r>
                        <a:rPr lang="en-US" dirty="0"/>
                        <a:t>IJEDR - International Journal of Engineering Development and Research</a:t>
                      </a:r>
                    </a:p>
                  </a:txBody>
                  <a:tcPr/>
                </a:tc>
                <a:tc>
                  <a:txBody>
                    <a:bodyPr/>
                    <a:lstStyle/>
                    <a:p>
                      <a:r>
                        <a:rPr lang="en-US" dirty="0"/>
                        <a:t>A new decision based filtering technique which is combination of K-means and PCA is proposed for reducing the unwanted noises and thus provides better quality image. Proposed filter provide better result in comparison to other filtering techniques.</a:t>
                      </a:r>
                    </a:p>
                  </a:txBody>
                  <a:tcPr/>
                </a:tc>
                <a:extLst>
                  <a:ext uri="{0D108BD9-81ED-4DB2-BD59-A6C34878D82A}">
                    <a16:rowId xmlns:a16="http://schemas.microsoft.com/office/drawing/2014/main" val="2867846769"/>
                  </a:ext>
                </a:extLst>
              </a:tr>
              <a:tr h="1046369">
                <a:tc>
                  <a:txBody>
                    <a:bodyPr/>
                    <a:lstStyle/>
                    <a:p>
                      <a:r>
                        <a:rPr lang="en-US" dirty="0"/>
                        <a:t>A Brief Review on Image Restoration Techniques</a:t>
                      </a:r>
                    </a:p>
                  </a:txBody>
                  <a:tcPr/>
                </a:tc>
                <a:tc>
                  <a:txBody>
                    <a:bodyPr/>
                    <a:lstStyle/>
                    <a:p>
                      <a:r>
                        <a:rPr lang="en-US" dirty="0"/>
                        <a:t>Shilpa Rani </a:t>
                      </a:r>
                    </a:p>
                    <a:p>
                      <a:r>
                        <a:rPr lang="en-US" dirty="0"/>
                        <a:t>Sonika Jindal</a:t>
                      </a:r>
                    </a:p>
                  </a:txBody>
                  <a:tcPr/>
                </a:tc>
                <a:tc>
                  <a:txBody>
                    <a:bodyPr/>
                    <a:lstStyle/>
                    <a:p>
                      <a:r>
                        <a:rPr lang="en-US" dirty="0"/>
                        <a:t>International Journal of Computer Applications</a:t>
                      </a:r>
                    </a:p>
                  </a:txBody>
                  <a:tcPr/>
                </a:tc>
                <a:tc>
                  <a:txBody>
                    <a:bodyPr/>
                    <a:lstStyle/>
                    <a:p>
                      <a:r>
                        <a:rPr lang="en-US" dirty="0"/>
                        <a:t>Digital images are electronic snapshots of a scene, which composed of typically picture elements in a grid formation known as pixels. Each pixel holds a value which is quantized that represents the tone at a specific point. Images are obtained in areas ranging from everyday photography to astronomy, remote sensing, microscopy, medical imaging etc.</a:t>
                      </a:r>
                    </a:p>
                  </a:txBody>
                  <a:tcPr/>
                </a:tc>
                <a:extLst>
                  <a:ext uri="{0D108BD9-81ED-4DB2-BD59-A6C34878D82A}">
                    <a16:rowId xmlns:a16="http://schemas.microsoft.com/office/drawing/2014/main" val="4023567992"/>
                  </a:ext>
                </a:extLst>
              </a:tr>
            </a:tbl>
          </a:graphicData>
        </a:graphic>
      </p:graphicFrame>
    </p:spTree>
    <p:extLst>
      <p:ext uri="{BB962C8B-B14F-4D97-AF65-F5344CB8AC3E}">
        <p14:creationId xmlns:p14="http://schemas.microsoft.com/office/powerpoint/2010/main" val="1367264240"/>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3E9F40-DB71-396F-4A9F-A808A4499CA3}"/>
              </a:ext>
            </a:extLst>
          </p:cNvPr>
          <p:cNvSpPr txBox="1"/>
          <p:nvPr/>
        </p:nvSpPr>
        <p:spPr>
          <a:xfrm>
            <a:off x="887128" y="1791904"/>
            <a:ext cx="10417743" cy="3539430"/>
          </a:xfrm>
          <a:prstGeom prst="rect">
            <a:avLst/>
          </a:prstGeom>
          <a:noFill/>
        </p:spPr>
        <p:txBody>
          <a:bodyPr wrap="square">
            <a:spAutoFit/>
          </a:bodyPr>
          <a:lstStyle/>
          <a:p>
            <a:pPr lvl="1" algn="l"/>
            <a:r>
              <a:rPr lang="en-US" sz="2400" b="1" dirty="0">
                <a:latin typeface="Times New Roman" panose="02020603050405020304" pitchFamily="18" charset="0"/>
                <a:cs typeface="Times New Roman" panose="02020603050405020304" pitchFamily="18" charset="0"/>
              </a:rPr>
              <a:t>Gaps Identified</a:t>
            </a:r>
          </a:p>
          <a:p>
            <a:pPr lvl="1" algn="l"/>
            <a:endParaRPr lang="en-US" sz="2000"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Limited Generalization: </a:t>
            </a:r>
            <a:r>
              <a:rPr lang="en-US" sz="2000" dirty="0">
                <a:latin typeface="Times New Roman" panose="02020603050405020304" pitchFamily="18" charset="0"/>
                <a:cs typeface="Times New Roman" panose="02020603050405020304" pitchFamily="18" charset="0"/>
              </a:rPr>
              <a:t>Existing methods often fail to generalize across different types of image degradations, leading to inconsistent restoration quality.</a:t>
            </a:r>
          </a:p>
          <a:p>
            <a:pPr lvl="1"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High Computational Requirements: </a:t>
            </a:r>
            <a:r>
              <a:rPr lang="en-US" sz="2000" dirty="0">
                <a:latin typeface="Times New Roman" panose="02020603050405020304" pitchFamily="18" charset="0"/>
                <a:cs typeface="Times New Roman" panose="02020603050405020304" pitchFamily="18" charset="0"/>
              </a:rPr>
              <a:t>Deep learning models for image restoration require substantial computational resources and large datasets, making them less accessible for wider use.</a:t>
            </a:r>
          </a:p>
          <a:p>
            <a:pPr lvl="1"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Domain-Specific Performance: </a:t>
            </a:r>
            <a:r>
              <a:rPr lang="en-US" sz="2000" dirty="0">
                <a:latin typeface="Times New Roman" panose="02020603050405020304" pitchFamily="18" charset="0"/>
                <a:cs typeface="Times New Roman" panose="02020603050405020304" pitchFamily="18" charset="0"/>
              </a:rPr>
              <a:t>Current models may not perform optimally across various domains (e.g., medical imaging, satellite imagery) without significant customization.</a:t>
            </a:r>
          </a:p>
          <a:p>
            <a:pPr lvl="1"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Lack of Real-Time Processing: </a:t>
            </a:r>
            <a:r>
              <a:rPr lang="en-US" sz="2000" dirty="0">
                <a:latin typeface="Times New Roman" panose="02020603050405020304" pitchFamily="18" charset="0"/>
                <a:cs typeface="Times New Roman" panose="02020603050405020304" pitchFamily="18" charset="0"/>
              </a:rPr>
              <a:t>Many advanced restoration techniques are not optimized for real-time applications, limiting their practicality in time-sensitive scenarios.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883968"/>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3E9F40-DB71-396F-4A9F-A808A4499CA3}"/>
              </a:ext>
            </a:extLst>
          </p:cNvPr>
          <p:cNvSpPr txBox="1"/>
          <p:nvPr/>
        </p:nvSpPr>
        <p:spPr>
          <a:xfrm>
            <a:off x="887128" y="1791904"/>
            <a:ext cx="10417743" cy="4770537"/>
          </a:xfrm>
          <a:prstGeom prst="rect">
            <a:avLst/>
          </a:prstGeom>
          <a:noFill/>
        </p:spPr>
        <p:txBody>
          <a:bodyPr wrap="square">
            <a:spAutoFit/>
          </a:bodyPr>
          <a:lstStyle/>
          <a:p>
            <a:pPr lvl="1" algn="l"/>
            <a:r>
              <a:rPr lang="en-US" sz="2400" b="1" dirty="0">
                <a:latin typeface="Times New Roman" panose="02020603050405020304" pitchFamily="18" charset="0"/>
                <a:cs typeface="Times New Roman" panose="02020603050405020304" pitchFamily="18" charset="0"/>
              </a:rPr>
              <a:t>Dataset &amp; Links</a:t>
            </a:r>
          </a:p>
          <a:p>
            <a:pPr lvl="1" algn="l"/>
            <a:endParaRPr lang="en-US" sz="2000" dirty="0">
              <a:latin typeface="Times New Roman" panose="02020603050405020304" pitchFamily="18" charset="0"/>
              <a:cs typeface="Times New Roman" panose="02020603050405020304" pitchFamily="18" charset="0"/>
            </a:endParaRPr>
          </a:p>
          <a:p>
            <a:pPr lvl="1" algn="l"/>
            <a:r>
              <a:rPr lang="en-US" sz="2000" b="1" dirty="0">
                <a:latin typeface="Times New Roman" panose="02020603050405020304" pitchFamily="18" charset="0"/>
                <a:cs typeface="Times New Roman" panose="02020603050405020304" pitchFamily="18" charset="0"/>
              </a:rPr>
              <a:t>Public Datasets</a:t>
            </a:r>
          </a:p>
          <a:p>
            <a:pPr lvl="1" algn="l"/>
            <a:r>
              <a:rPr lang="en-US" sz="2000" dirty="0">
                <a:latin typeface="Times New Roman" panose="02020603050405020304" pitchFamily="18" charset="0"/>
                <a:cs typeface="Times New Roman" panose="02020603050405020304" pitchFamily="18" charset="0"/>
              </a:rPr>
              <a:t>1. DIV2K: High-quality images for super-resolution tasks.</a:t>
            </a:r>
          </a:p>
          <a:p>
            <a:pPr lvl="1" algn="l"/>
            <a:r>
              <a:rPr lang="en-US" sz="2000" dirty="0">
                <a:latin typeface="Times New Roman" panose="02020603050405020304" pitchFamily="18" charset="0"/>
                <a:cs typeface="Times New Roman" panose="02020603050405020304" pitchFamily="18" charset="0"/>
              </a:rPr>
              <a:t>2. CIFAR-10: A collection of 60,000 32x32 color images in 10 different classes.</a:t>
            </a:r>
          </a:p>
          <a:p>
            <a:pPr lvl="1" algn="l"/>
            <a:r>
              <a:rPr lang="en-US" sz="2000" dirty="0">
                <a:latin typeface="Times New Roman" panose="02020603050405020304" pitchFamily="18" charset="0"/>
                <a:cs typeface="Times New Roman" panose="02020603050405020304" pitchFamily="18" charset="0"/>
              </a:rPr>
              <a:t>3. BSDS500 The Berkeley Segmentation Dataset for image segmentation and boundary detection.</a:t>
            </a:r>
          </a:p>
          <a:p>
            <a:pPr lvl="1" algn="l"/>
            <a:r>
              <a:rPr lang="en-US" sz="2000" dirty="0">
                <a:latin typeface="Times New Roman" panose="02020603050405020304" pitchFamily="18" charset="0"/>
                <a:cs typeface="Times New Roman" panose="02020603050405020304" pitchFamily="18" charset="0"/>
              </a:rPr>
              <a:t>4. Set14: A dataset commonly used for evaluating image super-resolution algorithms.</a:t>
            </a:r>
          </a:p>
          <a:p>
            <a:pPr lvl="1" algn="l"/>
            <a:r>
              <a:rPr lang="en-US" sz="2000" dirty="0">
                <a:latin typeface="Times New Roman" panose="02020603050405020304" pitchFamily="18" charset="0"/>
                <a:cs typeface="Times New Roman" panose="02020603050405020304" pitchFamily="18" charset="0"/>
              </a:rPr>
              <a:t>5. ImageNet: A large visual database designed for use in visual object recognition research.</a:t>
            </a:r>
          </a:p>
          <a:p>
            <a:pPr lvl="1" algn="l"/>
            <a:endParaRPr lang="en-US" sz="2000"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hlinkClick r:id="rId2"/>
              </a:rPr>
              <a:t>https://www.kaggle.com/datasets/dorisdan/bsds500</a:t>
            </a:r>
          </a:p>
          <a:p>
            <a:pPr lvl="1" algn="l"/>
            <a:r>
              <a:rPr lang="en-US" sz="2000" dirty="0">
                <a:latin typeface="Times New Roman" panose="02020603050405020304" pitchFamily="18" charset="0"/>
                <a:cs typeface="Times New Roman" panose="02020603050405020304" pitchFamily="18" charset="0"/>
                <a:hlinkClick r:id="rId2"/>
              </a:rPr>
              <a:t>https://www.image-net.org/</a:t>
            </a:r>
            <a:endParaRPr lang="en-US" sz="2000"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hlinkClick r:id="rId3"/>
              </a:rPr>
              <a:t>https://data.vision.ee.ethz.ch/yawli/index.html</a:t>
            </a:r>
            <a:endParaRPr lang="en-US" sz="2000" dirty="0">
              <a:latin typeface="Times New Roman" panose="02020603050405020304" pitchFamily="18" charset="0"/>
              <a:cs typeface="Times New Roman" panose="02020603050405020304" pitchFamily="18" charset="0"/>
            </a:endParaRPr>
          </a:p>
          <a:p>
            <a:pPr lvl="1" algn="l"/>
            <a:endParaRPr lang="en-US" sz="2000" dirty="0">
              <a:latin typeface="Times New Roman" panose="02020603050405020304" pitchFamily="18" charset="0"/>
              <a:cs typeface="Times New Roman" panose="02020603050405020304" pitchFamily="18" charset="0"/>
            </a:endParaRPr>
          </a:p>
          <a:p>
            <a:pPr lvl="1"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359745"/>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3E9F40-DB71-396F-4A9F-A808A4499CA3}"/>
              </a:ext>
            </a:extLst>
          </p:cNvPr>
          <p:cNvSpPr txBox="1"/>
          <p:nvPr/>
        </p:nvSpPr>
        <p:spPr>
          <a:xfrm>
            <a:off x="973755" y="1012954"/>
            <a:ext cx="10417743" cy="5139869"/>
          </a:xfrm>
          <a:prstGeom prst="rect">
            <a:avLst/>
          </a:prstGeom>
          <a:noFill/>
        </p:spPr>
        <p:txBody>
          <a:bodyPr wrap="square">
            <a:spAutoFit/>
          </a:bodyPr>
          <a:lstStyle/>
          <a:p>
            <a:pPr lvl="1" algn="l"/>
            <a:r>
              <a:rPr lang="en-US" sz="2400" b="1" dirty="0">
                <a:latin typeface="Times New Roman" panose="02020603050405020304" pitchFamily="18" charset="0"/>
                <a:cs typeface="Times New Roman" panose="02020603050405020304" pitchFamily="18" charset="0"/>
              </a:rPr>
              <a:t>Tech Stack</a:t>
            </a:r>
          </a:p>
          <a:p>
            <a:pPr lvl="1" algn="l"/>
            <a:endParaRPr lang="en-US" sz="2400" b="1"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rPr>
              <a:t>Programming Language</a:t>
            </a:r>
          </a:p>
          <a:p>
            <a:pPr lvl="1" algn="l"/>
            <a:r>
              <a:rPr lang="en-US" sz="2000" dirty="0">
                <a:latin typeface="Times New Roman" panose="02020603050405020304" pitchFamily="18" charset="0"/>
                <a:cs typeface="Times New Roman" panose="02020603050405020304" pitchFamily="18" charset="0"/>
              </a:rPr>
              <a:t>- Python</a:t>
            </a:r>
          </a:p>
          <a:p>
            <a:pPr lvl="1" algn="l"/>
            <a:r>
              <a:rPr lang="en-US" sz="2000" dirty="0">
                <a:latin typeface="Times New Roman" panose="02020603050405020304" pitchFamily="18" charset="0"/>
                <a:cs typeface="Times New Roman" panose="02020603050405020304" pitchFamily="18" charset="0"/>
              </a:rPr>
              <a:t>Deep Learning Frameworks</a:t>
            </a:r>
          </a:p>
          <a:p>
            <a:pPr lvl="1" algn="l"/>
            <a:r>
              <a:rPr lang="en-US" sz="2000" dirty="0">
                <a:latin typeface="Times New Roman" panose="02020603050405020304" pitchFamily="18" charset="0"/>
                <a:cs typeface="Times New Roman" panose="02020603050405020304" pitchFamily="18" charset="0"/>
              </a:rPr>
              <a:t>- TensorFlow</a:t>
            </a:r>
          </a:p>
          <a:p>
            <a:pPr lvl="1"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PyTorch</a:t>
            </a:r>
            <a:endParaRPr lang="en-US" sz="2000"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rPr>
              <a:t>Image Processing Libraries</a:t>
            </a:r>
          </a:p>
          <a:p>
            <a:pPr lvl="1" algn="l"/>
            <a:r>
              <a:rPr lang="en-US" sz="2000" dirty="0">
                <a:latin typeface="Times New Roman" panose="02020603050405020304" pitchFamily="18" charset="0"/>
                <a:cs typeface="Times New Roman" panose="02020603050405020304" pitchFamily="18" charset="0"/>
              </a:rPr>
              <a:t>- OpenCV</a:t>
            </a:r>
          </a:p>
          <a:p>
            <a:pPr lvl="1" algn="l"/>
            <a:r>
              <a:rPr lang="en-US" sz="2000" dirty="0">
                <a:latin typeface="Times New Roman" panose="02020603050405020304" pitchFamily="18" charset="0"/>
                <a:cs typeface="Times New Roman" panose="02020603050405020304" pitchFamily="18" charset="0"/>
              </a:rPr>
              <a:t>- Pillow (PIL)</a:t>
            </a:r>
          </a:p>
          <a:p>
            <a:pPr lvl="1" algn="l"/>
            <a:r>
              <a:rPr lang="en-US" sz="2000" dirty="0">
                <a:latin typeface="Times New Roman" panose="02020603050405020304" pitchFamily="18" charset="0"/>
                <a:cs typeface="Times New Roman" panose="02020603050405020304" pitchFamily="18" charset="0"/>
              </a:rPr>
              <a:t>Development and Experimentation Tools</a:t>
            </a:r>
          </a:p>
          <a:p>
            <a:pPr marL="800100" lvl="1" indent="-342900" algn="l">
              <a:buFontTx/>
              <a:buChar char="-"/>
            </a:pPr>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endParaRPr lang="en-US" sz="2000" dirty="0">
              <a:latin typeface="Times New Roman" panose="02020603050405020304" pitchFamily="18" charset="0"/>
              <a:cs typeface="Times New Roman" panose="02020603050405020304" pitchFamily="18" charset="0"/>
            </a:endParaRPr>
          </a:p>
          <a:p>
            <a:pPr lvl="1" algn="l"/>
            <a:endParaRPr lang="en-US" sz="2000"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rPr>
              <a:t>Deep Learning Models</a:t>
            </a:r>
          </a:p>
          <a:p>
            <a:pPr lvl="1" algn="l"/>
            <a:r>
              <a:rPr lang="en-US" sz="2000" dirty="0">
                <a:latin typeface="Times New Roman" panose="02020603050405020304" pitchFamily="18" charset="0"/>
                <a:cs typeface="Times New Roman" panose="02020603050405020304" pitchFamily="18" charset="0"/>
              </a:rPr>
              <a:t>- CNN </a:t>
            </a:r>
            <a:r>
              <a:rPr lang="en-US" sz="2000" dirty="0"/>
              <a:t>Convolutional Neural Networks</a:t>
            </a:r>
            <a:endParaRPr lang="en-US" sz="2000"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rPr>
              <a:t>- GAN </a:t>
            </a:r>
            <a:r>
              <a:rPr lang="en-US" sz="2000" dirty="0"/>
              <a:t>Generative Adversarial Networks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651740"/>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20B5D6-7016-7DA2-8BDB-9A3B74893B78}"/>
              </a:ext>
            </a:extLst>
          </p:cNvPr>
          <p:cNvSpPr txBox="1">
            <a:spLocks/>
          </p:cNvSpPr>
          <p:nvPr/>
        </p:nvSpPr>
        <p:spPr>
          <a:xfrm>
            <a:off x="4328439" y="490888"/>
            <a:ext cx="3535121" cy="7620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523E9F40-DB71-396F-4A9F-A808A4499CA3}"/>
              </a:ext>
            </a:extLst>
          </p:cNvPr>
          <p:cNvSpPr txBox="1"/>
          <p:nvPr/>
        </p:nvSpPr>
        <p:spPr>
          <a:xfrm>
            <a:off x="1305827" y="1471147"/>
            <a:ext cx="10417743" cy="3477875"/>
          </a:xfrm>
          <a:prstGeom prst="rect">
            <a:avLst/>
          </a:prstGeom>
          <a:noFill/>
        </p:spPr>
        <p:txBody>
          <a:bodyPr wrap="square">
            <a:spAutoFit/>
          </a:bodyPr>
          <a:lstStyle/>
          <a:p>
            <a:pPr lvl="1" algn="l"/>
            <a:endParaRPr lang="en-IN" sz="2000" dirty="0">
              <a:latin typeface="Times New Roman" panose="02020603050405020304" pitchFamily="18" charset="0"/>
              <a:cs typeface="Times New Roman" panose="02020603050405020304" pitchFamily="18" charset="0"/>
            </a:endParaRPr>
          </a:p>
          <a:p>
            <a:pPr lvl="1" algn="l"/>
            <a:r>
              <a:rPr lang="en-IN" sz="2000" i="1" dirty="0">
                <a:latin typeface="Times New Roman" panose="02020603050405020304" pitchFamily="18" charset="0"/>
                <a:cs typeface="Times New Roman" panose="02020603050405020304" pitchFamily="18" charset="0"/>
              </a:rPr>
              <a:t>Week Starting from August </a:t>
            </a:r>
          </a:p>
          <a:p>
            <a:pPr lvl="1" algn="l"/>
            <a:endParaRPr lang="en-IN"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Week</a:t>
            </a:r>
            <a:r>
              <a:rPr kumimoji="0" lang="en-US" altLang="en-US" sz="2000" b="1" i="0" u="none" strike="noStrike" cap="none" normalizeH="0" baseline="0" dirty="0">
                <a:ln>
                  <a:noFill/>
                </a:ln>
                <a:solidFill>
                  <a:schemeClr val="tx1"/>
                </a:solidFill>
                <a:effectLst/>
                <a:latin typeface="Arial" panose="020B0604020202020204" pitchFamily="34" charset="0"/>
              </a:rPr>
              <a:t> </a:t>
            </a:r>
            <a:r>
              <a:rPr lang="en-US" altLang="en-US" sz="2000" b="1" dirty="0">
                <a:latin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rPr>
              <a:t>: Research and Literature Survey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Week</a:t>
            </a:r>
            <a:r>
              <a:rPr kumimoji="0" lang="en-US" altLang="en-US" sz="2000" b="1" i="0" u="none" strike="noStrike" cap="none" normalizeH="0" baseline="0" dirty="0">
                <a:ln>
                  <a:noFill/>
                </a:ln>
                <a:solidFill>
                  <a:schemeClr val="tx1"/>
                </a:solidFill>
                <a:effectLst/>
                <a:latin typeface="Arial" panose="020B0604020202020204" pitchFamily="34" charset="0"/>
              </a:rPr>
              <a:t> 2-4</a:t>
            </a:r>
            <a:r>
              <a:rPr kumimoji="0" lang="en-US" altLang="en-US" sz="2000" b="0" i="0" u="none" strike="noStrike" cap="none" normalizeH="0" baseline="0" dirty="0">
                <a:ln>
                  <a:noFill/>
                </a:ln>
                <a:solidFill>
                  <a:schemeClr val="tx1"/>
                </a:solidFill>
                <a:effectLst/>
                <a:latin typeface="Arial" panose="020B0604020202020204" pitchFamily="34" charset="0"/>
              </a:rPr>
              <a:t>: Dataset Collection and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Week</a:t>
            </a:r>
            <a:r>
              <a:rPr kumimoji="0" lang="en-US" altLang="en-US" sz="2000" b="1" i="0" u="none" strike="noStrike" cap="none" normalizeH="0" baseline="0" dirty="0">
                <a:ln>
                  <a:noFill/>
                </a:ln>
                <a:solidFill>
                  <a:schemeClr val="tx1"/>
                </a:solidFill>
                <a:effectLst/>
                <a:latin typeface="Arial" panose="020B0604020202020204" pitchFamily="34" charset="0"/>
              </a:rPr>
              <a:t> </a:t>
            </a:r>
            <a:r>
              <a:rPr lang="en-US" altLang="en-US" sz="2000" b="1" dirty="0">
                <a:latin typeface="Arial" panose="020B0604020202020204" pitchFamily="34" charset="0"/>
              </a:rPr>
              <a:t>5</a:t>
            </a:r>
            <a:r>
              <a:rPr kumimoji="0" lang="en-US" altLang="en-US" sz="2000" b="0" i="0" u="none" strike="noStrike" cap="none" normalizeH="0" baseline="0" dirty="0">
                <a:ln>
                  <a:noFill/>
                </a:ln>
                <a:solidFill>
                  <a:schemeClr val="tx1"/>
                </a:solidFill>
                <a:effectLst/>
                <a:latin typeface="Arial" panose="020B0604020202020204" pitchFamily="34" charset="0"/>
              </a:rPr>
              <a:t>: Model Selection and Design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Week</a:t>
            </a:r>
            <a:r>
              <a:rPr kumimoji="0" lang="en-US" altLang="en-US" sz="2000" b="1" i="0" u="none" strike="noStrike" cap="none" normalizeH="0" baseline="0" dirty="0">
                <a:ln>
                  <a:noFill/>
                </a:ln>
                <a:solidFill>
                  <a:schemeClr val="tx1"/>
                </a:solidFill>
                <a:effectLst/>
                <a:latin typeface="Arial" panose="020B0604020202020204" pitchFamily="34" charset="0"/>
              </a:rPr>
              <a:t> 5-6</a:t>
            </a:r>
            <a:r>
              <a:rPr kumimoji="0" lang="en-US" altLang="en-US" sz="2000" b="0" i="0" u="none" strike="noStrike" cap="none" normalizeH="0" baseline="0" dirty="0">
                <a:ln>
                  <a:noFill/>
                </a:ln>
                <a:solidFill>
                  <a:schemeClr val="tx1"/>
                </a:solidFill>
                <a:effectLst/>
                <a:latin typeface="Arial" panose="020B0604020202020204" pitchFamily="34" charset="0"/>
              </a:rPr>
              <a:t>: Model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Week</a:t>
            </a:r>
            <a:r>
              <a:rPr kumimoji="0" lang="en-US" altLang="en-US" sz="2000" b="1" i="0" u="none" strike="noStrike" cap="none" normalizeH="0" baseline="0" dirty="0">
                <a:ln>
                  <a:noFill/>
                </a:ln>
                <a:solidFill>
                  <a:schemeClr val="tx1"/>
                </a:solidFill>
                <a:effectLst/>
                <a:latin typeface="Arial" panose="020B0604020202020204" pitchFamily="34" charset="0"/>
              </a:rPr>
              <a:t> 7</a:t>
            </a:r>
            <a:r>
              <a:rPr kumimoji="0" lang="en-US" altLang="en-US" sz="2000" b="0" i="0" u="none" strike="noStrike" cap="none" normalizeH="0" baseline="0" dirty="0">
                <a:ln>
                  <a:noFill/>
                </a:ln>
                <a:solidFill>
                  <a:schemeClr val="tx1"/>
                </a:solidFill>
                <a:effectLst/>
                <a:latin typeface="Arial" panose="020B0604020202020204" pitchFamily="34" charset="0"/>
              </a:rPr>
              <a:t>: Model Optimization and Post-Processing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Week</a:t>
            </a:r>
            <a:r>
              <a:rPr kumimoji="0" lang="en-US" altLang="en-US" sz="2000" b="1" i="0" u="none" strike="noStrike" cap="none" normalizeH="0" baseline="0" dirty="0">
                <a:ln>
                  <a:noFill/>
                </a:ln>
                <a:solidFill>
                  <a:schemeClr val="tx1"/>
                </a:solidFill>
                <a:effectLst/>
                <a:latin typeface="Arial" panose="020B0604020202020204" pitchFamily="34" charset="0"/>
              </a:rPr>
              <a:t> 8</a:t>
            </a:r>
            <a:r>
              <a:rPr kumimoji="0" lang="en-US" altLang="en-US" sz="2000" b="0" i="0" u="none" strike="noStrike" cap="none" normalizeH="0" baseline="0" dirty="0">
                <a:ln>
                  <a:noFill/>
                </a:ln>
                <a:solidFill>
                  <a:schemeClr val="tx1"/>
                </a:solidFill>
                <a:effectLst/>
                <a:latin typeface="Arial" panose="020B0604020202020204" pitchFamily="34" charset="0"/>
              </a:rPr>
              <a:t>: Final Testing and Validation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Week</a:t>
            </a:r>
            <a:r>
              <a:rPr kumimoji="0" lang="en-US" altLang="en-US" sz="2000" b="1" i="0" u="none" strike="noStrike" cap="none" normalizeH="0" baseline="0" dirty="0">
                <a:ln>
                  <a:noFill/>
                </a:ln>
                <a:solidFill>
                  <a:schemeClr val="tx1"/>
                </a:solidFill>
                <a:effectLst/>
                <a:latin typeface="Arial" panose="020B0604020202020204" pitchFamily="34" charset="0"/>
              </a:rPr>
              <a:t> 9</a:t>
            </a:r>
            <a:r>
              <a:rPr kumimoji="0" lang="en-US" altLang="en-US" sz="2000" b="0" i="0" u="none" strike="noStrike" cap="none" normalizeH="0" baseline="0" dirty="0">
                <a:ln>
                  <a:noFill/>
                </a:ln>
                <a:solidFill>
                  <a:schemeClr val="tx1"/>
                </a:solidFill>
                <a:effectLst/>
                <a:latin typeface="Arial" panose="020B0604020202020204" pitchFamily="34" charset="0"/>
              </a:rPr>
              <a:t>: Deployment and Presentation Preparation </a:t>
            </a:r>
          </a:p>
          <a:p>
            <a:pPr lvl="1"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522409"/>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20B5D6-7016-7DA2-8BDB-9A3B74893B78}"/>
              </a:ext>
            </a:extLst>
          </p:cNvPr>
          <p:cNvSpPr txBox="1">
            <a:spLocks/>
          </p:cNvSpPr>
          <p:nvPr/>
        </p:nvSpPr>
        <p:spPr>
          <a:xfrm>
            <a:off x="4754880" y="1953928"/>
            <a:ext cx="4206239" cy="233091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01768397"/>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638</Words>
  <Application>Microsoft Office PowerPoint</Application>
  <PresentationFormat>Widescreen</PresentationFormat>
  <Paragraphs>102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 Antiqua</vt:lpstr>
      <vt:lpstr>Calibri</vt:lpstr>
      <vt:lpstr>Calibri Light</vt:lpstr>
      <vt:lpstr>Times New Roman</vt:lpstr>
      <vt:lpstr>Office Theme</vt:lpstr>
      <vt:lpstr>PowerPoint Presentation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Bagul</dc:creator>
  <cp:lastModifiedBy>GANESH MOHANE</cp:lastModifiedBy>
  <cp:revision>42</cp:revision>
  <dcterms:created xsi:type="dcterms:W3CDTF">2020-03-09T10:46:23Z</dcterms:created>
  <dcterms:modified xsi:type="dcterms:W3CDTF">2024-08-05T09:45:32Z</dcterms:modified>
</cp:coreProperties>
</file>