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670047"/>
            <a:ext cx="4037075" cy="418794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2892551"/>
            <a:ext cx="1522475" cy="2365248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609076" y="1676400"/>
            <a:ext cx="2819400" cy="281940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99476" y="0"/>
            <a:ext cx="1604772" cy="11430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09076" y="6092951"/>
            <a:ext cx="993648" cy="765046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98252" y="0"/>
            <a:ext cx="755484" cy="1199007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0437876" y="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685800" h="1143000">
                <a:moveTo>
                  <a:pt x="685800" y="0"/>
                </a:moveTo>
                <a:lnTo>
                  <a:pt x="0" y="0"/>
                </a:lnTo>
                <a:lnTo>
                  <a:pt x="0" y="1143000"/>
                </a:lnTo>
                <a:lnTo>
                  <a:pt x="685800" y="1143000"/>
                </a:lnTo>
                <a:lnTo>
                  <a:pt x="685800" y="0"/>
                </a:lnTo>
                <a:close/>
              </a:path>
            </a:pathLst>
          </a:custGeom>
          <a:solidFill>
            <a:srgbClr val="EF7E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4916" y="473709"/>
            <a:ext cx="8488045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AFE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116" y="1954959"/>
            <a:ext cx="7525384" cy="193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collegealandi.com/" TargetMode="External"/><Relationship Id="rId2" Type="http://schemas.openxmlformats.org/officeDocument/2006/relationships/hyperlink" Target="mailto:Spacc.dudulgaon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3932" y="3602558"/>
            <a:ext cx="49891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655" dirty="0"/>
              <a:t>WEL-</a:t>
            </a:r>
            <a:r>
              <a:rPr sz="7200" spc="290" dirty="0"/>
              <a:t>COME</a:t>
            </a:r>
            <a:endParaRPr sz="7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990600"/>
            <a:ext cx="6905625" cy="4465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C00000"/>
                </a:solidFill>
                <a:latin typeface="Verdana"/>
                <a:cs typeface="Verdana"/>
              </a:rPr>
              <a:t>PROPOSED</a:t>
            </a:r>
            <a:r>
              <a:rPr sz="1800" spc="-12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Verdana"/>
                <a:cs typeface="Verdana"/>
              </a:rPr>
              <a:t>OUTCOME</a:t>
            </a:r>
            <a:r>
              <a:rPr sz="1800" spc="-8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C00000"/>
                </a:solidFill>
                <a:latin typeface="Verdana"/>
                <a:cs typeface="Verdana"/>
              </a:rPr>
              <a:t>THE</a:t>
            </a:r>
            <a:r>
              <a:rPr sz="1800" spc="-9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C00000"/>
                </a:solidFill>
                <a:latin typeface="Verdana"/>
                <a:cs typeface="Verdana"/>
              </a:rPr>
              <a:t>INTERNSHIP</a:t>
            </a:r>
            <a:r>
              <a:rPr sz="18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Verdana"/>
                <a:cs typeface="Verdana"/>
              </a:rPr>
              <a:t>PROGRAMME</a:t>
            </a:r>
            <a:br>
              <a:rPr lang="en-US" sz="1800" spc="-10" dirty="0">
                <a:solidFill>
                  <a:srgbClr val="C00000"/>
                </a:solidFill>
                <a:latin typeface="Verdana"/>
                <a:cs typeface="Verdana"/>
              </a:rPr>
            </a:br>
            <a:endParaRPr sz="1800" dirty="0">
              <a:latin typeface="Verdana"/>
              <a:cs typeface="Verdana"/>
            </a:endParaRPr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Practical experience in customer service and account management </a:t>
            </a:r>
            <a:br>
              <a:rPr lang="en-US" dirty="0"/>
            </a:br>
            <a:endParaRPr lang="en-US" dirty="0"/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Enhanced understanding of banking products and services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Developed core skills for real-world banking operations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62585" marR="386080" indent="-350520">
              <a:lnSpc>
                <a:spcPct val="100000"/>
              </a:lnSpc>
              <a:spcBef>
                <a:spcPts val="2165"/>
              </a:spcBef>
              <a:buFont typeface="Wingdings"/>
              <a:buChar char=""/>
              <a:tabLst>
                <a:tab pos="393065" algn="l"/>
              </a:tabLst>
            </a:pPr>
            <a:r>
              <a:rPr lang="en-US" dirty="0"/>
              <a:t>Confidence in managing transactions and assisting clients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ACKNOWLEDGEMENT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2209800"/>
            <a:ext cx="9526270" cy="334450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Verdana"/>
                <a:cs typeface="Verdana"/>
              </a:rPr>
              <a:t>Name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of</a:t>
            </a:r>
            <a:r>
              <a:rPr sz="1900" spc="-80" dirty="0">
                <a:latin typeface="Verdana"/>
                <a:cs typeface="Verdana"/>
              </a:rPr>
              <a:t> sub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60" dirty="0">
                <a:latin typeface="Verdana"/>
                <a:cs typeface="Verdana"/>
              </a:rPr>
              <a:t>teacher:-</a:t>
            </a:r>
            <a:r>
              <a:rPr sz="1900" spc="-110" dirty="0">
                <a:latin typeface="Verdana"/>
                <a:cs typeface="Verdana"/>
              </a:rPr>
              <a:t>Prof.Dr.Ranjit</a:t>
            </a:r>
            <a:r>
              <a:rPr sz="1900" spc="-45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Kadam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spc="-254" dirty="0">
                <a:latin typeface="Verdana"/>
                <a:cs typeface="Verdana"/>
              </a:rPr>
              <a:t>Sir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&amp;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Prof.Priyanka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spc="50" dirty="0">
                <a:latin typeface="Verdana"/>
                <a:cs typeface="Verdana"/>
              </a:rPr>
              <a:t>Jadhav</a:t>
            </a:r>
            <a:r>
              <a:rPr sz="1900" spc="-60" dirty="0">
                <a:latin typeface="Verdana"/>
                <a:cs typeface="Verdana"/>
              </a:rPr>
              <a:t> </a:t>
            </a:r>
            <a:r>
              <a:rPr sz="1900" spc="85" dirty="0">
                <a:latin typeface="Verdana"/>
                <a:cs typeface="Verdana"/>
              </a:rPr>
              <a:t>Madam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25" dirty="0">
                <a:latin typeface="Verdana"/>
                <a:cs typeface="Verdana"/>
              </a:rPr>
              <a:t>Department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Head:-</a:t>
            </a:r>
            <a:r>
              <a:rPr sz="1900" spc="-85" dirty="0">
                <a:latin typeface="Verdana"/>
                <a:cs typeface="Verdana"/>
              </a:rPr>
              <a:t>Prof.Dilip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125" dirty="0">
                <a:latin typeface="Verdana"/>
                <a:cs typeface="Verdana"/>
              </a:rPr>
              <a:t>Bari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sir.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Verdana"/>
                <a:cs typeface="Verdana"/>
              </a:rPr>
              <a:t>College</a:t>
            </a:r>
            <a:r>
              <a:rPr sz="1900" spc="15" dirty="0">
                <a:latin typeface="Verdana"/>
                <a:cs typeface="Verdana"/>
              </a:rPr>
              <a:t> </a:t>
            </a:r>
            <a:r>
              <a:rPr sz="1900" spc="-105" dirty="0">
                <a:latin typeface="Verdana"/>
                <a:cs typeface="Verdana"/>
              </a:rPr>
              <a:t>Principles:-</a:t>
            </a:r>
            <a:r>
              <a:rPr sz="1900" spc="-114" dirty="0" err="1">
                <a:latin typeface="Verdana"/>
                <a:cs typeface="Verdana"/>
              </a:rPr>
              <a:t>Dr.Hansraj</a:t>
            </a:r>
            <a:r>
              <a:rPr sz="1900" spc="5" dirty="0">
                <a:latin typeface="Verdana"/>
                <a:cs typeface="Verdana"/>
              </a:rPr>
              <a:t> </a:t>
            </a:r>
            <a:r>
              <a:rPr sz="1900" spc="-105" dirty="0" err="1">
                <a:latin typeface="Verdana"/>
                <a:cs typeface="Verdana"/>
              </a:rPr>
              <a:t>Thorat</a:t>
            </a:r>
            <a:r>
              <a:rPr sz="1900" spc="4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Sir.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dirty="0">
                <a:latin typeface="Verdana"/>
                <a:cs typeface="Verdana"/>
              </a:rPr>
              <a:t>Concern</a:t>
            </a:r>
            <a:r>
              <a:rPr sz="1900" spc="-10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internship</a:t>
            </a:r>
            <a:r>
              <a:rPr sz="1900" spc="-5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providing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40" dirty="0">
                <a:latin typeface="Verdana"/>
                <a:cs typeface="Verdana"/>
              </a:rPr>
              <a:t>organization</a:t>
            </a:r>
            <a:r>
              <a:rPr sz="1900" spc="-25" dirty="0">
                <a:latin typeface="Verdana"/>
                <a:cs typeface="Verdana"/>
              </a:rPr>
              <a:t> </a:t>
            </a:r>
            <a:r>
              <a:rPr sz="1900" spc="-85" dirty="0">
                <a:latin typeface="Verdana"/>
                <a:cs typeface="Verdana"/>
              </a:rPr>
              <a:t>officer:-</a:t>
            </a:r>
            <a:r>
              <a:rPr sz="1900" spc="-90" dirty="0" err="1">
                <a:latin typeface="Verdana"/>
                <a:cs typeface="Verdana"/>
              </a:rPr>
              <a:t>Mr.Vikas</a:t>
            </a:r>
            <a:r>
              <a:rPr sz="1900" spc="-35" dirty="0">
                <a:latin typeface="Verdana"/>
                <a:cs typeface="Verdana"/>
              </a:rPr>
              <a:t> </a:t>
            </a:r>
            <a:r>
              <a:rPr sz="1900" spc="-65" dirty="0" err="1">
                <a:latin typeface="Verdana"/>
                <a:cs typeface="Verdana"/>
              </a:rPr>
              <a:t>k.Sandbhor</a:t>
            </a:r>
            <a:r>
              <a:rPr sz="1900" spc="-1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sir.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125" dirty="0">
                <a:latin typeface="Verdana"/>
                <a:cs typeface="Verdana"/>
              </a:rPr>
              <a:t>Parents:-</a:t>
            </a:r>
            <a:r>
              <a:rPr lang="en-US" sz="1900" dirty="0">
                <a:latin typeface="Verdana"/>
                <a:cs typeface="Verdana"/>
              </a:rPr>
              <a:t> </a:t>
            </a:r>
            <a:r>
              <a:rPr lang="en-US" sz="1900" dirty="0" err="1">
                <a:latin typeface="Verdana"/>
                <a:cs typeface="Verdana"/>
              </a:rPr>
              <a:t>Dagdu</a:t>
            </a:r>
            <a:r>
              <a:rPr lang="en-US" sz="1900" dirty="0">
                <a:latin typeface="Verdana"/>
                <a:cs typeface="Verdana"/>
              </a:rPr>
              <a:t> </a:t>
            </a:r>
            <a:r>
              <a:rPr lang="en-US" sz="1900" dirty="0" err="1">
                <a:latin typeface="Verdana"/>
                <a:cs typeface="Verdana"/>
              </a:rPr>
              <a:t>Survase</a:t>
            </a:r>
            <a:endParaRPr lang="en-US"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145" dirty="0">
                <a:latin typeface="Verdana"/>
                <a:cs typeface="Verdana"/>
              </a:rPr>
              <a:t>Friends:-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1.</a:t>
            </a:r>
            <a:r>
              <a:rPr sz="1900" spc="-135" dirty="0">
                <a:latin typeface="Verdana"/>
                <a:cs typeface="Verdana"/>
              </a:rPr>
              <a:t> </a:t>
            </a:r>
            <a:r>
              <a:rPr sz="1900" spc="50" dirty="0">
                <a:latin typeface="Verdana"/>
                <a:cs typeface="Verdana"/>
              </a:rPr>
              <a:t>Jadhav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Sapna</a:t>
            </a:r>
            <a:r>
              <a:rPr sz="1900" spc="-11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Uttreshwar</a:t>
            </a:r>
            <a:endParaRPr sz="1900" dirty="0">
              <a:latin typeface="Verdana"/>
              <a:cs typeface="Verdana"/>
            </a:endParaRPr>
          </a:p>
          <a:p>
            <a:pPr marL="1544320" lvl="1" indent="-265430">
              <a:lnSpc>
                <a:spcPct val="100000"/>
              </a:lnSpc>
              <a:spcBef>
                <a:spcPts val="545"/>
              </a:spcBef>
              <a:buAutoNum type="arabicPeriod" startAt="2"/>
              <a:tabLst>
                <a:tab pos="1544320" algn="l"/>
              </a:tabLst>
            </a:pPr>
            <a:r>
              <a:rPr sz="1900" spc="-10" dirty="0">
                <a:latin typeface="Verdana"/>
                <a:cs typeface="Verdana"/>
              </a:rPr>
              <a:t>Narkhede</a:t>
            </a:r>
            <a:r>
              <a:rPr sz="1900" spc="-105" dirty="0">
                <a:latin typeface="Verdana"/>
                <a:cs typeface="Verdana"/>
              </a:rPr>
              <a:t> </a:t>
            </a:r>
            <a:r>
              <a:rPr sz="1900" spc="-25" dirty="0">
                <a:latin typeface="Verdana"/>
                <a:cs typeface="Verdana"/>
              </a:rPr>
              <a:t>Gauri</a:t>
            </a:r>
            <a:r>
              <a:rPr sz="1900" spc="-14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Pramod</a:t>
            </a:r>
            <a:endParaRPr sz="1900" dirty="0">
              <a:latin typeface="Verdana"/>
              <a:cs typeface="Verdana"/>
            </a:endParaRPr>
          </a:p>
          <a:p>
            <a:pPr marL="1544320" lvl="1" indent="-265430">
              <a:lnSpc>
                <a:spcPct val="100000"/>
              </a:lnSpc>
              <a:spcBef>
                <a:spcPts val="540"/>
              </a:spcBef>
              <a:buAutoNum type="arabicPeriod" startAt="2"/>
              <a:tabLst>
                <a:tab pos="1544320" algn="l"/>
              </a:tabLst>
            </a:pPr>
            <a:r>
              <a:rPr sz="1900" dirty="0">
                <a:latin typeface="Verdana"/>
                <a:cs typeface="Verdana"/>
              </a:rPr>
              <a:t>Vairage</a:t>
            </a:r>
            <a:r>
              <a:rPr sz="1900" spc="-55" dirty="0">
                <a:latin typeface="Verdana"/>
                <a:cs typeface="Verdana"/>
              </a:rPr>
              <a:t> Aishwarya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Anil</a:t>
            </a:r>
            <a:endParaRPr sz="19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  <a:buClr>
                <a:srgbClr val="EF7E09"/>
              </a:buClr>
              <a:buSzPct val="78947"/>
              <a:tabLst>
                <a:tab pos="354965" algn="l"/>
              </a:tabLst>
            </a:pPr>
            <a:r>
              <a:rPr lang="en-IN" sz="2000" spc="90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1900" spc="-120" dirty="0">
                <a:latin typeface="Verdana"/>
                <a:cs typeface="Verdana"/>
              </a:rPr>
              <a:t>For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55" dirty="0">
                <a:latin typeface="Verdana"/>
                <a:cs typeface="Verdana"/>
              </a:rPr>
              <a:t>supporting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90" dirty="0">
                <a:latin typeface="Verdana"/>
                <a:cs typeface="Verdana"/>
              </a:rPr>
              <a:t>internship</a:t>
            </a:r>
            <a:r>
              <a:rPr sz="1900" spc="-9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programme.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38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95"/>
              </a:spcBef>
            </a:pPr>
            <a:r>
              <a:rPr sz="2900" spc="-65" dirty="0">
                <a:solidFill>
                  <a:srgbClr val="FF0000"/>
                </a:solidFill>
              </a:rPr>
              <a:t>SHARADCHANDRA</a:t>
            </a:r>
            <a:r>
              <a:rPr sz="2900" spc="-215" dirty="0">
                <a:solidFill>
                  <a:srgbClr val="FF0000"/>
                </a:solidFill>
              </a:rPr>
              <a:t> </a:t>
            </a:r>
            <a:r>
              <a:rPr sz="2900" dirty="0">
                <a:solidFill>
                  <a:srgbClr val="FF0000"/>
                </a:solidFill>
              </a:rPr>
              <a:t>PAWAR</a:t>
            </a:r>
            <a:r>
              <a:rPr sz="2900" spc="-40" dirty="0">
                <a:solidFill>
                  <a:srgbClr val="FF0000"/>
                </a:solidFill>
              </a:rPr>
              <a:t> </a:t>
            </a:r>
            <a:r>
              <a:rPr sz="2900" spc="-315" dirty="0">
                <a:solidFill>
                  <a:srgbClr val="FF0000"/>
                </a:solidFill>
              </a:rPr>
              <a:t>ARTS</a:t>
            </a:r>
            <a:r>
              <a:rPr sz="2900" spc="-220" dirty="0">
                <a:solidFill>
                  <a:srgbClr val="FF0000"/>
                </a:solidFill>
              </a:rPr>
              <a:t> </a:t>
            </a:r>
            <a:r>
              <a:rPr sz="2900" spc="80" dirty="0">
                <a:solidFill>
                  <a:srgbClr val="FF0000"/>
                </a:solidFill>
              </a:rPr>
              <a:t>&amp;</a:t>
            </a:r>
            <a:r>
              <a:rPr sz="2900" spc="-245" dirty="0">
                <a:solidFill>
                  <a:srgbClr val="FF0000"/>
                </a:solidFill>
              </a:rPr>
              <a:t> </a:t>
            </a:r>
            <a:r>
              <a:rPr sz="2900" spc="45" dirty="0">
                <a:solidFill>
                  <a:srgbClr val="FF0000"/>
                </a:solidFill>
              </a:rPr>
              <a:t>COMMERCE </a:t>
            </a:r>
            <a:r>
              <a:rPr sz="2900" spc="-10" dirty="0">
                <a:solidFill>
                  <a:srgbClr val="FF0000"/>
                </a:solidFill>
              </a:rPr>
              <a:t>COLLEGE</a:t>
            </a:r>
            <a:endParaRPr sz="2900"/>
          </a:p>
        </p:txBody>
      </p:sp>
      <p:sp>
        <p:nvSpPr>
          <p:cNvPr id="3" name="object 3"/>
          <p:cNvSpPr txBox="1"/>
          <p:nvPr/>
        </p:nvSpPr>
        <p:spPr>
          <a:xfrm>
            <a:off x="1182116" y="1955237"/>
            <a:ext cx="8521065" cy="4230004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60" dirty="0">
                <a:solidFill>
                  <a:srgbClr val="771F28"/>
                </a:solidFill>
                <a:latin typeface="Verdana"/>
                <a:cs typeface="Verdana"/>
              </a:rPr>
              <a:t>Address</a:t>
            </a:r>
            <a:r>
              <a:rPr sz="1900" spc="-114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spc="-305" dirty="0">
                <a:solidFill>
                  <a:srgbClr val="FF0000"/>
                </a:solidFill>
                <a:latin typeface="Verdana"/>
                <a:cs typeface="Verdana"/>
              </a:rPr>
              <a:t>:-</a:t>
            </a:r>
            <a:r>
              <a:rPr sz="1900" dirty="0">
                <a:latin typeface="Verdana"/>
                <a:cs typeface="Verdana"/>
              </a:rPr>
              <a:t>Dudulgaon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30" dirty="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1900" spc="-30" dirty="0">
                <a:latin typeface="Verdana"/>
                <a:cs typeface="Verdana"/>
              </a:rPr>
              <a:t>Alandi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Devachi</a:t>
            </a:r>
            <a:r>
              <a:rPr sz="1900" spc="-10" dirty="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r>
              <a:rPr sz="1900" spc="-1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latin typeface="Verdana"/>
                <a:cs typeface="Verdana"/>
              </a:rPr>
              <a:t>Dist-</a:t>
            </a:r>
            <a:r>
              <a:rPr sz="1900" spc="-10" dirty="0">
                <a:latin typeface="Verdana"/>
                <a:cs typeface="Verdana"/>
              </a:rPr>
              <a:t>Pune</a:t>
            </a:r>
            <a:r>
              <a:rPr sz="1900" spc="-130" dirty="0">
                <a:latin typeface="Verdana"/>
                <a:cs typeface="Verdana"/>
              </a:rPr>
              <a:t> </a:t>
            </a:r>
            <a:r>
              <a:rPr sz="1900" spc="-35" dirty="0">
                <a:solidFill>
                  <a:srgbClr val="FF0000"/>
                </a:solidFill>
                <a:latin typeface="Verdana"/>
                <a:cs typeface="Verdana"/>
              </a:rPr>
              <a:t>,</a:t>
            </a:r>
            <a:r>
              <a:rPr sz="1900" spc="-35" dirty="0">
                <a:latin typeface="Verdana"/>
                <a:cs typeface="Verdana"/>
              </a:rPr>
              <a:t>Maharashtra</a:t>
            </a:r>
            <a:r>
              <a:rPr sz="1900" spc="-55" dirty="0">
                <a:latin typeface="Verdana"/>
                <a:cs typeface="Verdana"/>
              </a:rPr>
              <a:t> </a:t>
            </a:r>
            <a:r>
              <a:rPr sz="1900" spc="-70" dirty="0">
                <a:latin typeface="Verdana"/>
                <a:cs typeface="Verdana"/>
              </a:rPr>
              <a:t>412105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50" dirty="0">
                <a:solidFill>
                  <a:srgbClr val="771F28"/>
                </a:solidFill>
                <a:latin typeface="Verdana"/>
                <a:cs typeface="Verdana"/>
              </a:rPr>
              <a:t>Contact</a:t>
            </a:r>
            <a:r>
              <a:rPr sz="1900" spc="-60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771F28"/>
                </a:solidFill>
                <a:latin typeface="Verdana"/>
                <a:cs typeface="Verdana"/>
              </a:rPr>
              <a:t>No</a:t>
            </a:r>
            <a:r>
              <a:rPr sz="1900" spc="-135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spc="-295" dirty="0">
                <a:solidFill>
                  <a:srgbClr val="00AF50"/>
                </a:solidFill>
                <a:latin typeface="Verdana"/>
                <a:cs typeface="Verdana"/>
              </a:rPr>
              <a:t>:-</a:t>
            </a:r>
            <a:r>
              <a:rPr sz="1900" spc="-10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latin typeface="Verdana"/>
                <a:cs typeface="Verdana"/>
              </a:rPr>
              <a:t>8999128421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45" dirty="0">
                <a:solidFill>
                  <a:srgbClr val="771F28"/>
                </a:solidFill>
                <a:latin typeface="Verdana"/>
                <a:cs typeface="Verdana"/>
              </a:rPr>
              <a:t>Representative</a:t>
            </a:r>
            <a:r>
              <a:rPr sz="1900" spc="-105" dirty="0">
                <a:solidFill>
                  <a:srgbClr val="771F28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771F28"/>
                </a:solidFill>
                <a:latin typeface="Verdana"/>
                <a:cs typeface="Verdana"/>
              </a:rPr>
              <a:t>Name</a:t>
            </a:r>
            <a:r>
              <a:rPr sz="1900" spc="-90" dirty="0">
                <a:latin typeface="Verdana"/>
                <a:cs typeface="Verdana"/>
              </a:rPr>
              <a:t>:-</a:t>
            </a:r>
            <a:r>
              <a:rPr sz="1900" spc="-70" dirty="0">
                <a:latin typeface="Verdana"/>
                <a:cs typeface="Verdana"/>
              </a:rPr>
              <a:t> </a:t>
            </a:r>
            <a:r>
              <a:rPr sz="1900" spc="-105" dirty="0">
                <a:latin typeface="Verdana"/>
                <a:cs typeface="Verdana"/>
              </a:rPr>
              <a:t>Hansraj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Deoram</a:t>
            </a:r>
            <a:r>
              <a:rPr sz="1900" spc="-65" dirty="0">
                <a:latin typeface="Verdana"/>
                <a:cs typeface="Verdana"/>
              </a:rPr>
              <a:t> </a:t>
            </a:r>
            <a:r>
              <a:rPr sz="1900" spc="-105" dirty="0">
                <a:latin typeface="Verdana"/>
                <a:cs typeface="Verdana"/>
              </a:rPr>
              <a:t>Thorat</a:t>
            </a:r>
            <a:r>
              <a:rPr sz="1900" spc="-30" dirty="0">
                <a:latin typeface="Verdana"/>
                <a:cs typeface="Verdana"/>
              </a:rPr>
              <a:t> </a:t>
            </a:r>
            <a:r>
              <a:rPr sz="1900" spc="-20" dirty="0">
                <a:latin typeface="Verdana"/>
                <a:cs typeface="Verdana"/>
              </a:rPr>
              <a:t>Sir.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20" dirty="0">
                <a:solidFill>
                  <a:srgbClr val="771F28"/>
                </a:solidFill>
                <a:latin typeface="Verdana"/>
                <a:cs typeface="Verdana"/>
              </a:rPr>
              <a:t>Email-</a:t>
            </a:r>
            <a:r>
              <a:rPr sz="1900" spc="-260" dirty="0">
                <a:solidFill>
                  <a:srgbClr val="771F28"/>
                </a:solidFill>
                <a:latin typeface="Verdana"/>
                <a:cs typeface="Verdana"/>
              </a:rPr>
              <a:t>ID</a:t>
            </a:r>
            <a:r>
              <a:rPr sz="1900" spc="-260" dirty="0">
                <a:latin typeface="Verdana"/>
                <a:cs typeface="Verdana"/>
              </a:rPr>
              <a:t>:-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u="sng" spc="-10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Verdana"/>
                <a:cs typeface="Verdana"/>
                <a:hlinkClick r:id="rId2"/>
              </a:rPr>
              <a:t>Spacc.dudulgaon@gmail.com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05" dirty="0">
                <a:solidFill>
                  <a:srgbClr val="771F28"/>
                </a:solidFill>
                <a:latin typeface="Verdana"/>
                <a:cs typeface="Verdana"/>
              </a:rPr>
              <a:t>Website</a:t>
            </a:r>
            <a:r>
              <a:rPr sz="1900" spc="-105" dirty="0">
                <a:latin typeface="Verdana"/>
                <a:cs typeface="Verdana"/>
              </a:rPr>
              <a:t>:-</a:t>
            </a:r>
            <a:r>
              <a:rPr sz="1900" spc="-10" dirty="0">
                <a:latin typeface="Verdana"/>
                <a:cs typeface="Verdana"/>
                <a:hlinkClick r:id="rId3"/>
              </a:rPr>
              <a:t>www.spcollegealandi.com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25" dirty="0">
                <a:solidFill>
                  <a:srgbClr val="00AFEF"/>
                </a:solidFill>
                <a:latin typeface="Verdana"/>
                <a:cs typeface="Verdana"/>
              </a:rPr>
              <a:t>TYBCOM</a:t>
            </a:r>
            <a:r>
              <a:rPr sz="1900" spc="-114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70" dirty="0">
                <a:solidFill>
                  <a:srgbClr val="00AFEF"/>
                </a:solidFill>
                <a:latin typeface="Verdana"/>
                <a:cs typeface="Verdana"/>
              </a:rPr>
              <a:t>2019</a:t>
            </a:r>
            <a:r>
              <a:rPr sz="1900" spc="-15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00AFEF"/>
                </a:solidFill>
                <a:latin typeface="Verdana"/>
                <a:cs typeface="Verdana"/>
              </a:rPr>
              <a:t>CREDIT</a:t>
            </a:r>
            <a:r>
              <a:rPr sz="1900" spc="-12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60" dirty="0">
                <a:solidFill>
                  <a:srgbClr val="00AFEF"/>
                </a:solidFill>
                <a:latin typeface="Verdana"/>
                <a:cs typeface="Verdana"/>
              </a:rPr>
              <a:t>PATTERN</a:t>
            </a:r>
            <a:r>
              <a:rPr sz="1900" spc="-10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45" dirty="0">
                <a:solidFill>
                  <a:srgbClr val="00AFEF"/>
                </a:solidFill>
                <a:latin typeface="Verdana"/>
                <a:cs typeface="Verdana"/>
              </a:rPr>
              <a:t>SEM</a:t>
            </a:r>
            <a:r>
              <a:rPr sz="1900" spc="-13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00AFEF"/>
                </a:solidFill>
                <a:latin typeface="Verdana"/>
                <a:cs typeface="Verdana"/>
              </a:rPr>
              <a:t>V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10" dirty="0">
                <a:solidFill>
                  <a:srgbClr val="00AFEF"/>
                </a:solidFill>
                <a:latin typeface="Verdana"/>
                <a:cs typeface="Verdana"/>
              </a:rPr>
              <a:t>NAME</a:t>
            </a:r>
            <a:r>
              <a:rPr sz="1900" spc="-110" dirty="0">
                <a:latin typeface="Verdana"/>
                <a:cs typeface="Verdana"/>
              </a:rPr>
              <a:t>:-</a:t>
            </a:r>
            <a:r>
              <a:rPr lang="en-US" sz="1900" spc="-110" dirty="0">
                <a:latin typeface="Verdana"/>
                <a:cs typeface="Verdana"/>
              </a:rPr>
              <a:t> Trupti </a:t>
            </a:r>
            <a:r>
              <a:rPr lang="en-US" sz="1900" spc="-110" dirty="0" err="1">
                <a:latin typeface="Verdana"/>
                <a:cs typeface="Verdana"/>
              </a:rPr>
              <a:t>Dagdu</a:t>
            </a:r>
            <a:r>
              <a:rPr lang="en-US" sz="1900" spc="-110" dirty="0">
                <a:latin typeface="Verdana"/>
                <a:cs typeface="Verdana"/>
              </a:rPr>
              <a:t> </a:t>
            </a:r>
            <a:r>
              <a:rPr lang="en-US" sz="1900" spc="-110" dirty="0" err="1">
                <a:latin typeface="Verdana"/>
                <a:cs typeface="Verdana"/>
              </a:rPr>
              <a:t>Survase</a:t>
            </a:r>
            <a:endParaRPr lang="en-US" sz="1900" spc="-11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14" dirty="0">
                <a:solidFill>
                  <a:srgbClr val="00AFEF"/>
                </a:solidFill>
                <a:latin typeface="Verdana"/>
                <a:cs typeface="Verdana"/>
              </a:rPr>
              <a:t>ROLL</a:t>
            </a:r>
            <a:r>
              <a:rPr sz="1900" spc="-10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35" dirty="0">
                <a:solidFill>
                  <a:srgbClr val="00AFEF"/>
                </a:solidFill>
                <a:latin typeface="Verdana"/>
                <a:cs typeface="Verdana"/>
              </a:rPr>
              <a:t>NO:-</a:t>
            </a:r>
            <a:r>
              <a:rPr sz="1900" spc="-25" dirty="0">
                <a:latin typeface="Verdana"/>
                <a:cs typeface="Verdana"/>
              </a:rPr>
              <a:t>08</a:t>
            </a:r>
            <a:endParaRPr sz="19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4965" algn="l"/>
              </a:tabLst>
            </a:pPr>
            <a:r>
              <a:rPr sz="1900" spc="-195" dirty="0">
                <a:solidFill>
                  <a:srgbClr val="00AFEF"/>
                </a:solidFill>
                <a:latin typeface="Verdana"/>
                <a:cs typeface="Verdana"/>
              </a:rPr>
              <a:t>SUBJECT</a:t>
            </a:r>
            <a:r>
              <a:rPr sz="1900" spc="-195" dirty="0">
                <a:latin typeface="Verdana"/>
                <a:cs typeface="Verdana"/>
              </a:rPr>
              <a:t>:-</a:t>
            </a:r>
            <a:r>
              <a:rPr sz="1900" spc="-100" dirty="0">
                <a:latin typeface="Verdana"/>
                <a:cs typeface="Verdana"/>
              </a:rPr>
              <a:t>BANKING</a:t>
            </a:r>
            <a:r>
              <a:rPr sz="1900" spc="-25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&amp;</a:t>
            </a:r>
            <a:r>
              <a:rPr sz="1900" spc="-85" dirty="0">
                <a:latin typeface="Verdana"/>
                <a:cs typeface="Verdana"/>
              </a:rPr>
              <a:t> </a:t>
            </a:r>
            <a:r>
              <a:rPr sz="1900" spc="-75" dirty="0">
                <a:latin typeface="Verdana"/>
                <a:cs typeface="Verdana"/>
              </a:rPr>
              <a:t>FINANCE</a:t>
            </a:r>
            <a:r>
              <a:rPr sz="1900" spc="-90" dirty="0">
                <a:latin typeface="Verdana"/>
                <a:cs typeface="Verdana"/>
              </a:rPr>
              <a:t> </a:t>
            </a:r>
            <a:r>
              <a:rPr sz="1900" spc="-325" dirty="0">
                <a:latin typeface="Verdana"/>
                <a:cs typeface="Verdana"/>
              </a:rPr>
              <a:t>II&amp;III</a:t>
            </a:r>
            <a:endParaRPr sz="1900" dirty="0">
              <a:latin typeface="Verdana"/>
              <a:cs typeface="Verdana"/>
            </a:endParaRPr>
          </a:p>
          <a:p>
            <a:pPr marL="355600" marR="64769" indent="-342900">
              <a:lnSpc>
                <a:spcPts val="2050"/>
              </a:lnSpc>
              <a:spcBef>
                <a:spcPts val="1030"/>
              </a:spcBef>
              <a:buClr>
                <a:srgbClr val="FF0000"/>
              </a:buClr>
              <a:buSzPct val="78947"/>
              <a:buFont typeface="Wingdings"/>
              <a:buChar char=""/>
              <a:tabLst>
                <a:tab pos="355600" algn="l"/>
              </a:tabLst>
            </a:pPr>
            <a:r>
              <a:rPr sz="1900" spc="-254" dirty="0">
                <a:solidFill>
                  <a:srgbClr val="00AFEF"/>
                </a:solidFill>
                <a:latin typeface="Verdana"/>
                <a:cs typeface="Verdana"/>
              </a:rPr>
              <a:t>SUB</a:t>
            </a:r>
            <a:r>
              <a:rPr sz="1900" spc="-9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1900" spc="-155" dirty="0">
                <a:solidFill>
                  <a:srgbClr val="00AFEF"/>
                </a:solidFill>
                <a:latin typeface="Verdana"/>
                <a:cs typeface="Verdana"/>
              </a:rPr>
              <a:t>TEACHER</a:t>
            </a:r>
            <a:r>
              <a:rPr sz="1900" spc="-155" dirty="0">
                <a:latin typeface="Verdana"/>
                <a:cs typeface="Verdana"/>
              </a:rPr>
              <a:t>:-</a:t>
            </a:r>
            <a:r>
              <a:rPr sz="1900" spc="-125" dirty="0">
                <a:latin typeface="Verdana"/>
                <a:cs typeface="Verdana"/>
              </a:rPr>
              <a:t>PROF.DR.RANJIT</a:t>
            </a:r>
            <a:r>
              <a:rPr sz="1900" spc="-80" dirty="0">
                <a:latin typeface="Verdana"/>
                <a:cs typeface="Verdana"/>
              </a:rPr>
              <a:t> </a:t>
            </a:r>
            <a:r>
              <a:rPr sz="1900" dirty="0">
                <a:latin typeface="Verdana"/>
                <a:cs typeface="Verdana"/>
              </a:rPr>
              <a:t>KADAM</a:t>
            </a:r>
            <a:r>
              <a:rPr sz="1900" spc="-100" dirty="0">
                <a:latin typeface="Verdana"/>
                <a:cs typeface="Verdana"/>
              </a:rPr>
              <a:t> </a:t>
            </a:r>
            <a:r>
              <a:rPr sz="1900" spc="-310" dirty="0">
                <a:latin typeface="Verdana"/>
                <a:cs typeface="Verdana"/>
              </a:rPr>
              <a:t>SIR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55" dirty="0">
                <a:latin typeface="Verdana"/>
                <a:cs typeface="Verdana"/>
              </a:rPr>
              <a:t>&amp;</a:t>
            </a:r>
            <a:r>
              <a:rPr sz="1900" spc="-114" dirty="0">
                <a:latin typeface="Verdana"/>
                <a:cs typeface="Verdana"/>
              </a:rPr>
              <a:t> </a:t>
            </a:r>
            <a:r>
              <a:rPr sz="1900" spc="-65" dirty="0">
                <a:latin typeface="Verdana"/>
                <a:cs typeface="Verdana"/>
              </a:rPr>
              <a:t>PROF</a:t>
            </a:r>
            <a:r>
              <a:rPr sz="1900" spc="-120" dirty="0">
                <a:latin typeface="Verdana"/>
                <a:cs typeface="Verdana"/>
              </a:rPr>
              <a:t> </a:t>
            </a:r>
            <a:r>
              <a:rPr sz="1900" spc="-95" dirty="0">
                <a:latin typeface="Verdana"/>
                <a:cs typeface="Verdana"/>
              </a:rPr>
              <a:t>PRIYANKA</a:t>
            </a:r>
            <a:r>
              <a:rPr sz="1900" spc="-125" dirty="0">
                <a:latin typeface="Verdana"/>
                <a:cs typeface="Verdana"/>
              </a:rPr>
              <a:t> </a:t>
            </a:r>
            <a:r>
              <a:rPr sz="1900" spc="-10" dirty="0">
                <a:latin typeface="Verdana"/>
                <a:cs typeface="Verdana"/>
              </a:rPr>
              <a:t>JADHAV </a:t>
            </a:r>
            <a:r>
              <a:rPr sz="1900" spc="70" dirty="0">
                <a:latin typeface="Verdana"/>
                <a:cs typeface="Verdana"/>
              </a:rPr>
              <a:t>MADAM</a:t>
            </a:r>
            <a:endParaRPr sz="1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0" dirty="0"/>
              <a:t>DETAILS</a:t>
            </a:r>
            <a:r>
              <a:rPr spc="-315" dirty="0"/>
              <a:t> </a:t>
            </a:r>
            <a:r>
              <a:rPr spc="-10" dirty="0"/>
              <a:t>OF</a:t>
            </a:r>
            <a:r>
              <a:rPr spc="-350" dirty="0"/>
              <a:t> </a:t>
            </a:r>
            <a:r>
              <a:rPr spc="135" dirty="0"/>
              <a:t>COMPANY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5" y="1954959"/>
            <a:ext cx="8488045" cy="2525050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Bank</a:t>
            </a:r>
            <a:r>
              <a:rPr sz="20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FFFFFF"/>
                </a:solidFill>
                <a:latin typeface="Verdana"/>
                <a:cs typeface="Verdana"/>
              </a:rPr>
              <a:t>Name</a:t>
            </a:r>
            <a:r>
              <a:rPr lang="en-US" sz="2000" spc="-85" dirty="0">
                <a:solidFill>
                  <a:srgbClr val="FFFFFF"/>
                </a:solidFill>
                <a:latin typeface="Verdana"/>
                <a:cs typeface="Verdana"/>
              </a:rPr>
              <a:t>		</a:t>
            </a:r>
            <a:r>
              <a:rPr sz="2000" spc="-85" dirty="0">
                <a:latin typeface="Verdana"/>
                <a:cs typeface="Verdana"/>
              </a:rPr>
              <a:t>:-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lang="en-IN" sz="2000" dirty="0"/>
              <a:t>Bank of Maharashtra</a:t>
            </a: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Bank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FFFFFF"/>
                </a:solidFill>
                <a:latin typeface="Verdana"/>
                <a:cs typeface="Verdana"/>
              </a:rPr>
              <a:t>address</a:t>
            </a:r>
            <a:r>
              <a:rPr lang="en-US" sz="2000" spc="-11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10" dirty="0">
                <a:solidFill>
                  <a:schemeClr val="tx1"/>
                </a:solidFill>
                <a:latin typeface="Verdana"/>
                <a:cs typeface="Verdana"/>
              </a:rPr>
              <a:t>:-</a:t>
            </a:r>
            <a:r>
              <a:rPr sz="20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IN" sz="2000" dirty="0"/>
              <a:t>1501, </a:t>
            </a:r>
            <a:r>
              <a:rPr lang="en-IN" sz="2000" dirty="0" err="1"/>
              <a:t>Lokmangal</a:t>
            </a:r>
            <a:r>
              <a:rPr lang="en-IN" sz="2000" dirty="0"/>
              <a:t>, Shivajinagar, Pune, </a:t>
            </a:r>
            <a:br>
              <a:rPr lang="en-IN" sz="2000" dirty="0"/>
            </a:br>
            <a:r>
              <a:rPr lang="en-IN" sz="2000" dirty="0"/>
              <a:t>                                       Maharashtra, 411005</a:t>
            </a: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Bank</a:t>
            </a:r>
            <a:r>
              <a:rPr sz="20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website</a:t>
            </a:r>
            <a:r>
              <a:rPr lang="en-US" sz="2000" spc="-95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95" dirty="0">
                <a:latin typeface="Verdana"/>
                <a:cs typeface="Verdana"/>
              </a:rPr>
              <a:t>:-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lang="nl-NL" sz="2000" dirty="0"/>
              <a:t>https://www.bankofmaharashtra.in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Bank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0" dirty="0">
                <a:solidFill>
                  <a:srgbClr val="FFFFFF"/>
                </a:solidFill>
                <a:latin typeface="Verdana"/>
                <a:cs typeface="Verdana"/>
              </a:rPr>
              <a:t>Contact</a:t>
            </a:r>
            <a:r>
              <a:rPr sz="20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50" dirty="0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lang="en-US" sz="2000" spc="-1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50" dirty="0">
                <a:latin typeface="Verdana"/>
                <a:cs typeface="Verdana"/>
              </a:rPr>
              <a:t>:-</a:t>
            </a:r>
            <a:r>
              <a:rPr lang="en-US" sz="2000" spc="-150" dirty="0">
                <a:latin typeface="Verdana"/>
                <a:cs typeface="Verdana"/>
              </a:rPr>
              <a:t> </a:t>
            </a:r>
            <a:r>
              <a:rPr lang="en-IN" sz="2000" dirty="0"/>
              <a:t>020-25532731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00"/>
              </a:spcBef>
              <a:buClr>
                <a:srgbClr val="EF7E09"/>
              </a:buClr>
              <a:buSzPct val="80000"/>
              <a:buFont typeface="Wingdings"/>
              <a:buChar char=""/>
              <a:tabLst>
                <a:tab pos="354965" algn="l"/>
              </a:tabLst>
            </a:pPr>
            <a:r>
              <a:rPr sz="2000" spc="-80" dirty="0">
                <a:solidFill>
                  <a:srgbClr val="FFFFFF"/>
                </a:solidFill>
                <a:latin typeface="Verdana"/>
                <a:cs typeface="Verdana"/>
              </a:rPr>
              <a:t>Bank</a:t>
            </a:r>
            <a:r>
              <a:rPr sz="20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95" dirty="0">
                <a:solidFill>
                  <a:srgbClr val="FFFFFF"/>
                </a:solidFill>
                <a:latin typeface="Verdana"/>
                <a:cs typeface="Verdana"/>
              </a:rPr>
              <a:t>Email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FFFFFF"/>
                </a:solidFill>
                <a:latin typeface="Verdana"/>
                <a:cs typeface="Verdana"/>
              </a:rPr>
              <a:t>id</a:t>
            </a:r>
            <a:r>
              <a:rPr lang="en-US" sz="2000" spc="-18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000" spc="-180" dirty="0">
                <a:latin typeface="Verdana"/>
                <a:cs typeface="Verdana"/>
              </a:rPr>
              <a:t>:-</a:t>
            </a:r>
            <a:r>
              <a:rPr lang="en-US" sz="2000" spc="-180" dirty="0">
                <a:latin typeface="Verdana"/>
                <a:cs typeface="Verdana"/>
              </a:rPr>
              <a:t> </a:t>
            </a:r>
            <a:r>
              <a:rPr lang="en-IN" sz="2000" dirty="0"/>
              <a:t>bomcustomercare@mahabank.co.in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91" y="28447"/>
            <a:ext cx="10495915" cy="41678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Wingdings"/>
              <a:buChar char=""/>
              <a:tabLst>
                <a:tab pos="298450" algn="l"/>
              </a:tabLst>
            </a:pPr>
            <a:r>
              <a:rPr lang="en-IN" sz="1800" spc="-135" dirty="0">
                <a:solidFill>
                  <a:srgbClr val="C00000"/>
                </a:solidFill>
                <a:latin typeface="Verdana"/>
                <a:cs typeface="Verdana"/>
              </a:rPr>
              <a:t>NATURE</a:t>
            </a:r>
            <a:r>
              <a:rPr lang="en-IN" sz="1800" spc="-114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1800" spc="-10" dirty="0">
                <a:solidFill>
                  <a:srgbClr val="C00000"/>
                </a:solidFill>
                <a:latin typeface="Verdana"/>
                <a:cs typeface="Verdana"/>
              </a:rPr>
              <a:t>OF</a:t>
            </a:r>
            <a:r>
              <a:rPr lang="en-IN" sz="1800" spc="-12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1800" spc="-75" dirty="0">
                <a:solidFill>
                  <a:srgbClr val="C00000"/>
                </a:solidFill>
                <a:latin typeface="Verdana"/>
                <a:cs typeface="Verdana"/>
              </a:rPr>
              <a:t>BANK</a:t>
            </a:r>
            <a:r>
              <a:rPr lang="en-IN" sz="1800" spc="-13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IN" sz="1800" spc="-25" dirty="0">
                <a:solidFill>
                  <a:srgbClr val="C00000"/>
                </a:solidFill>
                <a:latin typeface="Verdana"/>
                <a:cs typeface="Verdana"/>
              </a:rPr>
              <a:t>ORGANIZATION</a:t>
            </a:r>
            <a:br>
              <a:rPr lang="en-IN" spc="-25" dirty="0">
                <a:solidFill>
                  <a:srgbClr val="C00000"/>
                </a:solidFill>
                <a:latin typeface="Verdana"/>
                <a:cs typeface="Verdana"/>
              </a:rPr>
            </a:br>
            <a:endParaRPr lang="en-IN" sz="1800" dirty="0">
              <a:latin typeface="Verdana"/>
              <a:cs typeface="Verdana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Nature</a:t>
            </a:r>
            <a:r>
              <a:rPr lang="en-US" dirty="0"/>
              <a:t>: Public Sector Bank 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Branches</a:t>
            </a:r>
            <a:r>
              <a:rPr lang="en-US" dirty="0"/>
              <a:t>: Over 2000 branches nationwide 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Market</a:t>
            </a: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: Significant market share in Maharashtra and expanding presence nationwide  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Objectives</a:t>
            </a:r>
            <a:r>
              <a:rPr lang="en-US" dirty="0"/>
              <a:t>: Financial inclusion, customer centric services, promoting digital banking </a:t>
            </a:r>
            <a:br>
              <a:rPr lang="en-US" dirty="0"/>
            </a:b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US" b="1" dirty="0"/>
              <a:t>Aims</a:t>
            </a:r>
            <a:r>
              <a:rPr lang="en-US" dirty="0"/>
              <a:t>: To be a reliable financial partner, fostering economic growth and providing quality banking services</a:t>
            </a: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endParaRPr lang="en-US" dirty="0"/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r>
              <a:rPr lang="en-IN" sz="1800" spc="-25" dirty="0">
                <a:solidFill>
                  <a:srgbClr val="C00000"/>
                </a:solidFill>
                <a:latin typeface="Verdana"/>
                <a:cs typeface="Verdana"/>
              </a:rPr>
              <a:t>SERVICES</a:t>
            </a:r>
            <a:endParaRPr lang="en-US" sz="1800" spc="-95" dirty="0">
              <a:solidFill>
                <a:schemeClr val="accent2">
                  <a:lumMod val="75000"/>
                </a:schemeClr>
              </a:solidFill>
              <a:latin typeface="Verdana"/>
              <a:cs typeface="Verdana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"/>
              <a:tabLst>
                <a:tab pos="393065" algn="l"/>
              </a:tabLst>
            </a:pPr>
            <a:endParaRPr sz="1800" b="1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5291" y="4038600"/>
            <a:ext cx="8839200" cy="2305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IN" b="1" dirty="0"/>
              <a:t>Personal Banking Services</a:t>
            </a:r>
            <a:r>
              <a:rPr lang="en-IN" dirty="0"/>
              <a:t>: Savings accounts, current accounts, loans, deposits</a:t>
            </a: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IN" dirty="0"/>
              <a:t> </a:t>
            </a: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IN" b="1" dirty="0"/>
              <a:t>Corporate Banking</a:t>
            </a:r>
            <a:r>
              <a:rPr lang="en-IN" dirty="0"/>
              <a:t>: Business loans, cash management, asset management </a:t>
            </a: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endParaRPr lang="en-IN" b="1" dirty="0"/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IN" b="1" dirty="0"/>
              <a:t>Digital Banking Services: </a:t>
            </a:r>
            <a:r>
              <a:rPr lang="en-IN" dirty="0"/>
              <a:t>Mobile banking, online banking, UPI services </a:t>
            </a:r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endParaRPr lang="en-IN" dirty="0"/>
          </a:p>
          <a:p>
            <a:pPr marL="297815" marR="427355" indent="-28575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299085" algn="l"/>
              </a:tabLst>
            </a:pPr>
            <a:r>
              <a:rPr lang="en-IN" b="1" dirty="0"/>
              <a:t>Investment Services</a:t>
            </a:r>
            <a:r>
              <a:rPr lang="en-IN" dirty="0"/>
              <a:t>: Mutual funds, fixed deposits, insurance plans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AREA</a:t>
            </a:r>
            <a:r>
              <a:rPr spc="-315" dirty="0"/>
              <a:t> </a:t>
            </a:r>
            <a:r>
              <a:rPr dirty="0"/>
              <a:t>OF</a:t>
            </a:r>
            <a:r>
              <a:rPr spc="-345" dirty="0"/>
              <a:t> </a:t>
            </a:r>
            <a:r>
              <a:rPr spc="-470" dirty="0"/>
              <a:t>INTERNSHIP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82116" y="1954959"/>
            <a:ext cx="7525384" cy="3191899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lang="en-US" sz="1600" b="1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 </a:t>
            </a:r>
            <a:r>
              <a:rPr lang="en-US" b="1" dirty="0"/>
              <a:t>Core Area</a:t>
            </a:r>
            <a:r>
              <a:rPr lang="en-US" dirty="0"/>
              <a:t>: Assisting with opening of accounts, customer interactions </a:t>
            </a:r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endParaRPr lang="en-US" dirty="0"/>
          </a:p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lang="en-US" sz="2000" b="1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 </a:t>
            </a:r>
            <a:r>
              <a:rPr lang="en-US" b="1" dirty="0"/>
              <a:t>Special Area</a:t>
            </a:r>
            <a:r>
              <a:rPr lang="en-US" dirty="0"/>
              <a:t>: Observing account opening, customer query handling, data verification </a:t>
            </a:r>
            <a:br>
              <a:rPr lang="en-US" dirty="0"/>
            </a:br>
            <a:br>
              <a:rPr lang="en-US" dirty="0"/>
            </a:br>
            <a:r>
              <a:rPr lang="en-US" sz="2000" b="1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 </a:t>
            </a:r>
            <a:r>
              <a:rPr lang="en-US" b="1" dirty="0"/>
              <a:t>Subject-Specific Concepts</a:t>
            </a:r>
            <a:r>
              <a:rPr lang="en-US" dirty="0"/>
              <a:t>: Customer service protocols, handling in-branch client visits, documentation management</a:t>
            </a:r>
            <a:endParaRPr lang="en-US"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ALLOCATION</a:t>
            </a:r>
            <a:r>
              <a:rPr spc="-315" dirty="0"/>
              <a:t> </a:t>
            </a:r>
            <a:r>
              <a:rPr spc="-10" dirty="0"/>
              <a:t>OF</a:t>
            </a:r>
            <a:r>
              <a:rPr spc="-320" dirty="0"/>
              <a:t> </a:t>
            </a:r>
            <a:r>
              <a:rPr spc="-355" dirty="0"/>
              <a:t>60</a:t>
            </a:r>
            <a:r>
              <a:rPr spc="-315" dirty="0"/>
              <a:t> </a:t>
            </a:r>
            <a:r>
              <a:rPr spc="-325" dirty="0"/>
              <a:t>HOURS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959"/>
            <a:ext cx="6026785" cy="1751964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140" dirty="0">
                <a:latin typeface="Verdana"/>
                <a:cs typeface="Verdana"/>
              </a:rPr>
              <a:t>Start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Date:-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20/01/2023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70" dirty="0">
                <a:latin typeface="Verdana"/>
                <a:cs typeface="Verdana"/>
              </a:rPr>
              <a:t>Daily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work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time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Afternoon,12:00pm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229" dirty="0">
                <a:latin typeface="Verdana"/>
                <a:cs typeface="Verdana"/>
              </a:rPr>
              <a:t>4:00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pm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140" dirty="0">
                <a:latin typeface="Verdana"/>
                <a:cs typeface="Verdana"/>
              </a:rPr>
              <a:t>Daily:-</a:t>
            </a:r>
            <a:r>
              <a:rPr sz="2000" spc="-175" dirty="0">
                <a:latin typeface="Verdana"/>
                <a:cs typeface="Verdana"/>
              </a:rPr>
              <a:t>4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hours</a:t>
            </a:r>
            <a:endParaRPr sz="2000" dirty="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994"/>
              </a:spcBef>
              <a:buClr>
                <a:srgbClr val="EF7E09"/>
              </a:buClr>
              <a:buSzPct val="80000"/>
              <a:buFont typeface="Wingdings"/>
              <a:buChar char=""/>
              <a:tabLst>
                <a:tab pos="354965" algn="l"/>
              </a:tabLst>
            </a:pPr>
            <a:r>
              <a:rPr sz="2000" spc="-45" dirty="0">
                <a:latin typeface="Verdana"/>
                <a:cs typeface="Verdana"/>
              </a:rPr>
              <a:t>End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date:-</a:t>
            </a:r>
            <a:r>
              <a:rPr sz="2000" spc="-40" dirty="0">
                <a:latin typeface="Verdana"/>
                <a:cs typeface="Verdana"/>
              </a:rPr>
              <a:t>05/02/2023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0739" y="1028446"/>
            <a:ext cx="2873375" cy="5461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4215"/>
              </a:lnSpc>
            </a:pPr>
            <a:r>
              <a:rPr sz="3600" spc="-615" dirty="0">
                <a:solidFill>
                  <a:srgbClr val="C00000"/>
                </a:solidFill>
              </a:rPr>
              <a:t>LIST</a:t>
            </a:r>
            <a:r>
              <a:rPr sz="3600" spc="-285" dirty="0">
                <a:solidFill>
                  <a:srgbClr val="C00000"/>
                </a:solidFill>
              </a:rPr>
              <a:t> </a:t>
            </a:r>
            <a:r>
              <a:rPr sz="3600" spc="-10" dirty="0">
                <a:solidFill>
                  <a:srgbClr val="C00000"/>
                </a:solidFill>
              </a:rPr>
              <a:t>OF</a:t>
            </a:r>
            <a:r>
              <a:rPr sz="3600" spc="-300" dirty="0">
                <a:solidFill>
                  <a:srgbClr val="C00000"/>
                </a:solidFill>
              </a:rPr>
              <a:t> </a:t>
            </a:r>
            <a:r>
              <a:rPr sz="3600" spc="-535" dirty="0">
                <a:solidFill>
                  <a:srgbClr val="C00000"/>
                </a:solidFill>
              </a:rPr>
              <a:t>SKILLS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990600" y="2037593"/>
            <a:ext cx="7882255" cy="30598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70" dirty="0" err="1">
                <a:solidFill>
                  <a:srgbClr val="C00000"/>
                </a:solidFill>
                <a:latin typeface="Verdana"/>
                <a:cs typeface="Verdana"/>
              </a:rPr>
              <a:t>Behaviour</a:t>
            </a:r>
            <a:r>
              <a:rPr lang="en-US" sz="1800" spc="-70" dirty="0">
                <a:solidFill>
                  <a:srgbClr val="C00000"/>
                </a:solidFill>
                <a:latin typeface="Verdana"/>
                <a:cs typeface="Verdana"/>
              </a:rPr>
              <a:t>/Soft</a:t>
            </a:r>
            <a:r>
              <a:rPr lang="en-US" sz="1800" spc="-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lang="en-US" sz="1800" spc="-20" dirty="0">
                <a:solidFill>
                  <a:srgbClr val="C00000"/>
                </a:solidFill>
                <a:latin typeface="Verdana"/>
                <a:cs typeface="Verdana"/>
              </a:rPr>
              <a:t>Skill</a:t>
            </a:r>
            <a:br>
              <a:rPr lang="en-US" sz="1800" spc="-20" dirty="0">
                <a:solidFill>
                  <a:srgbClr val="C00000"/>
                </a:solidFill>
                <a:latin typeface="Verdana"/>
                <a:cs typeface="Verdana"/>
              </a:rPr>
            </a:br>
            <a:endParaRPr lang="en-US" sz="1800" dirty="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 Communication Skills: </a:t>
            </a:r>
            <a:r>
              <a:rPr lang="en-US" dirty="0"/>
              <a:t>Effectively engaging with customers </a:t>
            </a: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endParaRPr lang="en-US" dirty="0"/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Technical Skills:</a:t>
            </a:r>
            <a:r>
              <a:rPr lang="en-US" dirty="0"/>
              <a:t> Handling banking software and data entry </a:t>
            </a: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endParaRPr lang="en-US" dirty="0"/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Teamwork: </a:t>
            </a:r>
            <a:r>
              <a:rPr lang="en-US" dirty="0"/>
              <a:t>Collaborative tasks with bank employees </a:t>
            </a: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endParaRPr lang="en-US" dirty="0"/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Problem-Solving: </a:t>
            </a:r>
            <a:r>
              <a:rPr lang="en-US" dirty="0"/>
              <a:t>Managing customer issues and providing solutions </a:t>
            </a:r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endParaRPr lang="en-US" dirty="0"/>
          </a:p>
          <a:p>
            <a:pPr marL="298450" indent="-285750">
              <a:lnSpc>
                <a:spcPct val="100000"/>
              </a:lnSpc>
              <a:buFont typeface="Courier New"/>
              <a:buChar char="o"/>
              <a:tabLst>
                <a:tab pos="298450" algn="l"/>
              </a:tabLst>
            </a:pPr>
            <a:r>
              <a:rPr lang="en-US" b="1" dirty="0"/>
              <a:t>Organizational Skills: </a:t>
            </a:r>
            <a:r>
              <a:rPr lang="en-US" dirty="0"/>
              <a:t>Efficient task and document management</a:t>
            </a:r>
            <a:endParaRPr lang="en-US"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229" dirty="0"/>
              <a:t>A</a:t>
            </a:r>
            <a:r>
              <a:rPr spc="-305" dirty="0"/>
              <a:t> </a:t>
            </a:r>
            <a:r>
              <a:rPr spc="-245" dirty="0"/>
              <a:t>NOTE</a:t>
            </a:r>
            <a:r>
              <a:rPr spc="-305" dirty="0"/>
              <a:t> </a:t>
            </a:r>
            <a:r>
              <a:rPr spc="125" dirty="0"/>
              <a:t>ON</a:t>
            </a:r>
            <a:r>
              <a:rPr spc="-290" dirty="0"/>
              <a:t> </a:t>
            </a:r>
            <a:r>
              <a:rPr spc="-509" dirty="0"/>
              <a:t>THE</a:t>
            </a:r>
            <a:r>
              <a:rPr spc="-305" dirty="0"/>
              <a:t> </a:t>
            </a:r>
            <a:r>
              <a:rPr spc="-235" dirty="0"/>
              <a:t>PREPARATIONS </a:t>
            </a:r>
            <a:r>
              <a:rPr spc="-20" dirty="0"/>
              <a:t>DONE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2116" y="1954959"/>
            <a:ext cx="7054215" cy="285847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lang="en-US" sz="2000" dirty="0"/>
              <a:t>Completed soft skills training focused on customer service </a:t>
            </a: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endParaRPr lang="en-US" sz="2000" dirty="0"/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lang="en-US" sz="2000" dirty="0"/>
              <a:t>Basic financial literacy course covering banking fundamentals </a:t>
            </a:r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endParaRPr lang="en-US" sz="2000" dirty="0"/>
          </a:p>
          <a:p>
            <a:pPr marL="354965" indent="-342265">
              <a:lnSpc>
                <a:spcPct val="100000"/>
              </a:lnSpc>
              <a:spcBef>
                <a:spcPts val="1090"/>
              </a:spcBef>
              <a:buClr>
                <a:srgbClr val="EF7E09"/>
              </a:buClr>
              <a:buSzPct val="80000"/>
              <a:buFont typeface="Wingdings"/>
              <a:buChar char=""/>
              <a:tabLst>
                <a:tab pos="354965" algn="l"/>
              </a:tabLst>
            </a:pPr>
            <a:r>
              <a:rPr lang="en-US" sz="2000" dirty="0"/>
              <a:t>Workshop on banking software for efficient use in day-to-day tasks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200" spc="-345" dirty="0"/>
              <a:t>DETAILS</a:t>
            </a:r>
            <a:r>
              <a:rPr sz="3200" spc="-254" dirty="0"/>
              <a:t> </a:t>
            </a:r>
            <a:r>
              <a:rPr sz="3200" spc="-10" dirty="0"/>
              <a:t>OF</a:t>
            </a:r>
            <a:r>
              <a:rPr sz="3200" spc="-229" dirty="0"/>
              <a:t> </a:t>
            </a:r>
            <a:r>
              <a:rPr sz="3200" spc="-390" dirty="0"/>
              <a:t>THE</a:t>
            </a:r>
            <a:r>
              <a:rPr sz="3200" spc="-229" dirty="0"/>
              <a:t> </a:t>
            </a:r>
            <a:r>
              <a:rPr sz="3200" spc="-140" dirty="0"/>
              <a:t>PRIMARY</a:t>
            </a:r>
            <a:r>
              <a:rPr sz="3200" spc="-254" dirty="0"/>
              <a:t> </a:t>
            </a:r>
            <a:r>
              <a:rPr sz="3200" spc="-280" dirty="0"/>
              <a:t>DISCUSSION</a:t>
            </a:r>
            <a:r>
              <a:rPr sz="3200" spc="-215" dirty="0"/>
              <a:t> </a:t>
            </a:r>
            <a:r>
              <a:rPr sz="3200" spc="-425" dirty="0"/>
              <a:t>WITH </a:t>
            </a:r>
            <a:r>
              <a:rPr sz="3200" spc="-360" dirty="0"/>
              <a:t>INTERNSHIP</a:t>
            </a:r>
            <a:r>
              <a:rPr sz="3200" spc="-250" dirty="0"/>
              <a:t> </a:t>
            </a:r>
            <a:r>
              <a:rPr sz="3200" spc="-60" dirty="0"/>
              <a:t>PROVING</a:t>
            </a:r>
            <a:r>
              <a:rPr sz="3200" spc="-235" dirty="0"/>
              <a:t> </a:t>
            </a:r>
            <a:r>
              <a:rPr sz="3200" spc="-35" dirty="0"/>
              <a:t>ORAGANIZATION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82116" y="1954959"/>
            <a:ext cx="7924800" cy="3289362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sz="2000" spc="-195" dirty="0">
                <a:latin typeface="Verdana"/>
                <a:cs typeface="Verdana"/>
              </a:rPr>
              <a:t>First</a:t>
            </a:r>
            <a:r>
              <a:rPr sz="2000" spc="-135" dirty="0">
                <a:latin typeface="Verdana"/>
                <a:cs typeface="Verdana"/>
              </a:rPr>
              <a:t> Visit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Date:-</a:t>
            </a:r>
            <a:r>
              <a:rPr lang="en-US" sz="2000" spc="-45" dirty="0">
                <a:latin typeface="Verdana"/>
                <a:cs typeface="Verdana"/>
              </a:rPr>
              <a:t> 03</a:t>
            </a:r>
            <a:r>
              <a:rPr sz="2000" spc="-45" dirty="0">
                <a:latin typeface="Verdana"/>
                <a:cs typeface="Verdana"/>
              </a:rPr>
              <a:t>/</a:t>
            </a:r>
            <a:r>
              <a:rPr lang="en-US" sz="2000" spc="-45" dirty="0">
                <a:latin typeface="Verdana"/>
                <a:cs typeface="Verdana"/>
              </a:rPr>
              <a:t>10</a:t>
            </a:r>
            <a:r>
              <a:rPr sz="2000" spc="-45" dirty="0">
                <a:latin typeface="Verdana"/>
                <a:cs typeface="Verdana"/>
              </a:rPr>
              <a:t>/20</a:t>
            </a:r>
            <a:r>
              <a:rPr lang="en-US" sz="2000" spc="-45" dirty="0">
                <a:latin typeface="Verdana"/>
                <a:cs typeface="Verdana"/>
              </a:rPr>
              <a:t>24</a:t>
            </a:r>
            <a:br>
              <a:rPr lang="en-US" sz="2000" spc="-45" dirty="0">
                <a:latin typeface="Verdana"/>
                <a:cs typeface="Verdana"/>
              </a:rPr>
            </a:b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16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16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lang="en-US" sz="2000" dirty="0"/>
              <a:t> Bank Manager: Mr. Suresh Patil </a:t>
            </a: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354965" algn="l"/>
              </a:tabLst>
            </a:pPr>
            <a:r>
              <a:rPr lang="en-IN" sz="2000" spc="75" dirty="0">
                <a:solidFill>
                  <a:srgbClr val="EF7E09"/>
                </a:solidFill>
                <a:latin typeface="Lucida Sans Unicode"/>
                <a:cs typeface="Lucida Sans Unicode"/>
              </a:rPr>
              <a:t>▶</a:t>
            </a:r>
            <a:r>
              <a:rPr lang="en-IN" sz="2000" dirty="0">
                <a:solidFill>
                  <a:srgbClr val="EF7E09"/>
                </a:solidFill>
                <a:latin typeface="Lucida Sans Unicode"/>
                <a:cs typeface="Lucida Sans Unicode"/>
              </a:rPr>
              <a:t>	</a:t>
            </a:r>
            <a:r>
              <a:rPr lang="en-US" sz="2800" dirty="0"/>
              <a:t> </a:t>
            </a:r>
            <a:r>
              <a:rPr lang="en-US" sz="2000" dirty="0"/>
              <a:t>Discussion: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i</a:t>
            </a:r>
            <a:r>
              <a:rPr lang="en-US" sz="2000" dirty="0"/>
              <a:t>.   Internship goals and key learning areas </a:t>
            </a:r>
            <a:br>
              <a:rPr lang="en-US" sz="2000" dirty="0"/>
            </a:br>
            <a:r>
              <a:rPr lang="en-US" sz="2000" dirty="0"/>
              <a:t>		ii.  Expectations for customer service and handling daily  </a:t>
            </a:r>
            <a:br>
              <a:rPr lang="en-US" sz="2000" dirty="0"/>
            </a:br>
            <a:r>
              <a:rPr lang="en-US" sz="2000" dirty="0"/>
              <a:t>                  banking tasks </a:t>
            </a:r>
            <a:br>
              <a:rPr lang="en-US" sz="2000" dirty="0"/>
            </a:br>
            <a:r>
              <a:rPr lang="en-US" sz="2000" dirty="0"/>
              <a:t>		iii. Overview of bank policies and professional conduct </a:t>
            </a:r>
            <a:br>
              <a:rPr lang="en-US" sz="2000" dirty="0"/>
            </a:br>
            <a:r>
              <a:rPr lang="en-US" sz="2000" dirty="0"/>
              <a:t>                  standards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607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Courier New</vt:lpstr>
      <vt:lpstr>Lucida Sans Unicode</vt:lpstr>
      <vt:lpstr>Verdana</vt:lpstr>
      <vt:lpstr>Wingdings</vt:lpstr>
      <vt:lpstr>Office Theme</vt:lpstr>
      <vt:lpstr>WEL-COME</vt:lpstr>
      <vt:lpstr>SHARADCHANDRA PAWAR ARTS &amp; COMMERCE COLLEGE</vt:lpstr>
      <vt:lpstr>DETAILS OF COMPANY</vt:lpstr>
      <vt:lpstr>PowerPoint Presentation</vt:lpstr>
      <vt:lpstr>AREA OF INTERNSHIP</vt:lpstr>
      <vt:lpstr>ALLOCATION OF 60 HOURS</vt:lpstr>
      <vt:lpstr>LIST OF SKILLS</vt:lpstr>
      <vt:lpstr>A NOTE ON THE PREPARATIONS DONE</vt:lpstr>
      <vt:lpstr>DETAILS OF THE PRIMARY DISCUSSION WITH INTERNSHIP PROVING ORAGANIZATION</vt:lpstr>
      <vt:lpstr>PowerPoint Presentation</vt:lpstr>
      <vt:lpstr>ACKNOWLEDGEMENT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WEL-COME</dc:title>
  <dc:creator>Atul mokal</dc:creator>
  <cp:lastModifiedBy>Ganesh More</cp:lastModifiedBy>
  <cp:revision>1</cp:revision>
  <dcterms:created xsi:type="dcterms:W3CDTF">2024-10-17T17:01:01Z</dcterms:created>
  <dcterms:modified xsi:type="dcterms:W3CDTF">2024-10-17T17:21:39Z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2024-10-17T00:00:00Z</vt:filetime>
  </property>
  <property fmtid="{D5CDD505-2E9C-101B-9397-08002B2CF9AE}" pid="5" name="Producer">
    <vt:lpwstr>Microsoft® PowerPoint® 2021</vt:lpwstr>
  </property>
</Properties>
</file>