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-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4772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6092951"/>
            <a:ext cx="993648" cy="7650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55484" cy="119900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8488045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7525384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collegealandi.com/" TargetMode="External"/><Relationship Id="rId2" Type="http://schemas.openxmlformats.org/officeDocument/2006/relationships/hyperlink" Target="mailto:Spacc.dudulga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-Nahat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602558"/>
            <a:ext cx="4989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5" dirty="0"/>
              <a:t>WEL-</a:t>
            </a:r>
            <a:r>
              <a:rPr sz="7200" spc="290" dirty="0"/>
              <a:t>COME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90600"/>
            <a:ext cx="6905625" cy="44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C00000"/>
                </a:solidFill>
                <a:latin typeface="Verdana"/>
                <a:cs typeface="Verdana"/>
              </a:rPr>
              <a:t>PROPOSED</a:t>
            </a:r>
            <a:r>
              <a:rPr sz="1800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Verdana"/>
                <a:cs typeface="Verdana"/>
              </a:rPr>
              <a:t>OUTCOME</a:t>
            </a:r>
            <a:r>
              <a:rPr sz="1800" spc="-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C00000"/>
                </a:solidFill>
                <a:latin typeface="Verdana"/>
                <a:cs typeface="Verdana"/>
              </a:rPr>
              <a:t>INTERNSHIP</a:t>
            </a:r>
            <a:r>
              <a:rPr sz="18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Verdana"/>
                <a:cs typeface="Verdana"/>
              </a:rPr>
              <a:t>PROGRAMME</a:t>
            </a:r>
            <a:br>
              <a:rPr lang="en-US" sz="1800" spc="-10" dirty="0">
                <a:solidFill>
                  <a:srgbClr val="C00000"/>
                </a:solidFill>
                <a:latin typeface="Verdana"/>
                <a:cs typeface="Verdana"/>
              </a:rPr>
            </a:br>
            <a:endParaRPr sz="1800" dirty="0">
              <a:latin typeface="Verdana"/>
              <a:cs typeface="Verdana"/>
            </a:endParaRPr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Understanding of core auditing and tax processes</a:t>
            </a:r>
            <a:br>
              <a:rPr lang="en-US" dirty="0"/>
            </a:br>
            <a:endParaRPr lang="en-US" dirty="0"/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Practical experience in GST compliance and financial reporting</a:t>
            </a:r>
            <a:br>
              <a:rPr lang="en-US" dirty="0"/>
            </a:br>
            <a:endParaRPr lang="en-US" dirty="0"/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Improved client communication and technical skills in accounting</a:t>
            </a:r>
            <a:br>
              <a:rPr lang="en-US" dirty="0"/>
            </a:br>
            <a:endParaRPr lang="en-US" dirty="0"/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Ability to manage small-scale audits and prepare financial documents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209800"/>
            <a:ext cx="9526270" cy="300338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Verdana"/>
                <a:cs typeface="Verdana"/>
              </a:rPr>
              <a:t>Name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80" dirty="0">
                <a:latin typeface="Verdana"/>
                <a:cs typeface="Verdana"/>
              </a:rPr>
              <a:t> sub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teacher:-</a:t>
            </a:r>
            <a:r>
              <a:rPr lang="en-IN" sz="1900" spc="-110" dirty="0">
                <a:latin typeface="Verdana"/>
                <a:cs typeface="Verdana"/>
              </a:rPr>
              <a:t> </a:t>
            </a:r>
            <a:r>
              <a:rPr lang="en-US" sz="1900" spc="-125" dirty="0">
                <a:latin typeface="Verdana"/>
                <a:cs typeface="Verdana"/>
              </a:rPr>
              <a:t>PROF. Dipali </a:t>
            </a:r>
            <a:r>
              <a:rPr lang="en-US" sz="1900" spc="-125" dirty="0" err="1">
                <a:latin typeface="Verdana"/>
                <a:cs typeface="Verdana"/>
              </a:rPr>
              <a:t>Sonawane</a:t>
            </a:r>
            <a:r>
              <a:rPr lang="en-US" sz="1900" spc="-10" dirty="0">
                <a:latin typeface="Verdana"/>
                <a:cs typeface="Verdana"/>
              </a:rPr>
              <a:t> </a:t>
            </a:r>
            <a:r>
              <a:rPr lang="en-US" sz="1900" spc="70" dirty="0">
                <a:latin typeface="Verdana"/>
                <a:cs typeface="Verdana"/>
              </a:rPr>
              <a:t>Madam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25" dirty="0">
                <a:latin typeface="Verdana"/>
                <a:cs typeface="Verdana"/>
              </a:rPr>
              <a:t>Department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Head:-</a:t>
            </a:r>
            <a:r>
              <a:rPr sz="1900" spc="-85" dirty="0">
                <a:latin typeface="Verdana"/>
                <a:cs typeface="Verdana"/>
              </a:rPr>
              <a:t>Prof.</a:t>
            </a:r>
            <a:r>
              <a:rPr lang="en-IN" sz="1900" spc="-85" dirty="0">
                <a:latin typeface="Verdana"/>
                <a:cs typeface="Verdana"/>
              </a:rPr>
              <a:t> Dipali Tamhane Madam</a:t>
            </a:r>
            <a:r>
              <a:rPr sz="1900" spc="-20" dirty="0">
                <a:latin typeface="Verdana"/>
                <a:cs typeface="Verdana"/>
              </a:rPr>
              <a:t>.</a:t>
            </a:r>
            <a:endParaRPr sz="1900" dirty="0">
              <a:latin typeface="Verdana"/>
              <a:cs typeface="Verdana"/>
            </a:endParaRPr>
          </a:p>
          <a:p>
            <a:pPr marL="12700">
              <a:spcBef>
                <a:spcPts val="555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Verdana"/>
                <a:cs typeface="Verdana"/>
              </a:rPr>
              <a:t>College</a:t>
            </a:r>
            <a:r>
              <a:rPr sz="1900" spc="15" dirty="0">
                <a:latin typeface="Verdana"/>
                <a:cs typeface="Verdana"/>
              </a:rPr>
              <a:t> </a:t>
            </a:r>
            <a:r>
              <a:rPr sz="1900" spc="-105" dirty="0">
                <a:latin typeface="Verdana"/>
                <a:cs typeface="Verdana"/>
              </a:rPr>
              <a:t>Principles:-</a:t>
            </a:r>
            <a:r>
              <a:rPr lang="en-IN" sz="1900" spc="-114" dirty="0">
                <a:latin typeface="Verdana"/>
                <a:cs typeface="Verdana"/>
              </a:rPr>
              <a:t> </a:t>
            </a:r>
            <a:r>
              <a:rPr lang="en-IN" sz="1900" spc="-70" dirty="0" err="1">
                <a:latin typeface="Verdana"/>
                <a:cs typeface="Verdana"/>
              </a:rPr>
              <a:t>Natha</a:t>
            </a:r>
            <a:r>
              <a:rPr lang="en-IN" sz="1900" spc="-70" dirty="0">
                <a:latin typeface="Verdana"/>
                <a:cs typeface="Verdana"/>
              </a:rPr>
              <a:t> Mokate </a:t>
            </a:r>
            <a:r>
              <a:rPr lang="en-IN" sz="1900" spc="-20" dirty="0">
                <a:latin typeface="Verdana"/>
                <a:cs typeface="Verdana"/>
              </a:rPr>
              <a:t>Sir.</a:t>
            </a:r>
            <a:endParaRPr sz="1900" dirty="0">
              <a:latin typeface="Verdana"/>
              <a:cs typeface="Verdana"/>
            </a:endParaRPr>
          </a:p>
          <a:p>
            <a:pPr marL="12700"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Verdana"/>
                <a:cs typeface="Verdana"/>
              </a:rPr>
              <a:t>Concern</a:t>
            </a:r>
            <a:r>
              <a:rPr sz="1900" spc="-10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internship</a:t>
            </a:r>
            <a:r>
              <a:rPr sz="1900" spc="-5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providing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organization</a:t>
            </a:r>
            <a:r>
              <a:rPr sz="1900" spc="-2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officer:-</a:t>
            </a:r>
            <a:r>
              <a:rPr lang="en-US" sz="1800" dirty="0"/>
              <a:t>Mr. Suresh Patil 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125" dirty="0">
                <a:latin typeface="Verdana"/>
                <a:cs typeface="Verdana"/>
              </a:rPr>
              <a:t>Parents:-</a:t>
            </a:r>
            <a:r>
              <a:rPr lang="en-US" sz="1900" dirty="0">
                <a:latin typeface="Verdana"/>
                <a:cs typeface="Verdana"/>
              </a:rPr>
              <a:t> </a:t>
            </a:r>
            <a:r>
              <a:rPr lang="en-US" sz="1900" dirty="0" err="1">
                <a:latin typeface="Verdana"/>
                <a:cs typeface="Verdana"/>
              </a:rPr>
              <a:t>Dagdu</a:t>
            </a:r>
            <a:r>
              <a:rPr lang="en-US" sz="1900" dirty="0">
                <a:latin typeface="Verdana"/>
                <a:cs typeface="Verdana"/>
              </a:rPr>
              <a:t> </a:t>
            </a:r>
            <a:r>
              <a:rPr lang="en-US" sz="1900" dirty="0" err="1">
                <a:latin typeface="Verdana"/>
                <a:cs typeface="Verdana"/>
              </a:rPr>
              <a:t>Survase</a:t>
            </a:r>
            <a:endParaRPr lang="en-US"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145" dirty="0">
                <a:latin typeface="Verdana"/>
                <a:cs typeface="Verdana"/>
              </a:rPr>
              <a:t>Friends:-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1.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lang="en-IN" sz="1900" spc="50" dirty="0" err="1">
                <a:latin typeface="Verdana"/>
                <a:cs typeface="Verdana"/>
              </a:rPr>
              <a:t>Shrushti</a:t>
            </a:r>
            <a:r>
              <a:rPr lang="en-IN" sz="1900" spc="50" dirty="0">
                <a:latin typeface="Verdana"/>
                <a:cs typeface="Verdana"/>
              </a:rPr>
              <a:t> </a:t>
            </a:r>
            <a:r>
              <a:rPr lang="en-IN" sz="1900" spc="50" dirty="0" err="1">
                <a:latin typeface="Verdana"/>
                <a:cs typeface="Verdana"/>
              </a:rPr>
              <a:t>Muragod</a:t>
            </a:r>
            <a:endParaRPr sz="1900" dirty="0">
              <a:latin typeface="Verdana"/>
              <a:cs typeface="Verdana"/>
            </a:endParaRPr>
          </a:p>
          <a:p>
            <a:pPr marL="1544320" lvl="1" indent="-265430">
              <a:lnSpc>
                <a:spcPct val="100000"/>
              </a:lnSpc>
              <a:spcBef>
                <a:spcPts val="545"/>
              </a:spcBef>
              <a:buAutoNum type="arabicPeriod" startAt="2"/>
              <a:tabLst>
                <a:tab pos="1544320" algn="l"/>
              </a:tabLst>
            </a:pPr>
            <a:r>
              <a:rPr lang="en-IN" sz="1900" spc="-10" dirty="0">
                <a:latin typeface="Verdana"/>
                <a:cs typeface="Verdana"/>
              </a:rPr>
              <a:t>Payal </a:t>
            </a:r>
            <a:r>
              <a:rPr lang="en-IN" sz="1900" spc="-10" dirty="0" err="1">
                <a:latin typeface="Verdana"/>
                <a:cs typeface="Verdana"/>
              </a:rPr>
              <a:t>Korade</a:t>
            </a:r>
            <a:endParaRPr lang="en-US"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buClr>
                <a:srgbClr val="EF7E09"/>
              </a:buClr>
              <a:buSzPct val="78947"/>
              <a:tabLst>
                <a:tab pos="354965" algn="l"/>
              </a:tabLst>
            </a:pPr>
            <a:r>
              <a:rPr lang="en-US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US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lang="en-US" sz="1900" spc="-120" dirty="0">
                <a:latin typeface="Verdana"/>
                <a:cs typeface="Verdana"/>
              </a:rPr>
              <a:t>For</a:t>
            </a:r>
            <a:r>
              <a:rPr lang="en-US" sz="1900" spc="-85" dirty="0">
                <a:latin typeface="Verdana"/>
                <a:cs typeface="Verdana"/>
              </a:rPr>
              <a:t> </a:t>
            </a:r>
            <a:r>
              <a:rPr lang="en-US" sz="1900" spc="-55" dirty="0">
                <a:latin typeface="Verdana"/>
                <a:cs typeface="Verdana"/>
              </a:rPr>
              <a:t>supporting</a:t>
            </a:r>
            <a:r>
              <a:rPr lang="en-US" sz="1900" spc="-95" dirty="0">
                <a:latin typeface="Verdana"/>
                <a:cs typeface="Verdana"/>
              </a:rPr>
              <a:t> </a:t>
            </a:r>
            <a:r>
              <a:rPr lang="en-US" sz="1900" spc="-90" dirty="0">
                <a:latin typeface="Verdana"/>
                <a:cs typeface="Verdana"/>
              </a:rPr>
              <a:t>internship</a:t>
            </a:r>
            <a:r>
              <a:rPr lang="en-US" sz="1900" spc="-95" dirty="0">
                <a:latin typeface="Verdana"/>
                <a:cs typeface="Verdana"/>
              </a:rPr>
              <a:t> </a:t>
            </a:r>
            <a:r>
              <a:rPr lang="en-US" sz="1900" spc="-10" dirty="0" err="1">
                <a:latin typeface="Verdana"/>
                <a:cs typeface="Verdana"/>
              </a:rPr>
              <a:t>programme</a:t>
            </a:r>
            <a:r>
              <a:rPr lang="en-US" sz="1900" spc="-10" dirty="0">
                <a:latin typeface="Verdana"/>
                <a:cs typeface="Verdana"/>
              </a:rPr>
              <a:t>.</a:t>
            </a:r>
            <a:endParaRPr lang="en-US"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38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5"/>
              </a:spcBef>
            </a:pPr>
            <a:r>
              <a:rPr sz="2900" spc="-65" dirty="0">
                <a:solidFill>
                  <a:srgbClr val="FF0000"/>
                </a:solidFill>
              </a:rPr>
              <a:t>SHARADCHANDRA</a:t>
            </a:r>
            <a:r>
              <a:rPr sz="2900" spc="-215" dirty="0">
                <a:solidFill>
                  <a:srgbClr val="FF0000"/>
                </a:solidFill>
              </a:rPr>
              <a:t> </a:t>
            </a:r>
            <a:r>
              <a:rPr sz="2900" dirty="0">
                <a:solidFill>
                  <a:srgbClr val="FF0000"/>
                </a:solidFill>
              </a:rPr>
              <a:t>PAWAR</a:t>
            </a:r>
            <a:r>
              <a:rPr sz="2900" spc="-40" dirty="0">
                <a:solidFill>
                  <a:srgbClr val="FF0000"/>
                </a:solidFill>
              </a:rPr>
              <a:t> </a:t>
            </a:r>
            <a:r>
              <a:rPr sz="2900" spc="-315" dirty="0">
                <a:solidFill>
                  <a:srgbClr val="FF0000"/>
                </a:solidFill>
              </a:rPr>
              <a:t>ARTS</a:t>
            </a:r>
            <a:r>
              <a:rPr sz="2900" spc="-220" dirty="0">
                <a:solidFill>
                  <a:srgbClr val="FF0000"/>
                </a:solidFill>
              </a:rPr>
              <a:t> </a:t>
            </a:r>
            <a:r>
              <a:rPr sz="2900" spc="80" dirty="0">
                <a:solidFill>
                  <a:srgbClr val="FF0000"/>
                </a:solidFill>
              </a:rPr>
              <a:t>&amp;</a:t>
            </a:r>
            <a:r>
              <a:rPr sz="2900" spc="-245" dirty="0">
                <a:solidFill>
                  <a:srgbClr val="FF0000"/>
                </a:solidFill>
              </a:rPr>
              <a:t> </a:t>
            </a:r>
            <a:r>
              <a:rPr sz="2900" spc="45" dirty="0">
                <a:solidFill>
                  <a:srgbClr val="FF0000"/>
                </a:solidFill>
              </a:rPr>
              <a:t>COMMERCE </a:t>
            </a:r>
            <a:r>
              <a:rPr sz="2900" spc="-10" dirty="0">
                <a:solidFill>
                  <a:srgbClr val="FF0000"/>
                </a:solidFill>
              </a:rPr>
              <a:t>COLLEGE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82116" y="1955237"/>
            <a:ext cx="8521065" cy="39607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60" dirty="0">
                <a:solidFill>
                  <a:srgbClr val="771F28"/>
                </a:solidFill>
                <a:latin typeface="Verdana"/>
                <a:cs typeface="Verdana"/>
              </a:rPr>
              <a:t>Address</a:t>
            </a:r>
            <a:r>
              <a:rPr sz="1900" spc="-114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spc="-305" dirty="0">
                <a:solidFill>
                  <a:srgbClr val="FF0000"/>
                </a:solidFill>
                <a:latin typeface="Verdana"/>
                <a:cs typeface="Verdana"/>
              </a:rPr>
              <a:t>:-</a:t>
            </a:r>
            <a:r>
              <a:rPr sz="1900" dirty="0">
                <a:latin typeface="Verdana"/>
                <a:cs typeface="Verdana"/>
              </a:rPr>
              <a:t>Dudulgaon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900" spc="-30" dirty="0">
                <a:latin typeface="Verdana"/>
                <a:cs typeface="Verdana"/>
              </a:rPr>
              <a:t>Alandi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Devachi</a:t>
            </a:r>
            <a:r>
              <a:rPr sz="1900" spc="-1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19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Dist-</a:t>
            </a:r>
            <a:r>
              <a:rPr sz="1900" spc="-10" dirty="0">
                <a:latin typeface="Verdana"/>
                <a:cs typeface="Verdana"/>
              </a:rPr>
              <a:t>Pune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900" spc="-35" dirty="0">
                <a:latin typeface="Verdana"/>
                <a:cs typeface="Verdana"/>
              </a:rPr>
              <a:t>Maharashtra</a:t>
            </a:r>
            <a:r>
              <a:rPr sz="1900" spc="-55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412105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50" dirty="0">
                <a:solidFill>
                  <a:srgbClr val="771F28"/>
                </a:solidFill>
                <a:latin typeface="Verdana"/>
                <a:cs typeface="Verdana"/>
              </a:rPr>
              <a:t>Contact</a:t>
            </a:r>
            <a:r>
              <a:rPr sz="1900" spc="-60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771F28"/>
                </a:solidFill>
                <a:latin typeface="Verdana"/>
                <a:cs typeface="Verdana"/>
              </a:rPr>
              <a:t>No</a:t>
            </a:r>
            <a:r>
              <a:rPr sz="1900" spc="-135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spc="-295" dirty="0">
                <a:solidFill>
                  <a:srgbClr val="00AF50"/>
                </a:solidFill>
                <a:latin typeface="Verdana"/>
                <a:cs typeface="Verdana"/>
              </a:rPr>
              <a:t>:-</a:t>
            </a:r>
            <a:r>
              <a:rPr sz="1900" spc="-10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latin typeface="Verdana"/>
                <a:cs typeface="Verdana"/>
              </a:rPr>
              <a:t>8999128421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45" dirty="0">
                <a:solidFill>
                  <a:srgbClr val="771F28"/>
                </a:solidFill>
                <a:latin typeface="Verdana"/>
                <a:cs typeface="Verdana"/>
              </a:rPr>
              <a:t>Representative</a:t>
            </a:r>
            <a:r>
              <a:rPr sz="1900" spc="-105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771F28"/>
                </a:solidFill>
                <a:latin typeface="Verdana"/>
                <a:cs typeface="Verdana"/>
              </a:rPr>
              <a:t>Name</a:t>
            </a:r>
            <a:r>
              <a:rPr sz="1900" spc="-90" dirty="0">
                <a:latin typeface="Verdana"/>
                <a:cs typeface="Verdana"/>
              </a:rPr>
              <a:t>:-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lang="en-IN" sz="1900" spc="-70" dirty="0" err="1">
                <a:latin typeface="Verdana"/>
                <a:cs typeface="Verdana"/>
              </a:rPr>
              <a:t>Natha</a:t>
            </a:r>
            <a:r>
              <a:rPr lang="en-IN" sz="1900" spc="-70" dirty="0">
                <a:latin typeface="Verdana"/>
                <a:cs typeface="Verdana"/>
              </a:rPr>
              <a:t> Mokate </a:t>
            </a:r>
            <a:r>
              <a:rPr sz="1900" spc="-20" dirty="0">
                <a:latin typeface="Verdana"/>
                <a:cs typeface="Verdana"/>
              </a:rPr>
              <a:t>Sir.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20" dirty="0">
                <a:solidFill>
                  <a:srgbClr val="771F28"/>
                </a:solidFill>
                <a:latin typeface="Verdana"/>
                <a:cs typeface="Verdana"/>
              </a:rPr>
              <a:t>Email-</a:t>
            </a:r>
            <a:r>
              <a:rPr sz="1900" spc="-260" dirty="0">
                <a:solidFill>
                  <a:srgbClr val="771F28"/>
                </a:solidFill>
                <a:latin typeface="Verdana"/>
                <a:cs typeface="Verdana"/>
              </a:rPr>
              <a:t>ID</a:t>
            </a:r>
            <a:r>
              <a:rPr sz="1900" spc="-260" dirty="0">
                <a:latin typeface="Verdana"/>
                <a:cs typeface="Verdana"/>
              </a:rPr>
              <a:t>:-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  <a:hlinkClick r:id="rId2"/>
              </a:rPr>
              <a:t>Spacc.dudulgaon@gmail.com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05" dirty="0">
                <a:solidFill>
                  <a:srgbClr val="771F28"/>
                </a:solidFill>
                <a:latin typeface="Verdana"/>
                <a:cs typeface="Verdana"/>
              </a:rPr>
              <a:t>Website</a:t>
            </a:r>
            <a:r>
              <a:rPr sz="1900" spc="-105" dirty="0">
                <a:latin typeface="Verdana"/>
                <a:cs typeface="Verdana"/>
              </a:rPr>
              <a:t>:-</a:t>
            </a:r>
            <a:r>
              <a:rPr sz="1900" spc="-10" dirty="0">
                <a:latin typeface="Verdana"/>
                <a:cs typeface="Verdana"/>
                <a:hlinkClick r:id="rId3"/>
              </a:rPr>
              <a:t>www.spcollegealandi.com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25" dirty="0">
                <a:solidFill>
                  <a:srgbClr val="00AFEF"/>
                </a:solidFill>
                <a:latin typeface="Verdana"/>
                <a:cs typeface="Verdana"/>
              </a:rPr>
              <a:t>TYBCOM</a:t>
            </a:r>
            <a:r>
              <a:rPr sz="1900" spc="-114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00AFEF"/>
                </a:solidFill>
                <a:latin typeface="Verdana"/>
                <a:cs typeface="Verdana"/>
              </a:rPr>
              <a:t>2019</a:t>
            </a:r>
            <a:r>
              <a:rPr sz="1900" spc="-15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00AFEF"/>
                </a:solidFill>
                <a:latin typeface="Verdana"/>
                <a:cs typeface="Verdana"/>
              </a:rPr>
              <a:t>CREDIT</a:t>
            </a:r>
            <a:r>
              <a:rPr sz="1900" spc="-12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60" dirty="0">
                <a:solidFill>
                  <a:srgbClr val="00AFEF"/>
                </a:solidFill>
                <a:latin typeface="Verdana"/>
                <a:cs typeface="Verdana"/>
              </a:rPr>
              <a:t>PATTERN</a:t>
            </a:r>
            <a:r>
              <a:rPr sz="1900" spc="-10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45" dirty="0">
                <a:solidFill>
                  <a:srgbClr val="00AFEF"/>
                </a:solidFill>
                <a:latin typeface="Verdana"/>
                <a:cs typeface="Verdana"/>
              </a:rPr>
              <a:t>SEM</a:t>
            </a:r>
            <a:r>
              <a:rPr sz="1900" spc="-13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00AFEF"/>
                </a:solidFill>
                <a:latin typeface="Verdana"/>
                <a:cs typeface="Verdana"/>
              </a:rPr>
              <a:t>V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10" dirty="0">
                <a:solidFill>
                  <a:srgbClr val="00AFEF"/>
                </a:solidFill>
                <a:latin typeface="Verdana"/>
                <a:cs typeface="Verdana"/>
              </a:rPr>
              <a:t>NAME</a:t>
            </a:r>
            <a:r>
              <a:rPr sz="1900" spc="-110" dirty="0">
                <a:latin typeface="Verdana"/>
                <a:cs typeface="Verdana"/>
              </a:rPr>
              <a:t>:-</a:t>
            </a:r>
            <a:r>
              <a:rPr lang="en-US" sz="1900" spc="-110" dirty="0">
                <a:latin typeface="Verdana"/>
                <a:cs typeface="Verdana"/>
              </a:rPr>
              <a:t> Trupti </a:t>
            </a:r>
            <a:r>
              <a:rPr lang="en-US" sz="1900" spc="-110" dirty="0" err="1">
                <a:latin typeface="Verdana"/>
                <a:cs typeface="Verdana"/>
              </a:rPr>
              <a:t>Dagdu</a:t>
            </a:r>
            <a:r>
              <a:rPr lang="en-US" sz="1900" spc="-110" dirty="0">
                <a:latin typeface="Verdana"/>
                <a:cs typeface="Verdana"/>
              </a:rPr>
              <a:t> </a:t>
            </a:r>
            <a:r>
              <a:rPr lang="en-US" sz="1900" spc="-110" dirty="0" err="1">
                <a:latin typeface="Verdana"/>
                <a:cs typeface="Verdana"/>
              </a:rPr>
              <a:t>Survase</a:t>
            </a:r>
            <a:endParaRPr lang="en-US" sz="1900" spc="-11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14" dirty="0">
                <a:solidFill>
                  <a:srgbClr val="00AFEF"/>
                </a:solidFill>
                <a:latin typeface="Verdana"/>
                <a:cs typeface="Verdana"/>
              </a:rPr>
              <a:t>ROLL</a:t>
            </a:r>
            <a:r>
              <a:rPr sz="1900" spc="-10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AFEF"/>
                </a:solidFill>
                <a:latin typeface="Verdana"/>
                <a:cs typeface="Verdana"/>
              </a:rPr>
              <a:t>NO:-</a:t>
            </a:r>
            <a:r>
              <a:rPr lang="en-US" sz="1900" spc="-25" dirty="0">
                <a:latin typeface="Verdana"/>
                <a:cs typeface="Verdana"/>
              </a:rPr>
              <a:t>72</a:t>
            </a:r>
            <a:endParaRPr lang="en-US"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lang="en-US" sz="1900" spc="-195" dirty="0">
                <a:solidFill>
                  <a:srgbClr val="00AFEF"/>
                </a:solidFill>
                <a:latin typeface="Verdana"/>
                <a:cs typeface="Verdana"/>
              </a:rPr>
              <a:t>SUBJECT</a:t>
            </a:r>
            <a:r>
              <a:rPr lang="en-US" sz="1900" spc="-195" dirty="0">
                <a:latin typeface="Verdana"/>
                <a:cs typeface="Verdana"/>
              </a:rPr>
              <a:t>:-</a:t>
            </a:r>
            <a:r>
              <a:rPr lang="en-US" sz="1900" spc="-100" dirty="0">
                <a:latin typeface="Verdana"/>
                <a:cs typeface="Verdana"/>
              </a:rPr>
              <a:t>BANKING</a:t>
            </a:r>
            <a:r>
              <a:rPr lang="en-US" sz="1900" spc="-25" dirty="0">
                <a:latin typeface="Verdana"/>
                <a:cs typeface="Verdana"/>
              </a:rPr>
              <a:t> </a:t>
            </a:r>
            <a:r>
              <a:rPr lang="en-US" sz="1900" spc="55" dirty="0">
                <a:latin typeface="Verdana"/>
                <a:cs typeface="Verdana"/>
              </a:rPr>
              <a:t>&amp;</a:t>
            </a:r>
            <a:r>
              <a:rPr lang="en-US" sz="1900" spc="-85" dirty="0">
                <a:latin typeface="Verdana"/>
                <a:cs typeface="Verdana"/>
              </a:rPr>
              <a:t> </a:t>
            </a:r>
            <a:r>
              <a:rPr lang="en-US" sz="1900" spc="-75" dirty="0">
                <a:latin typeface="Verdana"/>
                <a:cs typeface="Verdana"/>
              </a:rPr>
              <a:t>FINANCE</a:t>
            </a:r>
            <a:r>
              <a:rPr lang="en-US" sz="1900" spc="-90" dirty="0">
                <a:latin typeface="Verdana"/>
                <a:cs typeface="Verdana"/>
              </a:rPr>
              <a:t> </a:t>
            </a:r>
            <a:r>
              <a:rPr lang="en-US" sz="1900" spc="-325" dirty="0">
                <a:latin typeface="Verdana"/>
                <a:cs typeface="Verdana"/>
              </a:rPr>
              <a:t>II&amp;III</a:t>
            </a:r>
            <a:endParaRPr lang="en-US" sz="1900" dirty="0">
              <a:latin typeface="Verdana"/>
              <a:cs typeface="Verdana"/>
            </a:endParaRPr>
          </a:p>
          <a:p>
            <a:pPr marL="355600" marR="64769" indent="-342900">
              <a:lnSpc>
                <a:spcPts val="2050"/>
              </a:lnSpc>
              <a:spcBef>
                <a:spcPts val="103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5600" algn="l"/>
              </a:tabLst>
            </a:pPr>
            <a:r>
              <a:rPr sz="1900" spc="-254" dirty="0">
                <a:solidFill>
                  <a:srgbClr val="00AFEF"/>
                </a:solidFill>
                <a:latin typeface="Verdana"/>
                <a:cs typeface="Verdana"/>
              </a:rPr>
              <a:t>SUB</a:t>
            </a:r>
            <a:r>
              <a:rPr sz="1900" spc="-9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55" dirty="0">
                <a:solidFill>
                  <a:srgbClr val="00AFEF"/>
                </a:solidFill>
                <a:latin typeface="Verdana"/>
                <a:cs typeface="Verdana"/>
              </a:rPr>
              <a:t>TEACHER</a:t>
            </a:r>
            <a:r>
              <a:rPr sz="1900" spc="-155" dirty="0">
                <a:latin typeface="Verdana"/>
                <a:cs typeface="Verdana"/>
              </a:rPr>
              <a:t>:-</a:t>
            </a:r>
            <a:r>
              <a:rPr sz="1900" spc="-125" dirty="0">
                <a:latin typeface="Verdana"/>
                <a:cs typeface="Verdana"/>
              </a:rPr>
              <a:t>PROF. </a:t>
            </a:r>
            <a:r>
              <a:rPr lang="en-IN" sz="1900" spc="-125" dirty="0">
                <a:latin typeface="Verdana"/>
                <a:cs typeface="Verdana"/>
              </a:rPr>
              <a:t>Dipali </a:t>
            </a:r>
            <a:r>
              <a:rPr lang="en-IN" sz="1900" spc="-125" dirty="0" err="1">
                <a:latin typeface="Verdana"/>
                <a:cs typeface="Verdana"/>
              </a:rPr>
              <a:t>Sonawane</a:t>
            </a:r>
            <a:r>
              <a:rPr sz="1900" spc="-10" dirty="0">
                <a:latin typeface="Verdana"/>
                <a:cs typeface="Verdana"/>
              </a:rPr>
              <a:t> </a:t>
            </a:r>
            <a:r>
              <a:rPr lang="en-IN" sz="1900" spc="70" dirty="0">
                <a:latin typeface="Verdana"/>
                <a:cs typeface="Verdana"/>
              </a:rPr>
              <a:t>Madam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DETAILS</a:t>
            </a:r>
            <a:r>
              <a:rPr spc="-315" dirty="0"/>
              <a:t> </a:t>
            </a:r>
            <a:r>
              <a:rPr spc="-10" dirty="0"/>
              <a:t>OF</a:t>
            </a:r>
            <a:r>
              <a:rPr spc="-350" dirty="0"/>
              <a:t> </a:t>
            </a:r>
            <a:r>
              <a:rPr spc="13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5" y="1954959"/>
            <a:ext cx="8488045" cy="339708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lang="en-US" sz="2000" spc="-80" dirty="0" err="1">
                <a:solidFill>
                  <a:srgbClr val="FFFFFF"/>
                </a:solidFill>
                <a:latin typeface="Verdana"/>
                <a:cs typeface="Verdana"/>
              </a:rPr>
              <a:t>Comapny</a:t>
            </a:r>
            <a:r>
              <a:rPr lang="en-US"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85" dirty="0">
                <a:solidFill>
                  <a:srgbClr val="FFFFFF"/>
                </a:solidFill>
                <a:latin typeface="Verdana"/>
                <a:cs typeface="Verdana"/>
              </a:rPr>
              <a:t>Name	</a:t>
            </a:r>
            <a:r>
              <a:rPr lang="en-US" sz="2000" spc="-85" dirty="0">
                <a:latin typeface="Verdana"/>
                <a:cs typeface="Verdana"/>
              </a:rPr>
              <a:t>:-</a:t>
            </a:r>
            <a:r>
              <a:rPr lang="en-US" sz="2000" spc="-145" dirty="0">
                <a:latin typeface="Verdana"/>
                <a:cs typeface="Verdana"/>
              </a:rPr>
              <a:t> </a:t>
            </a:r>
            <a:r>
              <a:rPr lang="en-US" sz="2000" dirty="0"/>
              <a:t>Nilesh </a:t>
            </a:r>
            <a:r>
              <a:rPr lang="en-US" sz="2000" dirty="0" err="1"/>
              <a:t>Nahata</a:t>
            </a:r>
            <a:r>
              <a:rPr lang="en-US" sz="2000" dirty="0"/>
              <a:t> and Co. CA</a:t>
            </a: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lang="en-US" sz="2000" spc="-80" dirty="0" err="1">
                <a:solidFill>
                  <a:srgbClr val="FFFFFF"/>
                </a:solidFill>
                <a:latin typeface="Verdana"/>
                <a:cs typeface="Verdana"/>
              </a:rPr>
              <a:t>Comapny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lang="en-US" sz="2000" spc="-11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10" dirty="0">
                <a:solidFill>
                  <a:schemeClr val="tx1"/>
                </a:solidFill>
                <a:latin typeface="Verdana"/>
                <a:cs typeface="Verdana"/>
              </a:rPr>
              <a:t>:-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dirty="0"/>
              <a:t>Telco Road, </a:t>
            </a:r>
            <a:r>
              <a:rPr lang="en-IN" sz="2000" dirty="0" err="1"/>
              <a:t>Nigadi</a:t>
            </a:r>
            <a:r>
              <a:rPr lang="en-IN" sz="2000" dirty="0"/>
              <a:t> </a:t>
            </a:r>
            <a:r>
              <a:rPr lang="en-IN" sz="2000" dirty="0" err="1"/>
              <a:t>Bhosari</a:t>
            </a:r>
            <a:r>
              <a:rPr lang="en-IN" sz="2000" dirty="0"/>
              <a:t> Rd, MIDC, </a:t>
            </a:r>
            <a:r>
              <a:rPr lang="en-IN" sz="2000" dirty="0" err="1"/>
              <a:t>Bhosari</a:t>
            </a:r>
            <a:r>
              <a:rPr lang="en-IN" sz="2000" dirty="0"/>
              <a:t>, </a:t>
            </a:r>
            <a:br>
              <a:rPr lang="en-IN" sz="2000" dirty="0"/>
            </a:br>
            <a:r>
              <a:rPr lang="en-IN" sz="2000" dirty="0"/>
              <a:t>			     Pimpri-Chinchwad, Maharashtra 411026</a:t>
            </a: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lang="en-US" sz="2000" spc="-80" dirty="0" err="1">
                <a:solidFill>
                  <a:srgbClr val="FFFFFF"/>
                </a:solidFill>
                <a:latin typeface="Verdana"/>
                <a:cs typeface="Verdana"/>
              </a:rPr>
              <a:t>Comapny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lang="en-US" sz="2000" spc="-95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95" dirty="0">
                <a:latin typeface="Verdana"/>
                <a:cs typeface="Verdana"/>
              </a:rPr>
              <a:t>:-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lang="nl-NL" sz="2000" dirty="0"/>
              <a:t>Not available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lang="en-US" sz="2000" spc="-80" dirty="0" err="1">
                <a:solidFill>
                  <a:srgbClr val="FFFFFF"/>
                </a:solidFill>
                <a:latin typeface="Verdana"/>
                <a:cs typeface="Verdana"/>
              </a:rPr>
              <a:t>Comapny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2000" spc="-150" dirty="0">
                <a:latin typeface="Verdana"/>
                <a:cs typeface="Verdana"/>
              </a:rPr>
              <a:t>:-</a:t>
            </a:r>
            <a:r>
              <a:rPr lang="en-US" sz="2000" spc="-150" dirty="0">
                <a:latin typeface="Verdana"/>
                <a:cs typeface="Verdana"/>
              </a:rPr>
              <a:t> </a:t>
            </a:r>
            <a:r>
              <a:rPr lang="en-IN" sz="2000" dirty="0"/>
              <a:t>9822065433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lang="en-US" sz="2000" spc="-80" dirty="0" err="1">
                <a:solidFill>
                  <a:srgbClr val="FFFFFF"/>
                </a:solidFill>
                <a:latin typeface="Verdana"/>
                <a:cs typeface="Verdana"/>
              </a:rPr>
              <a:t>Comapny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lang="en-US" sz="2000" spc="-18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80" dirty="0">
                <a:latin typeface="Verdana"/>
                <a:cs typeface="Verdana"/>
              </a:rPr>
              <a:t>:-</a:t>
            </a:r>
            <a:r>
              <a:rPr lang="en-US" sz="2000" spc="-180" dirty="0">
                <a:latin typeface="Verdana"/>
                <a:cs typeface="Verdana"/>
              </a:rPr>
              <a:t> </a:t>
            </a:r>
            <a:r>
              <a:rPr lang="en-IN" sz="2000" dirty="0">
                <a:hlinkClick r:id="rId2"/>
              </a:rPr>
              <a:t>Niles-Nahata@gmail.com</a:t>
            </a:r>
            <a:endParaRPr lang="en-IN" sz="2000" dirty="0"/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lang="en-IN" sz="2000" dirty="0">
                <a:solidFill>
                  <a:schemeClr val="bg1"/>
                </a:solidFill>
              </a:rPr>
              <a:t>Year of Establishment</a:t>
            </a:r>
            <a:r>
              <a:rPr lang="en-IN" sz="2000" dirty="0"/>
              <a:t>: 1998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endParaRPr lang="en-IN"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91" y="28447"/>
            <a:ext cx="1127810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/>
              <a:buChar char=""/>
              <a:tabLst>
                <a:tab pos="298450" algn="l"/>
              </a:tabLst>
            </a:pPr>
            <a:r>
              <a:rPr lang="en-IN" sz="1800" spc="-135" dirty="0">
                <a:solidFill>
                  <a:srgbClr val="C00000"/>
                </a:solidFill>
                <a:latin typeface="Verdana"/>
                <a:cs typeface="Verdana"/>
              </a:rPr>
              <a:t>NATURE</a:t>
            </a:r>
            <a:r>
              <a:rPr lang="en-IN" sz="1800" spc="-1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1800" spc="-1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lang="en-IN" sz="1800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1800" spc="-75" dirty="0" err="1">
                <a:solidFill>
                  <a:srgbClr val="C00000"/>
                </a:solidFill>
                <a:latin typeface="Verdana"/>
                <a:cs typeface="Verdana"/>
              </a:rPr>
              <a:t>Comapny</a:t>
            </a:r>
            <a:r>
              <a:rPr lang="en-IN" sz="18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1800" spc="-25" dirty="0">
                <a:solidFill>
                  <a:srgbClr val="C00000"/>
                </a:solidFill>
                <a:latin typeface="Verdana"/>
                <a:cs typeface="Verdana"/>
              </a:rPr>
              <a:t>ORGANIZATION</a:t>
            </a:r>
            <a:br>
              <a:rPr lang="en-IN" spc="-25" dirty="0">
                <a:solidFill>
                  <a:srgbClr val="C00000"/>
                </a:solidFill>
                <a:latin typeface="Verdana"/>
                <a:cs typeface="Verdana"/>
              </a:rPr>
            </a:br>
            <a:endParaRPr lang="en-IN" sz="1800" dirty="0">
              <a:latin typeface="Verdana"/>
              <a:cs typeface="Verdana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Nature</a:t>
            </a:r>
            <a:r>
              <a:rPr lang="en-US" dirty="0"/>
              <a:t>: Chartered Accountancy Firm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Branches</a:t>
            </a:r>
            <a:r>
              <a:rPr lang="en-US" dirty="0"/>
              <a:t>: </a:t>
            </a:r>
            <a:r>
              <a:rPr lang="it-IT" dirty="0"/>
              <a:t>Single office located in Bhosari, Pimpri-Chinchwad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Market</a:t>
            </a: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: Known for serving local businesses, SMEs, and individual tax filers  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Objectives</a:t>
            </a:r>
            <a:r>
              <a:rPr lang="en-US" dirty="0"/>
              <a:t>: Providing reliable accounting and audit services, tax compliance, and financial consulting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Aims</a:t>
            </a:r>
            <a:r>
              <a:rPr lang="en-US" dirty="0"/>
              <a:t>: To offer personalized financial advice and maintain long-term client relationships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IN" sz="1800" spc="-25" dirty="0">
                <a:solidFill>
                  <a:srgbClr val="C00000"/>
                </a:solidFill>
                <a:latin typeface="Verdana"/>
                <a:cs typeface="Verdana"/>
              </a:rPr>
              <a:t>SERVICES</a:t>
            </a:r>
            <a:endParaRPr lang="en-US" sz="1800" spc="-95" dirty="0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endParaRPr sz="1800" b="1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291" y="4038600"/>
            <a:ext cx="8839200" cy="2021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1600" b="1" dirty="0">
                <a:latin typeface="Verdana"/>
                <a:cs typeface="Verdana"/>
              </a:rPr>
              <a:t>Audit Services</a:t>
            </a:r>
            <a:r>
              <a:rPr lang="en-US" sz="1600" dirty="0">
                <a:latin typeface="Verdana"/>
                <a:cs typeface="Verdana"/>
              </a:rPr>
              <a:t>	: Statutory audits, tax audits, and internal audits</a:t>
            </a:r>
            <a:br>
              <a:rPr lang="en-US" sz="1600" dirty="0">
                <a:latin typeface="Verdana"/>
                <a:cs typeface="Verdana"/>
              </a:rPr>
            </a:br>
            <a:endParaRPr lang="en-US" sz="1600" dirty="0">
              <a:latin typeface="Verdana"/>
              <a:cs typeface="Verdana"/>
            </a:endParaRP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1600" b="1" dirty="0">
                <a:latin typeface="Verdana"/>
                <a:cs typeface="Verdana"/>
              </a:rPr>
              <a:t>Taxation Services</a:t>
            </a:r>
            <a:r>
              <a:rPr lang="en-US" sz="1600" dirty="0">
                <a:latin typeface="Verdana"/>
                <a:cs typeface="Verdana"/>
              </a:rPr>
              <a:t>	: Income tax filing, tax planning, and advisory</a:t>
            </a:r>
            <a:br>
              <a:rPr lang="en-US" sz="1600" dirty="0">
                <a:latin typeface="Verdana"/>
                <a:cs typeface="Verdana"/>
              </a:rPr>
            </a:br>
            <a:endParaRPr lang="en-US" sz="1600" dirty="0">
              <a:latin typeface="Verdana"/>
              <a:cs typeface="Verdana"/>
            </a:endParaRP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1600" b="1" dirty="0">
                <a:latin typeface="Verdana"/>
                <a:cs typeface="Verdana"/>
              </a:rPr>
              <a:t>Compliance Services</a:t>
            </a:r>
            <a:r>
              <a:rPr lang="en-US" sz="1600" dirty="0">
                <a:latin typeface="Verdana"/>
                <a:cs typeface="Verdana"/>
              </a:rPr>
              <a:t>: GST registration and filing, TDS compliance</a:t>
            </a:r>
            <a:br>
              <a:rPr lang="en-US" sz="1600" dirty="0">
                <a:latin typeface="Verdana"/>
                <a:cs typeface="Verdana"/>
              </a:rPr>
            </a:br>
            <a:endParaRPr lang="en-US" sz="1600" dirty="0">
              <a:latin typeface="Verdana"/>
              <a:cs typeface="Verdana"/>
            </a:endParaRP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US" sz="1600" b="1" dirty="0">
                <a:latin typeface="Verdana"/>
                <a:cs typeface="Verdana"/>
              </a:rPr>
              <a:t>Financial Advisory</a:t>
            </a:r>
            <a:r>
              <a:rPr lang="en-US" sz="1600" dirty="0">
                <a:latin typeface="Verdana"/>
                <a:cs typeface="Verdana"/>
              </a:rPr>
              <a:t>	: Business consulting, financial planning, and investment advice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AREA</a:t>
            </a:r>
            <a:r>
              <a:rPr spc="-315" dirty="0"/>
              <a:t> </a:t>
            </a:r>
            <a:r>
              <a:rPr dirty="0"/>
              <a:t>OF</a:t>
            </a:r>
            <a:r>
              <a:rPr spc="-345" dirty="0"/>
              <a:t> </a:t>
            </a:r>
            <a:r>
              <a:rPr spc="-470" dirty="0"/>
              <a:t>INTERNSHIP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2116" y="1954959"/>
            <a:ext cx="7525384" cy="2884123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lang="en-US" sz="1600" b="1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 </a:t>
            </a:r>
            <a:r>
              <a:rPr lang="en-US" b="1" dirty="0"/>
              <a:t>Core Area: </a:t>
            </a:r>
            <a:r>
              <a:rPr lang="en-US" dirty="0"/>
              <a:t>Learning the fundamentals of auditing and tax compliance</a:t>
            </a:r>
            <a:br>
              <a:rPr lang="en-US" dirty="0"/>
            </a:br>
            <a:endParaRPr lang="en-US" dirty="0"/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lang="en-US" sz="2000" b="1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 </a:t>
            </a:r>
            <a:r>
              <a:rPr lang="en-US" b="1" dirty="0"/>
              <a:t>Special Area</a:t>
            </a:r>
            <a:r>
              <a:rPr lang="en-US" dirty="0"/>
              <a:t>: Assisting in client tax filing, preparing financial statements, and GST compliance</a:t>
            </a:r>
            <a:br>
              <a:rPr lang="en-US" dirty="0"/>
            </a:br>
            <a:endParaRPr lang="en-US" dirty="0"/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lang="en-US" sz="2000" b="1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 </a:t>
            </a:r>
            <a:r>
              <a:rPr lang="en-US" b="1" dirty="0"/>
              <a:t>Subject-Specific Concepts</a:t>
            </a:r>
            <a:r>
              <a:rPr lang="en-US" dirty="0"/>
              <a:t>: Client communication, handling statutory filings, audit process oversight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ALLOCATION</a:t>
            </a:r>
            <a:r>
              <a:rPr spc="-315" dirty="0"/>
              <a:t> </a:t>
            </a:r>
            <a:r>
              <a:rPr spc="-10" dirty="0"/>
              <a:t>OF</a:t>
            </a:r>
            <a:r>
              <a:rPr spc="-320" dirty="0"/>
              <a:t> </a:t>
            </a:r>
            <a:r>
              <a:rPr spc="-355" dirty="0"/>
              <a:t>60</a:t>
            </a:r>
            <a:r>
              <a:rPr spc="-315" dirty="0"/>
              <a:t> </a:t>
            </a:r>
            <a:r>
              <a:rPr spc="-325" dirty="0"/>
              <a:t>HOURS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959"/>
            <a:ext cx="6026785" cy="17519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140" dirty="0">
                <a:latin typeface="Verdana"/>
                <a:cs typeface="Verdana"/>
              </a:rPr>
              <a:t>Start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Date:-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lang="en-IN" sz="2000" spc="-50" dirty="0">
                <a:latin typeface="Verdana"/>
                <a:cs typeface="Verdana"/>
              </a:rPr>
              <a:t>01</a:t>
            </a:r>
            <a:r>
              <a:rPr sz="2000" spc="-50" dirty="0">
                <a:latin typeface="Verdana"/>
                <a:cs typeface="Verdana"/>
              </a:rPr>
              <a:t>/</a:t>
            </a:r>
            <a:r>
              <a:rPr lang="en-IN" sz="2000" spc="-50" dirty="0">
                <a:latin typeface="Verdana"/>
                <a:cs typeface="Verdana"/>
              </a:rPr>
              <a:t>01</a:t>
            </a:r>
            <a:r>
              <a:rPr sz="2000" spc="-50" dirty="0">
                <a:latin typeface="Verdana"/>
                <a:cs typeface="Verdana"/>
              </a:rPr>
              <a:t>/202</a:t>
            </a:r>
            <a:r>
              <a:rPr lang="en-IN" sz="2000" spc="-50" dirty="0">
                <a:latin typeface="Verdana"/>
                <a:cs typeface="Verdana"/>
              </a:rPr>
              <a:t>5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70" dirty="0">
                <a:latin typeface="Verdana"/>
                <a:cs typeface="Verdana"/>
              </a:rPr>
              <a:t>Daily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work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time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Afternoon,12:</a:t>
            </a:r>
            <a:r>
              <a:rPr lang="en-IN" sz="2000" spc="-85" dirty="0">
                <a:latin typeface="Verdana"/>
                <a:cs typeface="Verdana"/>
              </a:rPr>
              <a:t>0</a:t>
            </a:r>
            <a:r>
              <a:rPr sz="2000" spc="-85" dirty="0">
                <a:latin typeface="Verdana"/>
                <a:cs typeface="Verdana"/>
              </a:rPr>
              <a:t>0pm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lang="en-IN" sz="2000" spc="-229" dirty="0">
                <a:latin typeface="Verdana"/>
                <a:cs typeface="Verdana"/>
              </a:rPr>
              <a:t>3</a:t>
            </a:r>
            <a:r>
              <a:rPr sz="2000" spc="-229" dirty="0">
                <a:latin typeface="Verdana"/>
                <a:cs typeface="Verdana"/>
              </a:rPr>
              <a:t>:00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pm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140" dirty="0">
                <a:latin typeface="Verdana"/>
                <a:cs typeface="Verdana"/>
              </a:rPr>
              <a:t>Daily:-</a:t>
            </a:r>
            <a:r>
              <a:rPr lang="en-IN" sz="2000" spc="-175" dirty="0">
                <a:latin typeface="Verdana"/>
                <a:cs typeface="Verdana"/>
              </a:rPr>
              <a:t>3 </a:t>
            </a:r>
            <a:r>
              <a:rPr sz="2000" spc="-10" dirty="0">
                <a:latin typeface="Verdana"/>
                <a:cs typeface="Verdana"/>
              </a:rPr>
              <a:t>hours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45" dirty="0">
                <a:latin typeface="Verdana"/>
                <a:cs typeface="Verdana"/>
              </a:rPr>
              <a:t>End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date:-</a:t>
            </a:r>
            <a:r>
              <a:rPr lang="en-IN" sz="2000" spc="-40" dirty="0">
                <a:latin typeface="Verdana"/>
                <a:cs typeface="Verdana"/>
              </a:rPr>
              <a:t>20</a:t>
            </a:r>
            <a:r>
              <a:rPr sz="2000" spc="-40" dirty="0">
                <a:latin typeface="Verdana"/>
                <a:cs typeface="Verdana"/>
              </a:rPr>
              <a:t>/0</a:t>
            </a:r>
            <a:r>
              <a:rPr lang="en-IN" sz="2000" spc="-40" dirty="0">
                <a:latin typeface="Verdana"/>
                <a:cs typeface="Verdana"/>
              </a:rPr>
              <a:t>1</a:t>
            </a:r>
            <a:r>
              <a:rPr sz="2000" spc="-40" dirty="0">
                <a:latin typeface="Verdana"/>
                <a:cs typeface="Verdana"/>
              </a:rPr>
              <a:t>/202</a:t>
            </a:r>
            <a:r>
              <a:rPr lang="en-IN" sz="2000" spc="-40" dirty="0">
                <a:latin typeface="Verdana"/>
                <a:cs typeface="Verdana"/>
              </a:rPr>
              <a:t>5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739" y="1028446"/>
            <a:ext cx="2873375" cy="546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4215"/>
              </a:lnSpc>
            </a:pPr>
            <a:r>
              <a:rPr sz="3600" spc="-615" dirty="0">
                <a:solidFill>
                  <a:srgbClr val="C00000"/>
                </a:solidFill>
              </a:rPr>
              <a:t>LIST</a:t>
            </a:r>
            <a:r>
              <a:rPr sz="3600" spc="-285" dirty="0">
                <a:solidFill>
                  <a:srgbClr val="C00000"/>
                </a:solidFill>
              </a:rPr>
              <a:t> </a:t>
            </a:r>
            <a:r>
              <a:rPr sz="3600" spc="-10" dirty="0">
                <a:solidFill>
                  <a:srgbClr val="C00000"/>
                </a:solidFill>
              </a:rPr>
              <a:t>OF</a:t>
            </a:r>
            <a:r>
              <a:rPr sz="3600" spc="-300" dirty="0">
                <a:solidFill>
                  <a:srgbClr val="C00000"/>
                </a:solidFill>
              </a:rPr>
              <a:t> </a:t>
            </a:r>
            <a:r>
              <a:rPr sz="3600" spc="-535" dirty="0">
                <a:solidFill>
                  <a:srgbClr val="C00000"/>
                </a:solidFill>
              </a:rPr>
              <a:t>SKILLS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0600" y="2037593"/>
            <a:ext cx="788225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70" dirty="0" err="1">
                <a:solidFill>
                  <a:srgbClr val="C00000"/>
                </a:solidFill>
                <a:latin typeface="Verdana"/>
                <a:cs typeface="Verdana"/>
              </a:rPr>
              <a:t>Behaviour</a:t>
            </a:r>
            <a:r>
              <a:rPr lang="en-US" sz="1800" spc="-70" dirty="0">
                <a:solidFill>
                  <a:srgbClr val="C00000"/>
                </a:solidFill>
                <a:latin typeface="Verdana"/>
                <a:cs typeface="Verdana"/>
              </a:rPr>
              <a:t>/Soft</a:t>
            </a:r>
            <a:r>
              <a:rPr lang="en-US" sz="18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US" sz="1800" spc="-20" dirty="0">
                <a:solidFill>
                  <a:srgbClr val="C00000"/>
                </a:solidFill>
                <a:latin typeface="Verdana"/>
                <a:cs typeface="Verdana"/>
              </a:rPr>
              <a:t>Skill</a:t>
            </a:r>
            <a:br>
              <a:rPr lang="en-US" sz="1800" spc="-20" dirty="0">
                <a:solidFill>
                  <a:srgbClr val="C00000"/>
                </a:solidFill>
                <a:latin typeface="Verdana"/>
                <a:cs typeface="Verdana"/>
              </a:rPr>
            </a:br>
            <a:endParaRPr lang="en-US" sz="18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Technical Skills: </a:t>
            </a:r>
            <a:r>
              <a:rPr lang="en-US" dirty="0"/>
              <a:t>Experience with Tally, GST software, and MS Excel</a:t>
            </a:r>
            <a:br>
              <a:rPr lang="en-US" dirty="0"/>
            </a:br>
            <a:endParaRPr lang="en-US" dirty="0"/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 Problem-Solving: </a:t>
            </a:r>
            <a:r>
              <a:rPr lang="en-US" dirty="0"/>
              <a:t>Addressing client issues and managing compliance </a:t>
            </a:r>
            <a:br>
              <a:rPr lang="en-US" dirty="0"/>
            </a:br>
            <a:r>
              <a:rPr lang="en-US" dirty="0"/>
              <a:t> 		        matters</a:t>
            </a:r>
            <a:br>
              <a:rPr lang="en-US" dirty="0"/>
            </a:br>
            <a:endParaRPr lang="en-US" dirty="0"/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Organizational Skills: </a:t>
            </a:r>
            <a:r>
              <a:rPr lang="en-US" dirty="0"/>
              <a:t>Documenting tax returns, financial audits, and </a:t>
            </a:r>
            <a:br>
              <a:rPr lang="en-US" dirty="0"/>
            </a:br>
            <a:r>
              <a:rPr lang="en-US" dirty="0"/>
              <a:t>	                            client records</a:t>
            </a:r>
            <a:endParaRPr lang="en-US"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</a:t>
            </a:r>
            <a:r>
              <a:rPr spc="-305" dirty="0"/>
              <a:t> </a:t>
            </a:r>
            <a:r>
              <a:rPr spc="-245" dirty="0"/>
              <a:t>NOTE</a:t>
            </a:r>
            <a:r>
              <a:rPr spc="-305" dirty="0"/>
              <a:t> </a:t>
            </a:r>
            <a:r>
              <a:rPr spc="125" dirty="0"/>
              <a:t>ON</a:t>
            </a:r>
            <a:r>
              <a:rPr spc="-290" dirty="0"/>
              <a:t> </a:t>
            </a:r>
            <a:r>
              <a:rPr spc="-509" dirty="0"/>
              <a:t>THE</a:t>
            </a:r>
            <a:r>
              <a:rPr spc="-305" dirty="0"/>
              <a:t> </a:t>
            </a:r>
            <a:r>
              <a:rPr spc="-235" dirty="0"/>
              <a:t>PREPARATIONS </a:t>
            </a:r>
            <a:r>
              <a:rPr spc="-20" dirty="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959"/>
            <a:ext cx="7054215" cy="226857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lang="en-US" sz="2000" dirty="0"/>
              <a:t>Completed basic accounting courses</a:t>
            </a:r>
            <a:br>
              <a:rPr lang="en-US" sz="2000" dirty="0"/>
            </a:br>
            <a:endParaRPr lang="en-US" sz="2000" dirty="0"/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lang="en-US" sz="2000" dirty="0"/>
              <a:t>Soft skills training in client communication</a:t>
            </a:r>
            <a:br>
              <a:rPr lang="en-US" sz="2000" dirty="0"/>
            </a:br>
            <a:endParaRPr lang="en-US" sz="2000" dirty="0"/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lang="en-US" sz="2000" dirty="0"/>
              <a:t>Introductory training on tax filing software and GST compliance</a:t>
            </a:r>
            <a:endParaRPr lang="en-US"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345" dirty="0"/>
              <a:t>DETAILS</a:t>
            </a:r>
            <a:r>
              <a:rPr sz="3200" spc="-254" dirty="0"/>
              <a:t> </a:t>
            </a:r>
            <a:r>
              <a:rPr sz="3200" spc="-10" dirty="0"/>
              <a:t>OF</a:t>
            </a:r>
            <a:r>
              <a:rPr sz="3200" spc="-229" dirty="0"/>
              <a:t> </a:t>
            </a:r>
            <a:r>
              <a:rPr sz="3200" spc="-390" dirty="0"/>
              <a:t>THE</a:t>
            </a:r>
            <a:r>
              <a:rPr sz="3200" spc="-229" dirty="0"/>
              <a:t> </a:t>
            </a:r>
            <a:r>
              <a:rPr sz="3200" spc="-140" dirty="0"/>
              <a:t>PRIMARY</a:t>
            </a:r>
            <a:r>
              <a:rPr sz="3200" spc="-254" dirty="0"/>
              <a:t> </a:t>
            </a:r>
            <a:r>
              <a:rPr sz="3200" spc="-280" dirty="0"/>
              <a:t>DISCUSSION</a:t>
            </a:r>
            <a:r>
              <a:rPr sz="3200" spc="-215" dirty="0"/>
              <a:t> </a:t>
            </a:r>
            <a:r>
              <a:rPr sz="3200" spc="-425" dirty="0"/>
              <a:t>WITH </a:t>
            </a:r>
            <a:r>
              <a:rPr sz="3200" spc="-360" dirty="0"/>
              <a:t>INTERNSHIP</a:t>
            </a:r>
            <a:r>
              <a:rPr sz="3200" spc="-250" dirty="0"/>
              <a:t> </a:t>
            </a:r>
            <a:r>
              <a:rPr sz="3200" spc="-60" dirty="0"/>
              <a:t>PROVING</a:t>
            </a:r>
            <a:r>
              <a:rPr sz="3200" spc="-235" dirty="0"/>
              <a:t> </a:t>
            </a:r>
            <a:r>
              <a:rPr sz="3200" spc="-35" dirty="0"/>
              <a:t>ORAGANIZATION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82116" y="1954959"/>
            <a:ext cx="7924800" cy="37818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2000" spc="-195" dirty="0">
                <a:latin typeface="Verdana"/>
                <a:cs typeface="Verdana"/>
              </a:rPr>
              <a:t>First</a:t>
            </a:r>
            <a:r>
              <a:rPr sz="2000" spc="-135" dirty="0">
                <a:latin typeface="Verdana"/>
                <a:cs typeface="Verdana"/>
              </a:rPr>
              <a:t> Visit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Date:-</a:t>
            </a:r>
            <a:r>
              <a:rPr lang="en-US" sz="2000" spc="-45" dirty="0">
                <a:latin typeface="Verdana"/>
                <a:cs typeface="Verdana"/>
              </a:rPr>
              <a:t> 09</a:t>
            </a:r>
            <a:r>
              <a:rPr sz="2000" spc="-45" dirty="0">
                <a:latin typeface="Verdana"/>
                <a:cs typeface="Verdana"/>
              </a:rPr>
              <a:t>/</a:t>
            </a:r>
            <a:r>
              <a:rPr lang="en-US" sz="2000" spc="-45" dirty="0">
                <a:latin typeface="Verdana"/>
                <a:cs typeface="Verdana"/>
              </a:rPr>
              <a:t>10</a:t>
            </a:r>
            <a:r>
              <a:rPr sz="2000" spc="-45" dirty="0">
                <a:latin typeface="Verdana"/>
                <a:cs typeface="Verdana"/>
              </a:rPr>
              <a:t>/20</a:t>
            </a:r>
            <a:r>
              <a:rPr lang="en-US" sz="2000" spc="-45" dirty="0">
                <a:latin typeface="Verdana"/>
                <a:cs typeface="Verdana"/>
              </a:rPr>
              <a:t>24</a:t>
            </a:r>
            <a:br>
              <a:rPr lang="en-US" sz="2000" spc="-45" dirty="0">
                <a:latin typeface="Verdana"/>
                <a:cs typeface="Verdana"/>
              </a:rPr>
            </a:b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6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16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lang="en-US" sz="2000" dirty="0"/>
              <a:t> Partner-in-Charge: Mr. Nilesh </a:t>
            </a:r>
            <a:r>
              <a:rPr lang="en-US" sz="2000" dirty="0" err="1"/>
              <a:t>Nahata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20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 </a:t>
            </a:r>
            <a:r>
              <a:rPr lang="en-US" sz="2000" dirty="0"/>
              <a:t>Discussion:</a:t>
            </a:r>
            <a:br>
              <a:rPr lang="en-US" sz="2000" dirty="0"/>
            </a:br>
            <a:r>
              <a:rPr lang="en-US" sz="2000" dirty="0"/>
              <a:t>		Internship goals, including exposure to auditing and taxation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	Responsibilities like handling tax returns, assisting with GST </a:t>
            </a:r>
            <a:br>
              <a:rPr lang="en-US" sz="2000" dirty="0"/>
            </a:br>
            <a:r>
              <a:rPr lang="en-US" sz="2000" dirty="0"/>
              <a:t>		compliance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	Learning about professional conduct, data confidentiality, and </a:t>
            </a:r>
            <a:br>
              <a:rPr lang="en-US" sz="2000" dirty="0"/>
            </a:br>
            <a:r>
              <a:rPr lang="en-US" sz="2000" dirty="0"/>
              <a:t>		client interaction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615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Lucida Sans Unicode</vt:lpstr>
      <vt:lpstr>Verdana</vt:lpstr>
      <vt:lpstr>Wingdings</vt:lpstr>
      <vt:lpstr>Office Theme</vt:lpstr>
      <vt:lpstr>WEL-COME</vt:lpstr>
      <vt:lpstr>SHARADCHANDRA PAWAR ARTS &amp; COMMERCE COLLEGE</vt:lpstr>
      <vt:lpstr>DETAILS OF COMPANY</vt:lpstr>
      <vt:lpstr>PowerPoint Presentation</vt:lpstr>
      <vt:lpstr>AREA OF INTERNSHIP</vt:lpstr>
      <vt:lpstr>ALLOCATION OF 60 HOURS</vt:lpstr>
      <vt:lpstr>LIST OF SKILLS</vt:lpstr>
      <vt:lpstr>A NOTE ON THE PREPARATIONS DONE</vt:lpstr>
      <vt:lpstr>DETAILS OF THE PRIMARY DISCUSSION WITH INTERNSHIP PROVING ORAGANIZATION</vt:lpstr>
      <vt:lpstr>PowerPoint Presentation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Atul mokal</dc:creator>
  <cp:lastModifiedBy>More, Ganesh</cp:lastModifiedBy>
  <cp:revision>3</cp:revision>
  <dcterms:created xsi:type="dcterms:W3CDTF">2024-10-17T17:01:01Z</dcterms:created>
  <dcterms:modified xsi:type="dcterms:W3CDTF">2024-10-18T15:03:27Z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2021</vt:lpwstr>
  </property>
</Properties>
</file>