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0" r:id="rId3"/>
    <p:sldId id="267" r:id="rId4"/>
    <p:sldId id="268" r:id="rId5"/>
    <p:sldId id="275" r:id="rId6"/>
    <p:sldId id="269" r:id="rId7"/>
    <p:sldId id="271" r:id="rId8"/>
    <p:sldId id="258" r:id="rId9"/>
    <p:sldId id="265" r:id="rId10"/>
    <p:sldId id="259" r:id="rId11"/>
    <p:sldId id="266" r:id="rId12"/>
    <p:sldId id="261" r:id="rId13"/>
    <p:sldId id="262" r:id="rId14"/>
    <p:sldId id="263" r:id="rId15"/>
    <p:sldId id="264" r:id="rId16"/>
    <p:sldId id="276" r:id="rId17"/>
    <p:sldId id="279" r:id="rId18"/>
    <p:sldId id="273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0D130A-5355-4399-8136-0CC18EFE7C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B959E4F-FADC-4C57-B4A6-F46332569857}">
      <dgm:prSet phldrT="[Text]" custT="1"/>
      <dgm:spPr>
        <a:solidFill>
          <a:srgbClr val="008080"/>
        </a:solidFill>
      </dgm:spPr>
      <dgm:t>
        <a:bodyPr vert="horz" lIns="91440" tIns="45720" rIns="91440" bIns="45720" rtlCol="0" anchor="b"/>
        <a:lstStyle/>
        <a:p>
          <a:pPr algn="ctr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IN" sz="2400" kern="1200" dirty="0">
              <a:solidFill>
                <a:schemeClr val="tx1"/>
              </a:solidFill>
              <a:highlight>
                <a:srgbClr val="008080"/>
              </a:highlight>
              <a:latin typeface="+mj-lt"/>
              <a:ea typeface="+mj-ea"/>
              <a:cs typeface="+mj-cs"/>
            </a:rPr>
            <a:t>Reasons for Churn:</a:t>
          </a:r>
        </a:p>
      </dgm:t>
    </dgm:pt>
    <dgm:pt modelId="{2EF32B60-ED67-40F8-AB71-40AC0BADA3CB}" type="parTrans" cxnId="{73A2171D-848E-45D6-8F62-052D7B636DAA}">
      <dgm:prSet/>
      <dgm:spPr/>
      <dgm:t>
        <a:bodyPr/>
        <a:lstStyle/>
        <a:p>
          <a:endParaRPr lang="en-IN"/>
        </a:p>
      </dgm:t>
    </dgm:pt>
    <dgm:pt modelId="{E7EE0753-238A-4933-A97E-03EC64BA1DBB}" type="sibTrans" cxnId="{73A2171D-848E-45D6-8F62-052D7B636DAA}">
      <dgm:prSet/>
      <dgm:spPr/>
      <dgm:t>
        <a:bodyPr/>
        <a:lstStyle/>
        <a:p>
          <a:endParaRPr lang="en-IN"/>
        </a:p>
      </dgm:t>
    </dgm:pt>
    <dgm:pt modelId="{403D6138-689A-4B6C-B90F-093DE51CC986}">
      <dgm:prSet phldrT="[Text]" custT="1"/>
      <dgm:spPr/>
      <dgm:t>
        <a:bodyPr/>
        <a:lstStyle/>
        <a:p>
          <a:r>
            <a:rPr lang="en-US" sz="1800" b="0" i="0" dirty="0"/>
            <a:t>Lack of Engagement</a:t>
          </a:r>
          <a:endParaRPr lang="en-IN" sz="1800" dirty="0"/>
        </a:p>
      </dgm:t>
    </dgm:pt>
    <dgm:pt modelId="{83BECC7D-FDC6-49D4-B139-DEC0711BF540}" type="parTrans" cxnId="{E4E8EE26-E6A1-4CB0-BCF8-5CD0425FC998}">
      <dgm:prSet/>
      <dgm:spPr/>
      <dgm:t>
        <a:bodyPr/>
        <a:lstStyle/>
        <a:p>
          <a:endParaRPr lang="en-IN"/>
        </a:p>
      </dgm:t>
    </dgm:pt>
    <dgm:pt modelId="{D956A955-DE15-43C2-A6BC-D8E6A7050F35}" type="sibTrans" cxnId="{E4E8EE26-E6A1-4CB0-BCF8-5CD0425FC998}">
      <dgm:prSet/>
      <dgm:spPr/>
      <dgm:t>
        <a:bodyPr/>
        <a:lstStyle/>
        <a:p>
          <a:endParaRPr lang="en-IN"/>
        </a:p>
      </dgm:t>
    </dgm:pt>
    <dgm:pt modelId="{59B36BF9-A37C-40BA-ACC5-EE1957B5C595}">
      <dgm:prSet phldrT="[Text]" custT="1"/>
      <dgm:spPr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Strategies to Reduce Churn:</a:t>
          </a:r>
        </a:p>
      </dgm:t>
    </dgm:pt>
    <dgm:pt modelId="{466A73D3-54FA-4F8D-A211-02B2E772CC12}" type="parTrans" cxnId="{708DC445-CE24-4A5E-B477-676F434D6042}">
      <dgm:prSet/>
      <dgm:spPr/>
      <dgm:t>
        <a:bodyPr/>
        <a:lstStyle/>
        <a:p>
          <a:endParaRPr lang="en-IN"/>
        </a:p>
      </dgm:t>
    </dgm:pt>
    <dgm:pt modelId="{5F6A3FF9-4539-492C-A298-5C694E2F1F39}" type="sibTrans" cxnId="{708DC445-CE24-4A5E-B477-676F434D6042}">
      <dgm:prSet/>
      <dgm:spPr/>
      <dgm:t>
        <a:bodyPr/>
        <a:lstStyle/>
        <a:p>
          <a:endParaRPr lang="en-IN"/>
        </a:p>
      </dgm:t>
    </dgm:pt>
    <dgm:pt modelId="{E0D753A9-47B1-42EB-9039-40589883E1E3}">
      <dgm:prSet phldrT="[Text]" custT="1"/>
      <dgm:spPr/>
      <dgm:t>
        <a:bodyPr/>
        <a:lstStyle/>
        <a:p>
          <a:r>
            <a:rPr lang="en-US" sz="1800" b="0" i="0" dirty="0"/>
            <a:t>Improve Customer Engagement</a:t>
          </a:r>
          <a:endParaRPr lang="en-IN" sz="1800" dirty="0"/>
        </a:p>
      </dgm:t>
    </dgm:pt>
    <dgm:pt modelId="{9C0012F3-A780-4470-A943-822A9F0DE209}" type="parTrans" cxnId="{CC2C8067-AA02-48EA-9178-1A115167996F}">
      <dgm:prSet/>
      <dgm:spPr/>
      <dgm:t>
        <a:bodyPr/>
        <a:lstStyle/>
        <a:p>
          <a:endParaRPr lang="en-IN"/>
        </a:p>
      </dgm:t>
    </dgm:pt>
    <dgm:pt modelId="{B087C147-8254-4BEA-B87E-7785757EE6C7}" type="sibTrans" cxnId="{CC2C8067-AA02-48EA-9178-1A115167996F}">
      <dgm:prSet/>
      <dgm:spPr/>
      <dgm:t>
        <a:bodyPr/>
        <a:lstStyle/>
        <a:p>
          <a:endParaRPr lang="en-IN"/>
        </a:p>
      </dgm:t>
    </dgm:pt>
    <dgm:pt modelId="{46EBE1FE-0A65-457F-B696-F15674C5B999}">
      <dgm:prSet phldrT="[Text]" custT="1"/>
      <dgm:spPr/>
      <dgm:t>
        <a:bodyPr/>
        <a:lstStyle/>
        <a:p>
          <a:r>
            <a:rPr lang="en-US" sz="1800" b="0" i="0" dirty="0"/>
            <a:t>Poor Customer Service</a:t>
          </a:r>
          <a:endParaRPr lang="en-IN" sz="1800" dirty="0"/>
        </a:p>
      </dgm:t>
    </dgm:pt>
    <dgm:pt modelId="{EC25919B-AE3D-4FAA-87A5-02BF5522AA38}" type="parTrans" cxnId="{4C90F7EB-2E71-4F94-84CC-6DBE00B5B70A}">
      <dgm:prSet/>
      <dgm:spPr/>
      <dgm:t>
        <a:bodyPr/>
        <a:lstStyle/>
        <a:p>
          <a:endParaRPr lang="en-IN"/>
        </a:p>
      </dgm:t>
    </dgm:pt>
    <dgm:pt modelId="{A764722B-2329-44C2-863F-61E2224A9009}" type="sibTrans" cxnId="{4C90F7EB-2E71-4F94-84CC-6DBE00B5B70A}">
      <dgm:prSet/>
      <dgm:spPr/>
      <dgm:t>
        <a:bodyPr/>
        <a:lstStyle/>
        <a:p>
          <a:endParaRPr lang="en-IN"/>
        </a:p>
      </dgm:t>
    </dgm:pt>
    <dgm:pt modelId="{818885FC-71C6-475C-9DAB-0D14879002BD}">
      <dgm:prSet phldrT="[Text]" custT="1"/>
      <dgm:spPr/>
      <dgm:t>
        <a:bodyPr/>
        <a:lstStyle/>
        <a:p>
          <a:r>
            <a:rPr lang="en-US" sz="1800" b="0" i="0" dirty="0"/>
            <a:t>Competitive Offers</a:t>
          </a:r>
          <a:endParaRPr lang="en-IN" sz="1800" dirty="0"/>
        </a:p>
      </dgm:t>
    </dgm:pt>
    <dgm:pt modelId="{19862BAD-DEB1-449E-9F77-402357A1D8CB}" type="parTrans" cxnId="{4F1D7AE0-E45F-49E9-A59B-13DE7C11C6B7}">
      <dgm:prSet/>
      <dgm:spPr/>
      <dgm:t>
        <a:bodyPr/>
        <a:lstStyle/>
        <a:p>
          <a:endParaRPr lang="en-IN"/>
        </a:p>
      </dgm:t>
    </dgm:pt>
    <dgm:pt modelId="{18059F87-C60D-4A5D-9AC8-D0C3E03065C0}" type="sibTrans" cxnId="{4F1D7AE0-E45F-49E9-A59B-13DE7C11C6B7}">
      <dgm:prSet/>
      <dgm:spPr/>
      <dgm:t>
        <a:bodyPr/>
        <a:lstStyle/>
        <a:p>
          <a:endParaRPr lang="en-IN"/>
        </a:p>
      </dgm:t>
    </dgm:pt>
    <dgm:pt modelId="{25830BFF-4AAB-4BC1-8E51-5F4B5EFB6133}">
      <dgm:prSet phldrT="[Text]" custT="1"/>
      <dgm:spPr/>
      <dgm:t>
        <a:bodyPr/>
        <a:lstStyle/>
        <a:p>
          <a:r>
            <a:rPr lang="en-US" sz="1800" b="0" i="0" dirty="0"/>
            <a:t>Enhance Customer Service</a:t>
          </a:r>
          <a:endParaRPr lang="en-IN" sz="1800" dirty="0"/>
        </a:p>
      </dgm:t>
    </dgm:pt>
    <dgm:pt modelId="{C8A55893-A328-42CC-8DFC-9044C08A5DCC}" type="parTrans" cxnId="{4935D8CD-CBF2-4165-BF49-E6B0C5E2A2BC}">
      <dgm:prSet/>
      <dgm:spPr/>
      <dgm:t>
        <a:bodyPr/>
        <a:lstStyle/>
        <a:p>
          <a:endParaRPr lang="en-IN"/>
        </a:p>
      </dgm:t>
    </dgm:pt>
    <dgm:pt modelId="{A951189A-FE4C-4FEA-9EBB-DDE9E3AA54C2}" type="sibTrans" cxnId="{4935D8CD-CBF2-4165-BF49-E6B0C5E2A2BC}">
      <dgm:prSet/>
      <dgm:spPr/>
      <dgm:t>
        <a:bodyPr/>
        <a:lstStyle/>
        <a:p>
          <a:endParaRPr lang="en-IN"/>
        </a:p>
      </dgm:t>
    </dgm:pt>
    <dgm:pt modelId="{4D5E3EDE-8064-49ED-A765-4242EAAF04B5}">
      <dgm:prSet phldrT="[Text]" custT="1"/>
      <dgm:spPr/>
      <dgm:t>
        <a:bodyPr/>
        <a:lstStyle/>
        <a:p>
          <a:r>
            <a:rPr lang="en-US" sz="1800" b="0" i="0" dirty="0"/>
            <a:t>Competitive Product Offerings</a:t>
          </a:r>
          <a:endParaRPr lang="en-IN" sz="1800" dirty="0"/>
        </a:p>
      </dgm:t>
    </dgm:pt>
    <dgm:pt modelId="{2AD4060C-5547-463A-9D29-89A08CCD4FED}" type="parTrans" cxnId="{84F325E5-FF63-4EAD-A808-EEEE7EE3A3F0}">
      <dgm:prSet/>
      <dgm:spPr/>
      <dgm:t>
        <a:bodyPr/>
        <a:lstStyle/>
        <a:p>
          <a:endParaRPr lang="en-IN"/>
        </a:p>
      </dgm:t>
    </dgm:pt>
    <dgm:pt modelId="{21C208AB-654A-43F8-88DC-B7F63058253C}" type="sibTrans" cxnId="{84F325E5-FF63-4EAD-A808-EEEE7EE3A3F0}">
      <dgm:prSet/>
      <dgm:spPr/>
      <dgm:t>
        <a:bodyPr/>
        <a:lstStyle/>
        <a:p>
          <a:endParaRPr lang="en-IN"/>
        </a:p>
      </dgm:t>
    </dgm:pt>
    <dgm:pt modelId="{FA434FC6-D919-4A67-8749-01F49618DF22}">
      <dgm:prSet phldrT="[Text]" custT="1"/>
      <dgm:spPr/>
      <dgm:t>
        <a:bodyPr/>
        <a:lstStyle/>
        <a:p>
          <a:r>
            <a:rPr lang="en-US" sz="1800" b="0" i="0" dirty="0"/>
            <a:t>Financial Education</a:t>
          </a:r>
          <a:endParaRPr lang="en-IN" sz="1800" dirty="0"/>
        </a:p>
      </dgm:t>
    </dgm:pt>
    <dgm:pt modelId="{4C5FB55C-53C5-495E-B2DB-E4D26B93D0FB}" type="parTrans" cxnId="{B076061C-0020-46F8-97BC-893F49604C28}">
      <dgm:prSet/>
      <dgm:spPr/>
      <dgm:t>
        <a:bodyPr/>
        <a:lstStyle/>
        <a:p>
          <a:endParaRPr lang="en-IN"/>
        </a:p>
      </dgm:t>
    </dgm:pt>
    <dgm:pt modelId="{544F09AB-B2C5-4F62-BFEB-C7727E10BBC5}" type="sibTrans" cxnId="{B076061C-0020-46F8-97BC-893F49604C28}">
      <dgm:prSet/>
      <dgm:spPr/>
      <dgm:t>
        <a:bodyPr/>
        <a:lstStyle/>
        <a:p>
          <a:endParaRPr lang="en-IN"/>
        </a:p>
      </dgm:t>
    </dgm:pt>
    <dgm:pt modelId="{ACE69724-CC9C-415C-8D35-AFC559FD8B5C}">
      <dgm:prSet phldrT="[Text]" custT="1"/>
      <dgm:spPr/>
      <dgm:t>
        <a:bodyPr/>
        <a:lstStyle/>
        <a:p>
          <a:r>
            <a:rPr lang="en-US" sz="1800" b="0" i="0" dirty="0"/>
            <a:t>Feedback Mechanism</a:t>
          </a:r>
          <a:endParaRPr lang="en-IN" sz="1800" dirty="0"/>
        </a:p>
      </dgm:t>
    </dgm:pt>
    <dgm:pt modelId="{0183C044-475C-4C76-B2D2-1132604E7970}" type="parTrans" cxnId="{B301E2DC-4061-4F68-8A67-D3F99AD59D07}">
      <dgm:prSet/>
      <dgm:spPr/>
      <dgm:t>
        <a:bodyPr/>
        <a:lstStyle/>
        <a:p>
          <a:endParaRPr lang="en-IN"/>
        </a:p>
      </dgm:t>
    </dgm:pt>
    <dgm:pt modelId="{EAB99803-4088-4087-8292-BA00B05775A5}" type="sibTrans" cxnId="{B301E2DC-4061-4F68-8A67-D3F99AD59D07}">
      <dgm:prSet/>
      <dgm:spPr/>
      <dgm:t>
        <a:bodyPr/>
        <a:lstStyle/>
        <a:p>
          <a:endParaRPr lang="en-IN"/>
        </a:p>
      </dgm:t>
    </dgm:pt>
    <dgm:pt modelId="{483702F0-398A-4746-A2D5-1BF8E022F98B}">
      <dgm:prSet phldrT="[Text]" custT="1"/>
      <dgm:spPr/>
      <dgm:t>
        <a:bodyPr/>
        <a:lstStyle/>
        <a:p>
          <a:r>
            <a:rPr lang="en-US" sz="1800" b="0" i="0" dirty="0"/>
            <a:t>Continuous Improvement</a:t>
          </a:r>
          <a:endParaRPr lang="en-IN" sz="1800" dirty="0"/>
        </a:p>
      </dgm:t>
    </dgm:pt>
    <dgm:pt modelId="{F48FD594-5511-4794-BB7B-19A50B5415A2}" type="parTrans" cxnId="{D3A4D78B-F4ED-44BB-B909-F0DA2E0AD0EF}">
      <dgm:prSet/>
      <dgm:spPr/>
      <dgm:t>
        <a:bodyPr/>
        <a:lstStyle/>
        <a:p>
          <a:endParaRPr lang="en-IN"/>
        </a:p>
      </dgm:t>
    </dgm:pt>
    <dgm:pt modelId="{AB91BD59-6BD4-4D2B-B4C6-548C05ED1FDE}" type="sibTrans" cxnId="{D3A4D78B-F4ED-44BB-B909-F0DA2E0AD0EF}">
      <dgm:prSet/>
      <dgm:spPr/>
      <dgm:t>
        <a:bodyPr/>
        <a:lstStyle/>
        <a:p>
          <a:endParaRPr lang="en-IN"/>
        </a:p>
      </dgm:t>
    </dgm:pt>
    <dgm:pt modelId="{C58CFDDD-4F4F-4B05-947E-8EFA732CEB24}" type="pres">
      <dgm:prSet presAssocID="{F10D130A-5355-4399-8136-0CC18EFE7CAE}" presName="linear" presStyleCnt="0">
        <dgm:presLayoutVars>
          <dgm:animLvl val="lvl"/>
          <dgm:resizeHandles val="exact"/>
        </dgm:presLayoutVars>
      </dgm:prSet>
      <dgm:spPr/>
    </dgm:pt>
    <dgm:pt modelId="{3106D728-1D96-44D4-896A-22475AFA3C31}" type="pres">
      <dgm:prSet presAssocID="{9B959E4F-FADC-4C57-B4A6-F46332569857}" presName="parentText" presStyleLbl="node1" presStyleIdx="0" presStyleCnt="2" custScaleY="67376" custLinFactNeighborX="-178" custLinFactNeighborY="-98354">
        <dgm:presLayoutVars>
          <dgm:chMax val="0"/>
          <dgm:bulletEnabled val="1"/>
        </dgm:presLayoutVars>
      </dgm:prSet>
      <dgm:spPr>
        <a:xfrm>
          <a:off x="0" y="104244"/>
          <a:ext cx="8128000" cy="1055340"/>
        </a:xfrm>
        <a:prstGeom prst="roundRect">
          <a:avLst/>
        </a:prstGeom>
      </dgm:spPr>
    </dgm:pt>
    <dgm:pt modelId="{8393C11F-AD5E-4640-B15F-6B579047B812}" type="pres">
      <dgm:prSet presAssocID="{9B959E4F-FADC-4C57-B4A6-F46332569857}" presName="childText" presStyleLbl="revTx" presStyleIdx="0" presStyleCnt="2" custScaleY="107612" custLinFactNeighborY="-27103">
        <dgm:presLayoutVars>
          <dgm:bulletEnabled val="1"/>
        </dgm:presLayoutVars>
      </dgm:prSet>
      <dgm:spPr/>
    </dgm:pt>
    <dgm:pt modelId="{400AADE3-73E8-424A-A252-C8BFAFC79EE1}" type="pres">
      <dgm:prSet presAssocID="{59B36BF9-A37C-40BA-ACC5-EE1957B5C595}" presName="parentText" presStyleLbl="node1" presStyleIdx="1" presStyleCnt="2" custScaleY="65506" custLinFactNeighborY="-18624">
        <dgm:presLayoutVars>
          <dgm:chMax val="0"/>
          <dgm:bulletEnabled val="1"/>
        </dgm:presLayoutVars>
      </dgm:prSet>
      <dgm:spPr>
        <a:xfrm>
          <a:off x="0" y="2219778"/>
          <a:ext cx="8128000" cy="1055340"/>
        </a:xfrm>
        <a:prstGeom prst="roundRect">
          <a:avLst/>
        </a:prstGeom>
      </dgm:spPr>
    </dgm:pt>
    <dgm:pt modelId="{FC3DB2DF-40CC-4770-B46A-59FC85EEACF8}" type="pres">
      <dgm:prSet presAssocID="{59B36BF9-A37C-40BA-ACC5-EE1957B5C595}" presName="childText" presStyleLbl="revTx" presStyleIdx="1" presStyleCnt="2" custScaleY="114652" custLinFactNeighborY="-26878">
        <dgm:presLayoutVars>
          <dgm:bulletEnabled val="1"/>
        </dgm:presLayoutVars>
      </dgm:prSet>
      <dgm:spPr/>
    </dgm:pt>
  </dgm:ptLst>
  <dgm:cxnLst>
    <dgm:cxn modelId="{B076061C-0020-46F8-97BC-893F49604C28}" srcId="{59B36BF9-A37C-40BA-ACC5-EE1957B5C595}" destId="{FA434FC6-D919-4A67-8749-01F49618DF22}" srcOrd="3" destOrd="0" parTransId="{4C5FB55C-53C5-495E-B2DB-E4D26B93D0FB}" sibTransId="{544F09AB-B2C5-4F62-BFEB-C7727E10BBC5}"/>
    <dgm:cxn modelId="{D0A7331C-96A4-44C1-BBE7-2700F859ED77}" type="presOf" srcId="{ACE69724-CC9C-415C-8D35-AFC559FD8B5C}" destId="{FC3DB2DF-40CC-4770-B46A-59FC85EEACF8}" srcOrd="0" destOrd="4" presId="urn:microsoft.com/office/officeart/2005/8/layout/vList2"/>
    <dgm:cxn modelId="{73A2171D-848E-45D6-8F62-052D7B636DAA}" srcId="{F10D130A-5355-4399-8136-0CC18EFE7CAE}" destId="{9B959E4F-FADC-4C57-B4A6-F46332569857}" srcOrd="0" destOrd="0" parTransId="{2EF32B60-ED67-40F8-AB71-40AC0BADA3CB}" sibTransId="{E7EE0753-238A-4933-A97E-03EC64BA1DBB}"/>
    <dgm:cxn modelId="{FEF4B722-B83D-4F81-AC02-2EFB43CF7568}" type="presOf" srcId="{403D6138-689A-4B6C-B90F-093DE51CC986}" destId="{8393C11F-AD5E-4640-B15F-6B579047B812}" srcOrd="0" destOrd="0" presId="urn:microsoft.com/office/officeart/2005/8/layout/vList2"/>
    <dgm:cxn modelId="{E4E8EE26-E6A1-4CB0-BCF8-5CD0425FC998}" srcId="{9B959E4F-FADC-4C57-B4A6-F46332569857}" destId="{403D6138-689A-4B6C-B90F-093DE51CC986}" srcOrd="0" destOrd="0" parTransId="{83BECC7D-FDC6-49D4-B139-DEC0711BF540}" sibTransId="{D956A955-DE15-43C2-A6BC-D8E6A7050F35}"/>
    <dgm:cxn modelId="{B2DB9C2E-2BC6-4986-B256-C2E48875265F}" type="presOf" srcId="{46EBE1FE-0A65-457F-B696-F15674C5B999}" destId="{8393C11F-AD5E-4640-B15F-6B579047B812}" srcOrd="0" destOrd="1" presId="urn:microsoft.com/office/officeart/2005/8/layout/vList2"/>
    <dgm:cxn modelId="{4FF2BC35-CE11-486C-B79D-F08CE42837AA}" type="presOf" srcId="{F10D130A-5355-4399-8136-0CC18EFE7CAE}" destId="{C58CFDDD-4F4F-4B05-947E-8EFA732CEB24}" srcOrd="0" destOrd="0" presId="urn:microsoft.com/office/officeart/2005/8/layout/vList2"/>
    <dgm:cxn modelId="{6D068C5E-D9DA-4681-92F7-F4E2D59B3290}" type="presOf" srcId="{483702F0-398A-4746-A2D5-1BF8E022F98B}" destId="{FC3DB2DF-40CC-4770-B46A-59FC85EEACF8}" srcOrd="0" destOrd="5" presId="urn:microsoft.com/office/officeart/2005/8/layout/vList2"/>
    <dgm:cxn modelId="{708DC445-CE24-4A5E-B477-676F434D6042}" srcId="{F10D130A-5355-4399-8136-0CC18EFE7CAE}" destId="{59B36BF9-A37C-40BA-ACC5-EE1957B5C595}" srcOrd="1" destOrd="0" parTransId="{466A73D3-54FA-4F8D-A211-02B2E772CC12}" sibTransId="{5F6A3FF9-4539-492C-A298-5C694E2F1F39}"/>
    <dgm:cxn modelId="{CC2C8067-AA02-48EA-9178-1A115167996F}" srcId="{59B36BF9-A37C-40BA-ACC5-EE1957B5C595}" destId="{E0D753A9-47B1-42EB-9039-40589883E1E3}" srcOrd="0" destOrd="0" parTransId="{9C0012F3-A780-4470-A943-822A9F0DE209}" sibTransId="{B087C147-8254-4BEA-B87E-7785757EE6C7}"/>
    <dgm:cxn modelId="{9AD98E7E-D0C0-434B-A14E-0EE6936AFFA1}" type="presOf" srcId="{E0D753A9-47B1-42EB-9039-40589883E1E3}" destId="{FC3DB2DF-40CC-4770-B46A-59FC85EEACF8}" srcOrd="0" destOrd="0" presId="urn:microsoft.com/office/officeart/2005/8/layout/vList2"/>
    <dgm:cxn modelId="{98A47780-E021-4ACB-9069-4B5F396D9F05}" type="presOf" srcId="{818885FC-71C6-475C-9DAB-0D14879002BD}" destId="{8393C11F-AD5E-4640-B15F-6B579047B812}" srcOrd="0" destOrd="2" presId="urn:microsoft.com/office/officeart/2005/8/layout/vList2"/>
    <dgm:cxn modelId="{D3A4D78B-F4ED-44BB-B909-F0DA2E0AD0EF}" srcId="{59B36BF9-A37C-40BA-ACC5-EE1957B5C595}" destId="{483702F0-398A-4746-A2D5-1BF8E022F98B}" srcOrd="5" destOrd="0" parTransId="{F48FD594-5511-4794-BB7B-19A50B5415A2}" sibTransId="{AB91BD59-6BD4-4D2B-B4C6-548C05ED1FDE}"/>
    <dgm:cxn modelId="{27487CBA-78DC-4A7E-A08F-8EA1EC16EF91}" type="presOf" srcId="{59B36BF9-A37C-40BA-ACC5-EE1957B5C595}" destId="{400AADE3-73E8-424A-A252-C8BFAFC79EE1}" srcOrd="0" destOrd="0" presId="urn:microsoft.com/office/officeart/2005/8/layout/vList2"/>
    <dgm:cxn modelId="{4935D8CD-CBF2-4165-BF49-E6B0C5E2A2BC}" srcId="{59B36BF9-A37C-40BA-ACC5-EE1957B5C595}" destId="{25830BFF-4AAB-4BC1-8E51-5F4B5EFB6133}" srcOrd="1" destOrd="0" parTransId="{C8A55893-A328-42CC-8DFC-9044C08A5DCC}" sibTransId="{A951189A-FE4C-4FEA-9EBB-DDE9E3AA54C2}"/>
    <dgm:cxn modelId="{D8FA87DC-ED17-45D6-9124-6CC63B9F6716}" type="presOf" srcId="{4D5E3EDE-8064-49ED-A765-4242EAAF04B5}" destId="{FC3DB2DF-40CC-4770-B46A-59FC85EEACF8}" srcOrd="0" destOrd="2" presId="urn:microsoft.com/office/officeart/2005/8/layout/vList2"/>
    <dgm:cxn modelId="{B301E2DC-4061-4F68-8A67-D3F99AD59D07}" srcId="{59B36BF9-A37C-40BA-ACC5-EE1957B5C595}" destId="{ACE69724-CC9C-415C-8D35-AFC559FD8B5C}" srcOrd="4" destOrd="0" parTransId="{0183C044-475C-4C76-B2D2-1132604E7970}" sibTransId="{EAB99803-4088-4087-8292-BA00B05775A5}"/>
    <dgm:cxn modelId="{4F1D7AE0-E45F-49E9-A59B-13DE7C11C6B7}" srcId="{9B959E4F-FADC-4C57-B4A6-F46332569857}" destId="{818885FC-71C6-475C-9DAB-0D14879002BD}" srcOrd="2" destOrd="0" parTransId="{19862BAD-DEB1-449E-9F77-402357A1D8CB}" sibTransId="{18059F87-C60D-4A5D-9AC8-D0C3E03065C0}"/>
    <dgm:cxn modelId="{84F325E5-FF63-4EAD-A808-EEEE7EE3A3F0}" srcId="{59B36BF9-A37C-40BA-ACC5-EE1957B5C595}" destId="{4D5E3EDE-8064-49ED-A765-4242EAAF04B5}" srcOrd="2" destOrd="0" parTransId="{2AD4060C-5547-463A-9D29-89A08CCD4FED}" sibTransId="{21C208AB-654A-43F8-88DC-B7F63058253C}"/>
    <dgm:cxn modelId="{30EF7FE5-CF25-46CA-B0B5-5E7AE3FEDD87}" type="presOf" srcId="{FA434FC6-D919-4A67-8749-01F49618DF22}" destId="{FC3DB2DF-40CC-4770-B46A-59FC85EEACF8}" srcOrd="0" destOrd="3" presId="urn:microsoft.com/office/officeart/2005/8/layout/vList2"/>
    <dgm:cxn modelId="{4C90F7EB-2E71-4F94-84CC-6DBE00B5B70A}" srcId="{9B959E4F-FADC-4C57-B4A6-F46332569857}" destId="{46EBE1FE-0A65-457F-B696-F15674C5B999}" srcOrd="1" destOrd="0" parTransId="{EC25919B-AE3D-4FAA-87A5-02BF5522AA38}" sibTransId="{A764722B-2329-44C2-863F-61E2224A9009}"/>
    <dgm:cxn modelId="{A6333AED-7C9D-462C-B193-36E1195C4F0B}" type="presOf" srcId="{25830BFF-4AAB-4BC1-8E51-5F4B5EFB6133}" destId="{FC3DB2DF-40CC-4770-B46A-59FC85EEACF8}" srcOrd="0" destOrd="1" presId="urn:microsoft.com/office/officeart/2005/8/layout/vList2"/>
    <dgm:cxn modelId="{D5BAEEF0-40F3-4ABF-895F-1D06CE8BB048}" type="presOf" srcId="{9B959E4F-FADC-4C57-B4A6-F46332569857}" destId="{3106D728-1D96-44D4-896A-22475AFA3C31}" srcOrd="0" destOrd="0" presId="urn:microsoft.com/office/officeart/2005/8/layout/vList2"/>
    <dgm:cxn modelId="{4E6D67B5-6368-4523-9D53-5664A69726D7}" type="presParOf" srcId="{C58CFDDD-4F4F-4B05-947E-8EFA732CEB24}" destId="{3106D728-1D96-44D4-896A-22475AFA3C31}" srcOrd="0" destOrd="0" presId="urn:microsoft.com/office/officeart/2005/8/layout/vList2"/>
    <dgm:cxn modelId="{7DF90332-38FB-4FF9-B767-08D8AA4DDCBF}" type="presParOf" srcId="{C58CFDDD-4F4F-4B05-947E-8EFA732CEB24}" destId="{8393C11F-AD5E-4640-B15F-6B579047B812}" srcOrd="1" destOrd="0" presId="urn:microsoft.com/office/officeart/2005/8/layout/vList2"/>
    <dgm:cxn modelId="{82637439-94D0-44E5-BF84-7D461BC496B9}" type="presParOf" srcId="{C58CFDDD-4F4F-4B05-947E-8EFA732CEB24}" destId="{400AADE3-73E8-424A-A252-C8BFAFC79EE1}" srcOrd="2" destOrd="0" presId="urn:microsoft.com/office/officeart/2005/8/layout/vList2"/>
    <dgm:cxn modelId="{E7F2B397-AC0D-415F-8B9B-DF83E5C5EE27}" type="presParOf" srcId="{C58CFDDD-4F4F-4B05-947E-8EFA732CEB24}" destId="{FC3DB2DF-40CC-4770-B46A-59FC85EEAC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B682E0-2797-4D11-A89F-A67650A5EB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34DD07A-8047-46FE-8ADF-09696CAB24C3}">
      <dgm:prSet phldrT="[Text]" custT="1"/>
      <dgm:spPr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Reasons for Churn</a:t>
          </a:r>
        </a:p>
      </dgm:t>
    </dgm:pt>
    <dgm:pt modelId="{CA0DC745-FDAF-49EA-B577-925C79E0CBD1}" type="parTrans" cxnId="{B349D15D-6F71-4708-9DA5-BA49CAC57A19}">
      <dgm:prSet/>
      <dgm:spPr/>
      <dgm:t>
        <a:bodyPr/>
        <a:lstStyle/>
        <a:p>
          <a:endParaRPr lang="en-IN"/>
        </a:p>
      </dgm:t>
    </dgm:pt>
    <dgm:pt modelId="{B59DC968-13B6-4F55-ACBD-03E5D17D02F6}" type="sibTrans" cxnId="{B349D15D-6F71-4708-9DA5-BA49CAC57A19}">
      <dgm:prSet/>
      <dgm:spPr/>
      <dgm:t>
        <a:bodyPr/>
        <a:lstStyle/>
        <a:p>
          <a:endParaRPr lang="en-IN"/>
        </a:p>
      </dgm:t>
    </dgm:pt>
    <dgm:pt modelId="{DF0CED2F-21CC-48EB-BD2F-B7B8D2C6596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/>
            <a:t>2022: Dissatisfaction with services, competitive offers</a:t>
          </a:r>
          <a:endParaRPr lang="en-IN" sz="1800" dirty="0"/>
        </a:p>
      </dgm:t>
    </dgm:pt>
    <dgm:pt modelId="{579834EB-CD90-4340-8E9B-C7C410027BED}" type="parTrans" cxnId="{D6B37E7F-EE53-431D-9532-BACE6C551D79}">
      <dgm:prSet/>
      <dgm:spPr/>
      <dgm:t>
        <a:bodyPr/>
        <a:lstStyle/>
        <a:p>
          <a:endParaRPr lang="en-IN"/>
        </a:p>
      </dgm:t>
    </dgm:pt>
    <dgm:pt modelId="{C8DE2D0E-FA3B-41A2-9D24-AA0D985A1DDE}" type="sibTrans" cxnId="{D6B37E7F-EE53-431D-9532-BACE6C551D79}">
      <dgm:prSet/>
      <dgm:spPr/>
      <dgm:t>
        <a:bodyPr/>
        <a:lstStyle/>
        <a:p>
          <a:endParaRPr lang="en-IN"/>
        </a:p>
      </dgm:t>
    </dgm:pt>
    <dgm:pt modelId="{F0859602-E3AE-4823-8E6C-38D1601FAC30}">
      <dgm:prSet phldrT="[Text]" custT="1"/>
      <dgm:spPr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Proposed Strategies</a:t>
          </a:r>
        </a:p>
      </dgm:t>
    </dgm:pt>
    <dgm:pt modelId="{C2F39B97-3E45-43E1-B575-4AD1E156EB4A}" type="parTrans" cxnId="{760217EB-D9FE-4D2D-9F0E-D92A8BB1982A}">
      <dgm:prSet/>
      <dgm:spPr/>
      <dgm:t>
        <a:bodyPr/>
        <a:lstStyle/>
        <a:p>
          <a:endParaRPr lang="en-IN"/>
        </a:p>
      </dgm:t>
    </dgm:pt>
    <dgm:pt modelId="{D025E707-4443-438D-8C40-122ADC32CD77}" type="sibTrans" cxnId="{760217EB-D9FE-4D2D-9F0E-D92A8BB1982A}">
      <dgm:prSet/>
      <dgm:spPr/>
      <dgm:t>
        <a:bodyPr/>
        <a:lstStyle/>
        <a:p>
          <a:endParaRPr lang="en-IN"/>
        </a:p>
      </dgm:t>
    </dgm:pt>
    <dgm:pt modelId="{DAF3ABCB-055F-4810-9E25-7938CC196F4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/>
            <a:t>Engagement Programs: Increase customer interaction</a:t>
          </a:r>
          <a:endParaRPr lang="en-IN" sz="1800" dirty="0"/>
        </a:p>
      </dgm:t>
    </dgm:pt>
    <dgm:pt modelId="{DAECA979-C6DD-41CE-86F6-38DB5CC5CACC}" type="parTrans" cxnId="{6B909F29-9EFA-4DBE-B982-82844A2A8FDD}">
      <dgm:prSet/>
      <dgm:spPr/>
      <dgm:t>
        <a:bodyPr/>
        <a:lstStyle/>
        <a:p>
          <a:endParaRPr lang="en-IN"/>
        </a:p>
      </dgm:t>
    </dgm:pt>
    <dgm:pt modelId="{65E03937-4AFB-4450-AC0A-B5346ECAC872}" type="sibTrans" cxnId="{6B909F29-9EFA-4DBE-B982-82844A2A8FDD}">
      <dgm:prSet/>
      <dgm:spPr/>
      <dgm:t>
        <a:bodyPr/>
        <a:lstStyle/>
        <a:p>
          <a:endParaRPr lang="en-IN"/>
        </a:p>
      </dgm:t>
    </dgm:pt>
    <dgm:pt modelId="{D5B6C93F-33D7-41EB-A1D3-42B41231ABB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/>
            <a:t>2023: Improved services, decreased churn</a:t>
          </a:r>
        </a:p>
      </dgm:t>
    </dgm:pt>
    <dgm:pt modelId="{B1A1CD24-5DBE-490D-8261-64C2E719F68F}" type="parTrans" cxnId="{C8FADB78-5066-453B-AC6F-7A48385A4AFE}">
      <dgm:prSet/>
      <dgm:spPr/>
      <dgm:t>
        <a:bodyPr/>
        <a:lstStyle/>
        <a:p>
          <a:endParaRPr lang="en-IN"/>
        </a:p>
      </dgm:t>
    </dgm:pt>
    <dgm:pt modelId="{8EF7B188-94F3-4DA6-985B-DB5F0A6D73AF}" type="sibTrans" cxnId="{C8FADB78-5066-453B-AC6F-7A48385A4AFE}">
      <dgm:prSet/>
      <dgm:spPr/>
      <dgm:t>
        <a:bodyPr/>
        <a:lstStyle/>
        <a:p>
          <a:endParaRPr lang="en-IN"/>
        </a:p>
      </dgm:t>
    </dgm:pt>
    <dgm:pt modelId="{F1688977-5421-4B6A-9B33-B397F840684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/>
            <a:t>Customer Service Enhancement: Resolve issues promptly</a:t>
          </a:r>
        </a:p>
      </dgm:t>
    </dgm:pt>
    <dgm:pt modelId="{6BF14E85-25AD-4AB3-AE3B-7103D9BFCC43}" type="parTrans" cxnId="{068CED1A-7B0B-4054-AA67-6B222451D9F4}">
      <dgm:prSet/>
      <dgm:spPr/>
      <dgm:t>
        <a:bodyPr/>
        <a:lstStyle/>
        <a:p>
          <a:endParaRPr lang="en-IN"/>
        </a:p>
      </dgm:t>
    </dgm:pt>
    <dgm:pt modelId="{12EC7402-BF91-4CE3-9F8C-2ECDD26C241A}" type="sibTrans" cxnId="{068CED1A-7B0B-4054-AA67-6B222451D9F4}">
      <dgm:prSet/>
      <dgm:spPr/>
      <dgm:t>
        <a:bodyPr/>
        <a:lstStyle/>
        <a:p>
          <a:endParaRPr lang="en-IN"/>
        </a:p>
      </dgm:t>
    </dgm:pt>
    <dgm:pt modelId="{DA5C6665-0E46-4C74-95DC-433E201296A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b="0" i="0" dirty="0"/>
            <a:t>Competitive Offerings: Regularly update products/services</a:t>
          </a:r>
        </a:p>
      </dgm:t>
    </dgm:pt>
    <dgm:pt modelId="{8B2EA93C-C25E-4214-9890-1557291A5A0F}" type="parTrans" cxnId="{9769E0D6-3083-420E-BDA1-23FEB4A5C15E}">
      <dgm:prSet/>
      <dgm:spPr/>
      <dgm:t>
        <a:bodyPr/>
        <a:lstStyle/>
        <a:p>
          <a:endParaRPr lang="en-IN"/>
        </a:p>
      </dgm:t>
    </dgm:pt>
    <dgm:pt modelId="{5271CF04-9090-49C0-BCFE-8C82B50FDC8A}" type="sibTrans" cxnId="{9769E0D6-3083-420E-BDA1-23FEB4A5C15E}">
      <dgm:prSet/>
      <dgm:spPr/>
      <dgm:t>
        <a:bodyPr/>
        <a:lstStyle/>
        <a:p>
          <a:endParaRPr lang="en-IN"/>
        </a:p>
      </dgm:t>
    </dgm:pt>
    <dgm:pt modelId="{9D355029-EA57-40C9-8A03-A8FD1B7FADFF}" type="pres">
      <dgm:prSet presAssocID="{38B682E0-2797-4D11-A89F-A67650A5EB32}" presName="linear" presStyleCnt="0">
        <dgm:presLayoutVars>
          <dgm:animLvl val="lvl"/>
          <dgm:resizeHandles val="exact"/>
        </dgm:presLayoutVars>
      </dgm:prSet>
      <dgm:spPr/>
    </dgm:pt>
    <dgm:pt modelId="{48860027-0757-4512-A977-FA4A5BDEE6B7}" type="pres">
      <dgm:prSet presAssocID="{B34DD07A-8047-46FE-8ADF-09696CAB24C3}" presName="parentText" presStyleLbl="node1" presStyleIdx="0" presStyleCnt="2" custScaleY="60010">
        <dgm:presLayoutVars>
          <dgm:chMax val="0"/>
          <dgm:bulletEnabled val="1"/>
        </dgm:presLayoutVars>
      </dgm:prSet>
      <dgm:spPr>
        <a:xfrm>
          <a:off x="0" y="312183"/>
          <a:ext cx="8341193" cy="839474"/>
        </a:xfrm>
        <a:prstGeom prst="roundRect">
          <a:avLst/>
        </a:prstGeom>
      </dgm:spPr>
    </dgm:pt>
    <dgm:pt modelId="{DEC84DF1-BB97-4E8B-9F66-AB1BA937BADD}" type="pres">
      <dgm:prSet presAssocID="{B34DD07A-8047-46FE-8ADF-09696CAB24C3}" presName="childText" presStyleLbl="revTx" presStyleIdx="0" presStyleCnt="2">
        <dgm:presLayoutVars>
          <dgm:bulletEnabled val="1"/>
        </dgm:presLayoutVars>
      </dgm:prSet>
      <dgm:spPr/>
    </dgm:pt>
    <dgm:pt modelId="{3C8AC178-4F60-4B4C-A9D7-29AB44135C0D}" type="pres">
      <dgm:prSet presAssocID="{F0859602-E3AE-4823-8E6C-38D1601FAC30}" presName="parentText" presStyleLbl="node1" presStyleIdx="1" presStyleCnt="2" custScaleY="63809">
        <dgm:presLayoutVars>
          <dgm:chMax val="0"/>
          <dgm:bulletEnabled val="1"/>
        </dgm:presLayoutVars>
      </dgm:prSet>
      <dgm:spPr>
        <a:xfrm>
          <a:off x="0" y="2093508"/>
          <a:ext cx="8341193" cy="844593"/>
        </a:xfrm>
        <a:prstGeom prst="roundRect">
          <a:avLst/>
        </a:prstGeom>
      </dgm:spPr>
    </dgm:pt>
    <dgm:pt modelId="{48EC8BE4-164B-4135-909E-8D69969E9CFF}" type="pres">
      <dgm:prSet presAssocID="{F0859602-E3AE-4823-8E6C-38D1601FAC30}" presName="childText" presStyleLbl="revTx" presStyleIdx="1" presStyleCnt="2" custScaleX="99321" custScaleY="159017">
        <dgm:presLayoutVars>
          <dgm:bulletEnabled val="1"/>
        </dgm:presLayoutVars>
      </dgm:prSet>
      <dgm:spPr/>
    </dgm:pt>
  </dgm:ptLst>
  <dgm:cxnLst>
    <dgm:cxn modelId="{068CED1A-7B0B-4054-AA67-6B222451D9F4}" srcId="{F0859602-E3AE-4823-8E6C-38D1601FAC30}" destId="{F1688977-5421-4B6A-9B33-B397F8406846}" srcOrd="1" destOrd="0" parTransId="{6BF14E85-25AD-4AB3-AE3B-7103D9BFCC43}" sibTransId="{12EC7402-BF91-4CE3-9F8C-2ECDD26C241A}"/>
    <dgm:cxn modelId="{7F9F5525-08F9-463F-ABF4-7132C7E3A198}" type="presOf" srcId="{DA5C6665-0E46-4C74-95DC-433E201296A0}" destId="{48EC8BE4-164B-4135-909E-8D69969E9CFF}" srcOrd="0" destOrd="2" presId="urn:microsoft.com/office/officeart/2005/8/layout/vList2"/>
    <dgm:cxn modelId="{6B909F29-9EFA-4DBE-B982-82844A2A8FDD}" srcId="{F0859602-E3AE-4823-8E6C-38D1601FAC30}" destId="{DAF3ABCB-055F-4810-9E25-7938CC196F4A}" srcOrd="0" destOrd="0" parTransId="{DAECA979-C6DD-41CE-86F6-38DB5CC5CACC}" sibTransId="{65E03937-4AFB-4450-AC0A-B5346ECAC872}"/>
    <dgm:cxn modelId="{8867F131-9EDD-46A5-9C8E-579F2A085C5B}" type="presOf" srcId="{F0859602-E3AE-4823-8E6C-38D1601FAC30}" destId="{3C8AC178-4F60-4B4C-A9D7-29AB44135C0D}" srcOrd="0" destOrd="0" presId="urn:microsoft.com/office/officeart/2005/8/layout/vList2"/>
    <dgm:cxn modelId="{5823DA3A-442E-4902-8CF1-6B8EDB9351C8}" type="presOf" srcId="{38B682E0-2797-4D11-A89F-A67650A5EB32}" destId="{9D355029-EA57-40C9-8A03-A8FD1B7FADFF}" srcOrd="0" destOrd="0" presId="urn:microsoft.com/office/officeart/2005/8/layout/vList2"/>
    <dgm:cxn modelId="{DB8B913E-55C9-4C01-87D1-A769552AC5AA}" type="presOf" srcId="{B34DD07A-8047-46FE-8ADF-09696CAB24C3}" destId="{48860027-0757-4512-A977-FA4A5BDEE6B7}" srcOrd="0" destOrd="0" presId="urn:microsoft.com/office/officeart/2005/8/layout/vList2"/>
    <dgm:cxn modelId="{B349D15D-6F71-4708-9DA5-BA49CAC57A19}" srcId="{38B682E0-2797-4D11-A89F-A67650A5EB32}" destId="{B34DD07A-8047-46FE-8ADF-09696CAB24C3}" srcOrd="0" destOrd="0" parTransId="{CA0DC745-FDAF-49EA-B577-925C79E0CBD1}" sibTransId="{B59DC968-13B6-4F55-ACBD-03E5D17D02F6}"/>
    <dgm:cxn modelId="{D2D7435E-6966-4143-9429-2388B3A15507}" type="presOf" srcId="{DAF3ABCB-055F-4810-9E25-7938CC196F4A}" destId="{48EC8BE4-164B-4135-909E-8D69969E9CFF}" srcOrd="0" destOrd="0" presId="urn:microsoft.com/office/officeart/2005/8/layout/vList2"/>
    <dgm:cxn modelId="{C8FADB78-5066-453B-AC6F-7A48385A4AFE}" srcId="{B34DD07A-8047-46FE-8ADF-09696CAB24C3}" destId="{D5B6C93F-33D7-41EB-A1D3-42B41231ABB1}" srcOrd="1" destOrd="0" parTransId="{B1A1CD24-5DBE-490D-8261-64C2E719F68F}" sibTransId="{8EF7B188-94F3-4DA6-985B-DB5F0A6D73AF}"/>
    <dgm:cxn modelId="{D6B37E7F-EE53-431D-9532-BACE6C551D79}" srcId="{B34DD07A-8047-46FE-8ADF-09696CAB24C3}" destId="{DF0CED2F-21CC-48EB-BD2F-B7B8D2C65962}" srcOrd="0" destOrd="0" parTransId="{579834EB-CD90-4340-8E9B-C7C410027BED}" sibTransId="{C8DE2D0E-FA3B-41A2-9D24-AA0D985A1DDE}"/>
    <dgm:cxn modelId="{4DBBCCA6-18FF-4578-BB3B-FB1BF073141B}" type="presOf" srcId="{D5B6C93F-33D7-41EB-A1D3-42B41231ABB1}" destId="{DEC84DF1-BB97-4E8B-9F66-AB1BA937BADD}" srcOrd="0" destOrd="1" presId="urn:microsoft.com/office/officeart/2005/8/layout/vList2"/>
    <dgm:cxn modelId="{34923BB9-DA84-449E-AEF6-7D22CFAE89DA}" type="presOf" srcId="{F1688977-5421-4B6A-9B33-B397F8406846}" destId="{48EC8BE4-164B-4135-909E-8D69969E9CFF}" srcOrd="0" destOrd="1" presId="urn:microsoft.com/office/officeart/2005/8/layout/vList2"/>
    <dgm:cxn modelId="{6961A8BB-F2D9-457C-8A20-FEBB2AD5A1C4}" type="presOf" srcId="{DF0CED2F-21CC-48EB-BD2F-B7B8D2C65962}" destId="{DEC84DF1-BB97-4E8B-9F66-AB1BA937BADD}" srcOrd="0" destOrd="0" presId="urn:microsoft.com/office/officeart/2005/8/layout/vList2"/>
    <dgm:cxn modelId="{9769E0D6-3083-420E-BDA1-23FEB4A5C15E}" srcId="{F0859602-E3AE-4823-8E6C-38D1601FAC30}" destId="{DA5C6665-0E46-4C74-95DC-433E201296A0}" srcOrd="2" destOrd="0" parTransId="{8B2EA93C-C25E-4214-9890-1557291A5A0F}" sibTransId="{5271CF04-9090-49C0-BCFE-8C82B50FDC8A}"/>
    <dgm:cxn modelId="{760217EB-D9FE-4D2D-9F0E-D92A8BB1982A}" srcId="{38B682E0-2797-4D11-A89F-A67650A5EB32}" destId="{F0859602-E3AE-4823-8E6C-38D1601FAC30}" srcOrd="1" destOrd="0" parTransId="{C2F39B97-3E45-43E1-B575-4AD1E156EB4A}" sibTransId="{D025E707-4443-438D-8C40-122ADC32CD77}"/>
    <dgm:cxn modelId="{5D7BC00F-1292-42EA-ADEA-37DA7B38C3EF}" type="presParOf" srcId="{9D355029-EA57-40C9-8A03-A8FD1B7FADFF}" destId="{48860027-0757-4512-A977-FA4A5BDEE6B7}" srcOrd="0" destOrd="0" presId="urn:microsoft.com/office/officeart/2005/8/layout/vList2"/>
    <dgm:cxn modelId="{D2EA4D25-D08A-4F06-A697-25B2022D464D}" type="presParOf" srcId="{9D355029-EA57-40C9-8A03-A8FD1B7FADFF}" destId="{DEC84DF1-BB97-4E8B-9F66-AB1BA937BADD}" srcOrd="1" destOrd="0" presId="urn:microsoft.com/office/officeart/2005/8/layout/vList2"/>
    <dgm:cxn modelId="{B801218A-8691-478A-BDEA-25BC894F6618}" type="presParOf" srcId="{9D355029-EA57-40C9-8A03-A8FD1B7FADFF}" destId="{3C8AC178-4F60-4B4C-A9D7-29AB44135C0D}" srcOrd="2" destOrd="0" presId="urn:microsoft.com/office/officeart/2005/8/layout/vList2"/>
    <dgm:cxn modelId="{0142AA66-9526-445E-B427-7E65EF22CDB0}" type="presParOf" srcId="{9D355029-EA57-40C9-8A03-A8FD1B7FADFF}" destId="{48EC8BE4-164B-4135-909E-8D69969E9C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6758E0-0A40-4236-BB24-620BDC85D8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12164EE-1AE6-4E5A-B2FC-E04B020B2A60}">
      <dgm:prSet phldrT="[Text]" custT="1"/>
      <dgm:spPr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r>
            <a:rPr lang="en-US" sz="2000" b="0" i="0" dirty="0"/>
            <a:t>Implement targeted strategies to reduce churn, such as personalized engagement programs, enhanced customer service, and competitive offerings.</a:t>
          </a:r>
          <a:endParaRPr lang="en-IN" sz="2000" dirty="0"/>
        </a:p>
      </dgm:t>
    </dgm:pt>
    <dgm:pt modelId="{3A3D6BD4-79FF-4999-B7AF-A275ADEFB469}" type="parTrans" cxnId="{E4083BE0-64EE-48DD-9C87-0F7B79DD8429}">
      <dgm:prSet/>
      <dgm:spPr/>
      <dgm:t>
        <a:bodyPr/>
        <a:lstStyle/>
        <a:p>
          <a:endParaRPr lang="en-IN"/>
        </a:p>
      </dgm:t>
    </dgm:pt>
    <dgm:pt modelId="{4927FEF9-C8AC-4E67-B4AD-89F113FD7A89}" type="sibTrans" cxnId="{E4083BE0-64EE-48DD-9C87-0F7B79DD8429}">
      <dgm:prSet/>
      <dgm:spPr/>
      <dgm:t>
        <a:bodyPr/>
        <a:lstStyle/>
        <a:p>
          <a:endParaRPr lang="en-IN"/>
        </a:p>
      </dgm:t>
    </dgm:pt>
    <dgm:pt modelId="{639930BE-DD28-418D-8499-2B9ACDD1A0A0}">
      <dgm:prSet phldrT="[Text]" custT="1"/>
      <dgm:spPr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b" anchorCtr="0"/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2000" b="0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D788D3D8-E97D-43AF-AB2E-7674366D1AC2}" type="parTrans" cxnId="{13B5841A-711B-4BE8-A221-2580CF465BEF}">
      <dgm:prSet/>
      <dgm:spPr/>
      <dgm:t>
        <a:bodyPr/>
        <a:lstStyle/>
        <a:p>
          <a:endParaRPr lang="en-IN"/>
        </a:p>
      </dgm:t>
    </dgm:pt>
    <dgm:pt modelId="{27387ACD-47ED-4CFB-B8FC-EF0C70BA3D7E}" type="sibTrans" cxnId="{13B5841A-711B-4BE8-A221-2580CF465BEF}">
      <dgm:prSet/>
      <dgm:spPr/>
      <dgm:t>
        <a:bodyPr/>
        <a:lstStyle/>
        <a:p>
          <a:endParaRPr lang="en-IN"/>
        </a:p>
      </dgm:t>
    </dgm:pt>
    <dgm:pt modelId="{7DA2ACDB-C786-4A50-BD64-A91824AFAD84}" type="pres">
      <dgm:prSet presAssocID="{3B6758E0-0A40-4236-BB24-620BDC85D864}" presName="linear" presStyleCnt="0">
        <dgm:presLayoutVars>
          <dgm:animLvl val="lvl"/>
          <dgm:resizeHandles val="exact"/>
        </dgm:presLayoutVars>
      </dgm:prSet>
      <dgm:spPr/>
    </dgm:pt>
    <dgm:pt modelId="{DC608D6F-ABB1-42B4-A43F-6C28350078A5}" type="pres">
      <dgm:prSet presAssocID="{412164EE-1AE6-4E5A-B2FC-E04B020B2A60}" presName="parentText" presStyleLbl="node1" presStyleIdx="0" presStyleCnt="2" custScaleX="45328" custLinFactY="-17604" custLinFactNeighborX="-25768" custLinFactNeighborY="-100000">
        <dgm:presLayoutVars>
          <dgm:chMax val="0"/>
          <dgm:bulletEnabled val="1"/>
        </dgm:presLayoutVars>
      </dgm:prSet>
      <dgm:spPr>
        <a:xfrm>
          <a:off x="0" y="164853"/>
          <a:ext cx="8128000" cy="2031120"/>
        </a:xfrm>
        <a:prstGeom prst="roundRect">
          <a:avLst/>
        </a:prstGeom>
      </dgm:spPr>
    </dgm:pt>
    <dgm:pt modelId="{0C1E51E9-BE80-4455-89C3-F2EC5F8B1C73}" type="pres">
      <dgm:prSet presAssocID="{4927FEF9-C8AC-4E67-B4AD-89F113FD7A89}" presName="spacer" presStyleCnt="0"/>
      <dgm:spPr/>
    </dgm:pt>
    <dgm:pt modelId="{435186F4-0B35-4F6F-AB76-C784D24F7D53}" type="pres">
      <dgm:prSet presAssocID="{639930BE-DD28-418D-8499-2B9ACDD1A0A0}" presName="parentText" presStyleLbl="node1" presStyleIdx="1" presStyleCnt="2" custScaleX="44672" custScaleY="98310" custLinFactY="8226" custLinFactNeighborX="23688" custLinFactNeighborY="100000">
        <dgm:presLayoutVars>
          <dgm:chMax val="0"/>
          <dgm:bulletEnabled val="1"/>
        </dgm:presLayoutVars>
      </dgm:prSet>
      <dgm:spPr>
        <a:xfrm>
          <a:off x="0" y="2709333"/>
          <a:ext cx="8128000" cy="2031120"/>
        </a:xfrm>
        <a:prstGeom prst="roundRect">
          <a:avLst/>
        </a:prstGeom>
      </dgm:spPr>
    </dgm:pt>
  </dgm:ptLst>
  <dgm:cxnLst>
    <dgm:cxn modelId="{13B5841A-711B-4BE8-A221-2580CF465BEF}" srcId="{3B6758E0-0A40-4236-BB24-620BDC85D864}" destId="{639930BE-DD28-418D-8499-2B9ACDD1A0A0}" srcOrd="1" destOrd="0" parTransId="{D788D3D8-E97D-43AF-AB2E-7674366D1AC2}" sibTransId="{27387ACD-47ED-4CFB-B8FC-EF0C70BA3D7E}"/>
    <dgm:cxn modelId="{B4B841B7-A20B-4667-A8B4-0681D9D847A9}" type="presOf" srcId="{639930BE-DD28-418D-8499-2B9ACDD1A0A0}" destId="{435186F4-0B35-4F6F-AB76-C784D24F7D53}" srcOrd="0" destOrd="0" presId="urn:microsoft.com/office/officeart/2005/8/layout/vList2"/>
    <dgm:cxn modelId="{F73514D7-CBC3-439C-9619-D4CA5DA19A3D}" type="presOf" srcId="{3B6758E0-0A40-4236-BB24-620BDC85D864}" destId="{7DA2ACDB-C786-4A50-BD64-A91824AFAD84}" srcOrd="0" destOrd="0" presId="urn:microsoft.com/office/officeart/2005/8/layout/vList2"/>
    <dgm:cxn modelId="{11EC14D8-702D-498C-9B81-DAD7BE011B4B}" type="presOf" srcId="{412164EE-1AE6-4E5A-B2FC-E04B020B2A60}" destId="{DC608D6F-ABB1-42B4-A43F-6C28350078A5}" srcOrd="0" destOrd="0" presId="urn:microsoft.com/office/officeart/2005/8/layout/vList2"/>
    <dgm:cxn modelId="{E4083BE0-64EE-48DD-9C87-0F7B79DD8429}" srcId="{3B6758E0-0A40-4236-BB24-620BDC85D864}" destId="{412164EE-1AE6-4E5A-B2FC-E04B020B2A60}" srcOrd="0" destOrd="0" parTransId="{3A3D6BD4-79FF-4999-B7AF-A275ADEFB469}" sibTransId="{4927FEF9-C8AC-4E67-B4AD-89F113FD7A89}"/>
    <dgm:cxn modelId="{1F5C7377-9323-4E95-B844-BA2A21238277}" type="presParOf" srcId="{7DA2ACDB-C786-4A50-BD64-A91824AFAD84}" destId="{DC608D6F-ABB1-42B4-A43F-6C28350078A5}" srcOrd="0" destOrd="0" presId="urn:microsoft.com/office/officeart/2005/8/layout/vList2"/>
    <dgm:cxn modelId="{9FC6CFEE-28C8-43E4-BF8E-72FF587049CD}" type="presParOf" srcId="{7DA2ACDB-C786-4A50-BD64-A91824AFAD84}" destId="{0C1E51E9-BE80-4455-89C3-F2EC5F8B1C73}" srcOrd="1" destOrd="0" presId="urn:microsoft.com/office/officeart/2005/8/layout/vList2"/>
    <dgm:cxn modelId="{4B447E5F-7364-41E2-96A2-74EDEC628110}" type="presParOf" srcId="{7DA2ACDB-C786-4A50-BD64-A91824AFAD84}" destId="{435186F4-0B35-4F6F-AB76-C784D24F7D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6D728-1D96-44D4-896A-22475AFA3C31}">
      <dsp:nvSpPr>
        <dsp:cNvPr id="0" name=""/>
        <dsp:cNvSpPr/>
      </dsp:nvSpPr>
      <dsp:spPr>
        <a:xfrm>
          <a:off x="0" y="0"/>
          <a:ext cx="6437444" cy="819831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tx1"/>
              </a:solidFill>
              <a:highlight>
                <a:srgbClr val="008080"/>
              </a:highlight>
              <a:latin typeface="+mj-lt"/>
              <a:ea typeface="+mj-ea"/>
              <a:cs typeface="+mj-cs"/>
            </a:rPr>
            <a:t>Reasons for Churn:</a:t>
          </a:r>
        </a:p>
      </dsp:txBody>
      <dsp:txXfrm>
        <a:off x="40021" y="40021"/>
        <a:ext cx="6357402" cy="739789"/>
      </dsp:txXfrm>
    </dsp:sp>
    <dsp:sp modelId="{8393C11F-AD5E-4640-B15F-6B579047B812}">
      <dsp:nvSpPr>
        <dsp:cNvPr id="0" name=""/>
        <dsp:cNvSpPr/>
      </dsp:nvSpPr>
      <dsp:spPr>
        <a:xfrm>
          <a:off x="0" y="882420"/>
          <a:ext cx="6437444" cy="1158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Lack of Engagement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Poor Customer Service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Competitive Offers</a:t>
          </a:r>
          <a:endParaRPr lang="en-IN" sz="1800" kern="1200" dirty="0"/>
        </a:p>
      </dsp:txBody>
      <dsp:txXfrm>
        <a:off x="0" y="882420"/>
        <a:ext cx="6437444" cy="1158335"/>
      </dsp:txXfrm>
    </dsp:sp>
    <dsp:sp modelId="{400AADE3-73E8-424A-A252-C8BFAFC79EE1}">
      <dsp:nvSpPr>
        <dsp:cNvPr id="0" name=""/>
        <dsp:cNvSpPr/>
      </dsp:nvSpPr>
      <dsp:spPr>
        <a:xfrm>
          <a:off x="0" y="2025989"/>
          <a:ext cx="6437444" cy="797077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Strategies to Reduce Churn:</a:t>
          </a:r>
        </a:p>
      </dsp:txBody>
      <dsp:txXfrm>
        <a:off x="38910" y="2064899"/>
        <a:ext cx="6359624" cy="719257"/>
      </dsp:txXfrm>
    </dsp:sp>
    <dsp:sp modelId="{FC3DB2DF-40CC-4770-B46A-59FC85EEACF8}">
      <dsp:nvSpPr>
        <dsp:cNvPr id="0" name=""/>
        <dsp:cNvSpPr/>
      </dsp:nvSpPr>
      <dsp:spPr>
        <a:xfrm>
          <a:off x="0" y="2840571"/>
          <a:ext cx="6437444" cy="2121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89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Improve Customer Engagement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Enhance Customer Service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Competitive Product Offerings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Financial Education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Feedback Mechanism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/>
            <a:t>Continuous Improvement</a:t>
          </a:r>
          <a:endParaRPr lang="en-IN" sz="1800" kern="1200" dirty="0"/>
        </a:p>
      </dsp:txBody>
      <dsp:txXfrm>
        <a:off x="0" y="2840571"/>
        <a:ext cx="6437444" cy="2121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60027-0757-4512-A977-FA4A5BDEE6B7}">
      <dsp:nvSpPr>
        <dsp:cNvPr id="0" name=""/>
        <dsp:cNvSpPr/>
      </dsp:nvSpPr>
      <dsp:spPr>
        <a:xfrm>
          <a:off x="0" y="561989"/>
          <a:ext cx="8341193" cy="730201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Reasons for Churn</a:t>
          </a:r>
        </a:p>
      </dsp:txBody>
      <dsp:txXfrm>
        <a:off x="35645" y="597634"/>
        <a:ext cx="8269903" cy="658911"/>
      </dsp:txXfrm>
    </dsp:sp>
    <dsp:sp modelId="{DEC84DF1-BB97-4E8B-9F66-AB1BA937BADD}">
      <dsp:nvSpPr>
        <dsp:cNvPr id="0" name=""/>
        <dsp:cNvSpPr/>
      </dsp:nvSpPr>
      <dsp:spPr>
        <a:xfrm>
          <a:off x="0" y="1292190"/>
          <a:ext cx="8341193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83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2022: Dissatisfaction with services, competitive offers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2023: Improved services, decreased churn</a:t>
          </a:r>
        </a:p>
      </dsp:txBody>
      <dsp:txXfrm>
        <a:off x="0" y="1292190"/>
        <a:ext cx="8341193" cy="1076400"/>
      </dsp:txXfrm>
    </dsp:sp>
    <dsp:sp modelId="{3C8AC178-4F60-4B4C-A9D7-29AB44135C0D}">
      <dsp:nvSpPr>
        <dsp:cNvPr id="0" name=""/>
        <dsp:cNvSpPr/>
      </dsp:nvSpPr>
      <dsp:spPr>
        <a:xfrm>
          <a:off x="0" y="2368590"/>
          <a:ext cx="8341193" cy="776427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black"/>
              </a:solidFill>
              <a:highlight>
                <a:srgbClr val="008080"/>
              </a:highlight>
              <a:latin typeface="Calibri Light" panose="020F0302020204030204"/>
              <a:ea typeface="+mn-ea"/>
              <a:cs typeface="+mn-cs"/>
            </a:rPr>
            <a:t>Proposed Strategies</a:t>
          </a:r>
        </a:p>
      </dsp:txBody>
      <dsp:txXfrm>
        <a:off x="37902" y="2406492"/>
        <a:ext cx="8265389" cy="700623"/>
      </dsp:txXfrm>
    </dsp:sp>
    <dsp:sp modelId="{48EC8BE4-164B-4135-909E-8D69969E9CFF}">
      <dsp:nvSpPr>
        <dsp:cNvPr id="0" name=""/>
        <dsp:cNvSpPr/>
      </dsp:nvSpPr>
      <dsp:spPr>
        <a:xfrm>
          <a:off x="28318" y="3145018"/>
          <a:ext cx="8284556" cy="171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483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Engagement Programs: Increase customer interaction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Customer Service Enhancement: Resolve issues promptly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0" i="0" kern="1200" dirty="0"/>
            <a:t>Competitive Offerings: Regularly update products/services</a:t>
          </a:r>
        </a:p>
      </dsp:txBody>
      <dsp:txXfrm>
        <a:off x="28318" y="3145018"/>
        <a:ext cx="8284556" cy="1711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08D6F-ABB1-42B4-A43F-6C28350078A5}">
      <dsp:nvSpPr>
        <dsp:cNvPr id="0" name=""/>
        <dsp:cNvSpPr/>
      </dsp:nvSpPr>
      <dsp:spPr>
        <a:xfrm>
          <a:off x="191170" y="698145"/>
          <a:ext cx="5526389" cy="1368900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Implement targeted strategies to reduce churn, such as personalized engagement programs, enhanced customer service, and competitive offerings.</a:t>
          </a:r>
          <a:endParaRPr lang="en-IN" sz="2000" kern="1200" dirty="0"/>
        </a:p>
      </dsp:txBody>
      <dsp:txXfrm>
        <a:off x="257994" y="764969"/>
        <a:ext cx="5392741" cy="1235252"/>
      </dsp:txXfrm>
    </dsp:sp>
    <dsp:sp modelId="{435186F4-0B35-4F6F-AB76-C784D24F7D53}">
      <dsp:nvSpPr>
        <dsp:cNvPr id="0" name=""/>
        <dsp:cNvSpPr/>
      </dsp:nvSpPr>
      <dsp:spPr>
        <a:xfrm>
          <a:off x="6260835" y="2982231"/>
          <a:ext cx="5446409" cy="1345765"/>
        </a:xfrm>
        <a:prstGeom prst="roundRect">
          <a:avLst/>
        </a:prstGeom>
        <a:solidFill>
          <a:srgbClr val="008080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By improving customer retention, the bank can capitalize on the increasing trend of customers joining and achieve sustainable growth</a:t>
          </a:r>
          <a:endParaRPr lang="en-IN" sz="2000" b="0" i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6326530" y="3047926"/>
        <a:ext cx="5315019" cy="121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CA34-63AC-DD11-3C20-F30F059DF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B9FF2-9FC8-181E-399B-72383B490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CCE2B-A558-186D-436B-31918B9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8E3F7-8DD9-0249-45D6-FB0DFD3B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62E2A-B9CE-9B16-6632-E6CC3E4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99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8255-1C1A-EBA3-F198-81B8A94A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C00F-BE03-661D-0DDE-5E11E3FAF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018C-DFE0-97F1-CD60-71C4AD22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4E4DB-722C-6425-EBC6-0EC7E82F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8120-D0E6-057B-895B-81B98098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7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0954D-15CD-E0E5-AB18-1EF465CC0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7869D-2760-C1E8-2D6E-487FCC5C5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E4DB-D9B1-5699-4FE0-FC9F56BA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8FB21-63CB-334F-93AC-51DD4B44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B99A-0952-B7F9-18B2-EC460F54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9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5145-25EA-F638-4C55-C7C40042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112A6-0180-593B-ADC5-590383BBC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1EA4-FB3D-7E83-60D1-E3131877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18C89-6E02-5691-B064-64B488C5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359D7-70E6-8680-3A68-C735542E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6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3A80-84CF-4247-7FD5-D1049348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518C0-65BC-5DBA-4DD7-4AB85460D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C3240-3BD4-F7C3-6E51-F30CE3D3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20EE-6715-B37F-993F-2D2F1FF0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82FE-668D-38F4-C5FE-90611B82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B54B-712F-D077-5D89-9217CE4D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02BA-67A4-E771-AB80-32F0C5299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14635-F2A7-E643-027F-BC710BF92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C4183-3489-FB45-97DD-DE15B01A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851C3-5A9D-0404-6CC6-CADFD949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8E21-C976-9224-93D3-32386DD3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4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CDCB-07DE-9CD0-2CCD-B8802CAA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07F9-0C4C-F3D7-0F5B-B851FB55C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A7170-4439-D942-85C4-E214FAEA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B2B73-3DA4-12CC-59E9-745F26A0E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4FA5A-513E-4481-6274-9254505FB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00DBF-049F-8977-89AA-FABA42CA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C295D-0047-C892-826B-958EC321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69C32-1D8C-43DF-87CA-41C479C4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7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8BA6-B494-9410-79BC-AA87871A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33A64-E850-832E-4E64-E117EEDE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AD643-8719-9BFB-65D5-1CC2139D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495D4-A4C7-7287-C3C7-E0267652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1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B7D45-9E9E-4ED6-AAD8-FC5E369BC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330CA-2152-147E-F26E-90B02D0C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86A4F-103F-7F38-4D22-48B860B4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1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27F4-ABD7-1429-1FFA-AD4B6FAD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E3285-5BC1-3734-D391-E7FE9D693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ADA92-1FE5-83E1-A462-862F2F81B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FFB1B-3680-0FD6-20A8-E13CC492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89C94-0999-C1A4-9AE8-0350B100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5FD66-AA83-2710-683A-5474DC2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3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A228-9DFB-D09B-0286-81130B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46453-66BD-EC88-50E9-93D92256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BB721-BA65-295F-44D1-3C37B5E6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5553-BF35-545F-F8CF-CB6D209D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31CD6-C456-0570-760F-2C38DC2B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57BC7-31FB-6AF2-1840-11A38008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7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D0B99-F6D4-C5A2-D00D-36FEA19B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E317-B33E-F42C-520E-555AC12E5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7F4C-A7A5-FB33-6BAE-E77BD8685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B8A30-0A85-4376-B720-AA790122FD8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D59E-6474-B869-F5E8-3C3A0673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2470-DB18-070C-5AAB-03C9A1A9B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E8DA-04B0-4007-A631-CAA2F5AFBC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47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majimena.com/crm-y-atencion-al-cliente-como-estrategia-de-marketin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50FD-4E6D-29EB-302E-457A350F4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highlight>
                  <a:srgbClr val="008080"/>
                </a:highlight>
                <a:sym typeface="Lato"/>
              </a:rPr>
              <a:t>Capstone Project: </a:t>
            </a:r>
            <a:br>
              <a:rPr lang="en-US" dirty="0">
                <a:highlight>
                  <a:srgbClr val="008080"/>
                </a:highlight>
                <a:sym typeface="Lato"/>
              </a:rPr>
            </a:br>
            <a:r>
              <a:rPr lang="en-US" dirty="0">
                <a:highlight>
                  <a:srgbClr val="008080"/>
                </a:highlight>
                <a:sym typeface="Lato"/>
              </a:rPr>
              <a:t>Analytical CRM Development for a Bank</a:t>
            </a:r>
            <a:br>
              <a:rPr lang="en-US" dirty="0">
                <a:highlight>
                  <a:srgbClr val="008080"/>
                </a:highlight>
                <a:sym typeface="Lato"/>
              </a:rPr>
            </a:br>
            <a:endParaRPr lang="en-IN" dirty="0">
              <a:highlight>
                <a:srgbClr val="008080"/>
              </a:highlight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4F20238-AFD3-9CCB-0F6D-F6D79C26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63121" y="3957402"/>
            <a:ext cx="1049311" cy="130039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FD502-98CE-2920-CD96-CCE1CAFCA8C6}"/>
              </a:ext>
            </a:extLst>
          </p:cNvPr>
          <p:cNvSpPr txBox="1"/>
          <p:nvPr/>
        </p:nvSpPr>
        <p:spPr>
          <a:xfrm>
            <a:off x="8994098" y="6265889"/>
            <a:ext cx="260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– GANESH  NAVRE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6F37B-A751-C7A3-8708-22E0660E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40590" y="3218220"/>
            <a:ext cx="3215813" cy="2039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8965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C3E3F4-11F8-D239-738F-E1627A3EB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2893" y="1508851"/>
            <a:ext cx="6172200" cy="384029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FEA49-1BE6-ED28-F33B-C1E51ACB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832" y="1626237"/>
            <a:ext cx="4958336" cy="5606321"/>
          </a:xfrm>
        </p:spPr>
        <p:txBody>
          <a:bodyPr/>
          <a:lstStyle/>
          <a:p>
            <a:pPr algn="l"/>
            <a:r>
              <a:rPr lang="en-US" sz="1800" b="1" i="0" u="sng" dirty="0">
                <a:effectLst/>
                <a:latin typeface="Söhne"/>
              </a:rPr>
              <a:t>Gender-Based Churn Rate Comparison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Visualization:</a:t>
            </a:r>
            <a:r>
              <a:rPr lang="en-US" sz="1800" b="0" i="0" dirty="0">
                <a:effectLst/>
                <a:latin typeface="Söhne"/>
              </a:rPr>
              <a:t> Illustrates the churn rates by gender for the years 2022 and 2023.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Churn Rates:</a:t>
            </a:r>
            <a:endParaRPr lang="en-US" sz="1800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2022:</a:t>
            </a:r>
            <a:endParaRPr lang="en-US" sz="1800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Total Churn Rate: 42%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Male Churn Rate: 14%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Female Churn Rate: 28%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2023:</a:t>
            </a:r>
            <a:endParaRPr lang="en-US" sz="1800" b="0" i="0" dirty="0">
              <a:effectLst/>
              <a:latin typeface="Söhne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Total Churn Rate: 39%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Male Churn Rate: 16%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Female Churn Rate: 23%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DE8E3E-6E8E-4D68-A73D-E4AC3D9F2B35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Churn Rate By Gender In Recent Years.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AD287E-7A8A-36F8-540F-E937138DFD99}"/>
              </a:ext>
            </a:extLst>
          </p:cNvPr>
          <p:cNvSpPr/>
          <p:nvPr/>
        </p:nvSpPr>
        <p:spPr>
          <a:xfrm>
            <a:off x="5354452" y="1221308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8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9FE622-3AC3-A6EB-B1A2-3BFC14E115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485020"/>
              </p:ext>
            </p:extLst>
          </p:nvPr>
        </p:nvGraphicFramePr>
        <p:xfrm>
          <a:off x="2180236" y="1229331"/>
          <a:ext cx="83411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9286E80-9A40-34E9-98DA-B7280D42B80E}"/>
              </a:ext>
            </a:extLst>
          </p:cNvPr>
          <p:cNvSpPr/>
          <p:nvPr/>
        </p:nvSpPr>
        <p:spPr>
          <a:xfrm>
            <a:off x="0" y="-29900"/>
            <a:ext cx="12192000" cy="91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alibri Light" panose="020F0302020204030204"/>
                <a:ea typeface="+mn-ea"/>
                <a:cs typeface="+mn-cs"/>
              </a:rPr>
              <a:t>Analysis and Strategies for Gender-Based Churn</a:t>
            </a:r>
            <a:br>
              <a:rPr lang="en-US" sz="3200" dirty="0">
                <a:solidFill>
                  <a:schemeClr val="bg1"/>
                </a:solidFill>
                <a:latin typeface="Calibri Light" panose="020F0302020204030204"/>
                <a:ea typeface="+mn-ea"/>
                <a:cs typeface="+mn-cs"/>
              </a:rPr>
            </a:b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24D32-4A0E-FFF7-30F1-213AADE54DBD}"/>
              </a:ext>
            </a:extLst>
          </p:cNvPr>
          <p:cNvSpPr/>
          <p:nvPr/>
        </p:nvSpPr>
        <p:spPr>
          <a:xfrm>
            <a:off x="1861744" y="1345366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48DACC-BE4E-8669-9C3E-8A4FD464FC8D}"/>
              </a:ext>
            </a:extLst>
          </p:cNvPr>
          <p:cNvSpPr/>
          <p:nvPr/>
        </p:nvSpPr>
        <p:spPr>
          <a:xfrm>
            <a:off x="10794202" y="1461402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65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A06E1-4BFE-3695-D185-8C4B5C40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654" y="134910"/>
            <a:ext cx="5292952" cy="2769187"/>
          </a:xfrm>
        </p:spPr>
        <p:txBody>
          <a:bodyPr>
            <a:normAutofit/>
          </a:bodyPr>
          <a:lstStyle/>
          <a:p>
            <a:r>
              <a:rPr lang="en-US" sz="1800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The increase in new customers joining the bank each year is a positive trend, indicating potential growth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/>
              <a:t>However, the constant churn rate suggests that while new customers are joining, the bank is struggling to retain them.</a:t>
            </a:r>
            <a:endParaRPr lang="en-IN" sz="1800" b="0" dirty="0"/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696B36-9CD1-FA97-60C9-CE86E616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995" y="2586265"/>
            <a:ext cx="5157787" cy="4122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2400" i="1" dirty="0">
                <a:latin typeface="+mj-lt"/>
                <a:ea typeface="+mj-ea"/>
                <a:cs typeface="+mj-cs"/>
              </a:rPr>
              <a:t>Customer Joining Over Years.</a:t>
            </a:r>
            <a:endParaRPr lang="en-IN" sz="2400" i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059A657-0CCB-80B3-C827-5EFD45566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269822"/>
            <a:ext cx="5831114" cy="1543987"/>
          </a:xfrm>
        </p:spPr>
        <p:txBody>
          <a:bodyPr>
            <a:noAutofit/>
          </a:bodyPr>
          <a:lstStyle/>
          <a:p>
            <a:r>
              <a:rPr lang="en-US" sz="1800" dirty="0"/>
              <a:t>Analysis:</a:t>
            </a:r>
          </a:p>
          <a:p>
            <a:r>
              <a:rPr lang="en-US" sz="1800" b="0" dirty="0"/>
              <a:t>Fluctuations in churn rates occurred, but overall, the rate has stabilized.</a:t>
            </a:r>
          </a:p>
          <a:p>
            <a:r>
              <a:rPr lang="en-US" sz="1800" b="0" dirty="0"/>
              <a:t>Minor increase in 2017, but stabilized in subsequent years.</a:t>
            </a:r>
            <a:endParaRPr lang="en-IN" sz="1800" b="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C71D16-6DA9-3E79-8C7C-A0FA57151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33142" y="2491801"/>
            <a:ext cx="5183188" cy="41229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2400" i="1" dirty="0">
                <a:latin typeface="+mj-lt"/>
                <a:ea typeface="+mj-ea"/>
                <a:cs typeface="+mj-cs"/>
              </a:rPr>
              <a:t>Customers Churn Rates Over Years </a:t>
            </a:r>
            <a:endParaRPr lang="en-IN" sz="2400" i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33737D-564F-3366-8F95-289043A3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3" y="3093025"/>
            <a:ext cx="5292952" cy="37649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913BED-AF11-B180-06AE-3A56D7ED5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27" y="2962315"/>
            <a:ext cx="5997573" cy="3625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892986-DEE5-DA22-A2A9-7495B601F39C}"/>
              </a:ext>
            </a:extLst>
          </p:cNvPr>
          <p:cNvSpPr/>
          <p:nvPr/>
        </p:nvSpPr>
        <p:spPr>
          <a:xfrm>
            <a:off x="5968797" y="202431"/>
            <a:ext cx="45719" cy="6588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13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537B-C2EA-A98B-9434-C8DD0308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5" y="133090"/>
            <a:ext cx="3951514" cy="723446"/>
          </a:xfrm>
        </p:spPr>
        <p:txBody>
          <a:bodyPr>
            <a:noAutofit/>
          </a:bodyPr>
          <a:lstStyle/>
          <a:p>
            <a:r>
              <a:rPr lang="en-US" sz="2400" b="1" dirty="0"/>
              <a:t>Recommendation:</a:t>
            </a:r>
            <a:br>
              <a:rPr lang="en-US" sz="2400" b="1" dirty="0"/>
            </a:br>
            <a:endParaRPr lang="en-US" sz="2400" b="1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F084628-2AB2-4D44-2773-C613AFBDE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43825"/>
              </p:ext>
            </p:extLst>
          </p:nvPr>
        </p:nvGraphicFramePr>
        <p:xfrm>
          <a:off x="0" y="1081391"/>
          <a:ext cx="12191999" cy="5154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62360-38E3-123E-072D-2A66FCDDEDA9}"/>
              </a:ext>
            </a:extLst>
          </p:cNvPr>
          <p:cNvCxnSpPr/>
          <p:nvPr/>
        </p:nvCxnSpPr>
        <p:spPr>
          <a:xfrm>
            <a:off x="191155" y="3485213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9EF6AD-4DDC-3452-C937-5D56DBF6628D}"/>
              </a:ext>
            </a:extLst>
          </p:cNvPr>
          <p:cNvCxnSpPr/>
          <p:nvPr/>
        </p:nvCxnSpPr>
        <p:spPr>
          <a:xfrm>
            <a:off x="6294650" y="5745379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315A9D-D204-8B5D-B393-DF481E30A76F}"/>
              </a:ext>
            </a:extLst>
          </p:cNvPr>
          <p:cNvCxnSpPr/>
          <p:nvPr/>
        </p:nvCxnSpPr>
        <p:spPr>
          <a:xfrm>
            <a:off x="6294650" y="3747541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E995B2-CFAB-EF81-CBA3-8E0E21CC53E0}"/>
              </a:ext>
            </a:extLst>
          </p:cNvPr>
          <p:cNvCxnSpPr/>
          <p:nvPr/>
        </p:nvCxnSpPr>
        <p:spPr>
          <a:xfrm>
            <a:off x="191155" y="1411574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67EA87-0F80-4CC5-A30B-270776BFB0DC}"/>
              </a:ext>
            </a:extLst>
          </p:cNvPr>
          <p:cNvCxnSpPr/>
          <p:nvPr/>
        </p:nvCxnSpPr>
        <p:spPr>
          <a:xfrm>
            <a:off x="191155" y="3517692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7B50F3-6D95-2914-878F-F5F0F496863C}"/>
              </a:ext>
            </a:extLst>
          </p:cNvPr>
          <p:cNvCxnSpPr/>
          <p:nvPr/>
        </p:nvCxnSpPr>
        <p:spPr>
          <a:xfrm>
            <a:off x="191155" y="1455295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4A1795-A2B3-89BF-68BE-6D1C81A336CB}"/>
              </a:ext>
            </a:extLst>
          </p:cNvPr>
          <p:cNvCxnSpPr/>
          <p:nvPr/>
        </p:nvCxnSpPr>
        <p:spPr>
          <a:xfrm>
            <a:off x="6294650" y="3782319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3EC512-27C7-E9ED-2DA6-9E90D3789DFC}"/>
              </a:ext>
            </a:extLst>
          </p:cNvPr>
          <p:cNvCxnSpPr/>
          <p:nvPr/>
        </p:nvCxnSpPr>
        <p:spPr>
          <a:xfrm>
            <a:off x="6294650" y="5705804"/>
            <a:ext cx="5535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4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0D57FEE-4D29-C709-D1F1-32E5241951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704" r="9704"/>
          <a:stretch/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AB301-C87C-6727-131C-16A4F80B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3829" y="1276544"/>
            <a:ext cx="4073279" cy="5124256"/>
          </a:xfrm>
        </p:spPr>
        <p:txBody>
          <a:bodyPr>
            <a:normAutofit/>
          </a:bodyPr>
          <a:lstStyle/>
          <a:p>
            <a:r>
              <a:rPr lang="en-US" sz="1800" b="1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with higher product usage tend to have higher total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using 1 product contribute significantly to the total account balance.</a:t>
            </a:r>
          </a:p>
          <a:p>
            <a:r>
              <a:rPr lang="en-US" sz="1800" b="1" dirty="0"/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Encourage customers to use multiple products to increase overall account balances.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Offer incentives or rewards for customers who adopt additional banking products.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98C037-88F8-454C-D142-9024947B11F7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Account balance And Number of products used by exited customers.</a:t>
            </a:r>
            <a:endParaRPr lang="en-IN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8A30A7-11ED-9C78-647D-DA9292560D3C}"/>
              </a:ext>
            </a:extLst>
          </p:cNvPr>
          <p:cNvSpPr/>
          <p:nvPr/>
        </p:nvSpPr>
        <p:spPr>
          <a:xfrm>
            <a:off x="4749428" y="987425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4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FB874-57BB-7E66-CE44-09941C9F1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4158" y="1217559"/>
            <a:ext cx="4289878" cy="4467848"/>
          </a:xfrm>
        </p:spPr>
        <p:txBody>
          <a:bodyPr>
            <a:normAutofit/>
          </a:bodyPr>
          <a:lstStyle/>
          <a:p>
            <a:r>
              <a:rPr lang="en-US" sz="1800" b="1" dirty="0"/>
              <a:t>Analysis: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Customers with higher credit scores tend to have lower churn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highest churn count is observed in the credit score group 580-669, followed by 300-579.</a:t>
            </a:r>
          </a:p>
          <a:p>
            <a:r>
              <a:rPr lang="en-US" sz="1800" b="1" dirty="0"/>
              <a:t>Recommendation: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Focus retention efforts on customers in the credit score groups 300-669.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 targeted offers or incentives to encourage loyalty and reduce churn in these segments.</a:t>
            </a:r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14905A-002E-F9AD-15DA-19C9A50E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253" y="1195075"/>
            <a:ext cx="7144747" cy="4467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C3D852-6790-74F0-7EBB-C16E55256487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Credit Score Wise Count Of Customers Exited.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A0DC8-7F6D-E8D7-BC10-446C47360346}"/>
              </a:ext>
            </a:extLst>
          </p:cNvPr>
          <p:cNvSpPr/>
          <p:nvPr/>
        </p:nvSpPr>
        <p:spPr>
          <a:xfrm>
            <a:off x="4749428" y="987425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53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88418-64EB-FDDA-AEF5-CF2AAD147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3572" y="1074533"/>
            <a:ext cx="8564856" cy="554445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bank has experienced a consistent churn rate over the years, despite a steady increase in customer acquisition.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Customers with lower credit scores and those using fewer products are more likely to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Age groups 48-57 and 58-67 have the highest churn rates, indicating specific retention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Improving customer engagement, enhancing customer service, and offering competitive products/services are key strategies to reduce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Targeted marketing and personalized offers can help retain customers in critical age and credit score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Overall, by focusing on customer engagement, service enhancement, and targeted strategies for specific customer segments, the bank can reduce churn, improve customer retention, and foster long-term customer loyalty.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4D294-939A-C293-16C6-B9E89B21F956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Overall Conclusion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12164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87818A-CFF3-3ECC-4CE4-8F26BCFEF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4628" y="1857456"/>
            <a:ext cx="3802743" cy="350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4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94DF9B-0A3D-F065-DBA5-3573CE49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826"/>
            <a:ext cx="10515600" cy="20803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008080"/>
                </a:highlight>
              </a:rPr>
              <a:t>Appendix</a:t>
            </a:r>
            <a:endParaRPr lang="en-IN" sz="8000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511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505FA-A9D5-6471-49A0-08E384D77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514" y="0"/>
            <a:ext cx="4833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2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5D4AFF-D655-5C15-2B65-59F9BB9CFA29}"/>
              </a:ext>
            </a:extLst>
          </p:cNvPr>
          <p:cNvSpPr txBox="1"/>
          <p:nvPr/>
        </p:nvSpPr>
        <p:spPr>
          <a:xfrm>
            <a:off x="3327191" y="1780003"/>
            <a:ext cx="5537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Customer churn, the rate at which customers stop using a company's products or services, is a crucial metric for banks.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It directly impacts revenue and profitability.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In this presentation, we will analyze our bank's customer churn rates, focusing on gender, recent years, customers with credit cards, number of products used, credit score-wise churn count, and geography-wise churn 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öhne"/>
              </a:rPr>
              <a:t> Our goal is to identify factors contributing to churn and propose strategies to improve customer retention and satisfaction.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91DB5E-DA0A-24FB-900D-AC6ECD3DD18B}"/>
              </a:ext>
            </a:extLst>
          </p:cNvPr>
          <p:cNvSpPr/>
          <p:nvPr/>
        </p:nvSpPr>
        <p:spPr>
          <a:xfrm>
            <a:off x="1" y="0"/>
            <a:ext cx="12191999" cy="884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  <a:p>
            <a:pPr algn="ctr"/>
            <a:r>
              <a:rPr lang="en-US" sz="3000" dirty="0"/>
              <a:t>Introduction to the topic of customer churn and its impact on businesses.</a:t>
            </a:r>
            <a:br>
              <a:rPr lang="en-US" sz="3000" dirty="0"/>
            </a:br>
            <a:br>
              <a:rPr lang="en-US" sz="3000" dirty="0"/>
            </a:b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200120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B23FD3-2BFD-D53B-27CA-0F85AA29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151" y="0"/>
            <a:ext cx="3732773" cy="8883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808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008080"/>
                </a:highlight>
              </a:rPr>
              <a:t>Data Description</a:t>
            </a:r>
            <a:endParaRPr lang="en-IN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808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highlight>
                <a:srgbClr val="008080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793BC-EAFE-8426-9F25-F7B8A8CB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275" y="1023184"/>
            <a:ext cx="10331450" cy="5321300"/>
          </a:xfrm>
        </p:spPr>
        <p:txBody>
          <a:bodyPr/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RowNumber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row number in the dataset, likely used for reference or indexing.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CustomerId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unique identifier for each customer.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CreditScore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numerical representation of the customer's creditworthiness.</a:t>
            </a:r>
          </a:p>
          <a:p>
            <a: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◆"/>
            </a:pPr>
            <a:r>
              <a:rPr lang="en-US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 score: 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Excellent: 800–850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Very Good: 740–799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Good: 670–739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Fair: 580–669</a:t>
            </a:r>
          </a:p>
          <a:p>
            <a: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Poor: 300–579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GeographyID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numerical identifier that likely corresponds to a geographical location, such as a country or region.</a:t>
            </a:r>
          </a:p>
          <a:p>
            <a:pPr marL="457200" marR="0" lvl="0" indent="-3238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Lato"/>
              <a:buChar char="➔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GenderID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 numerical identifier for the customer's gender, where for example, '1' could represent male and '2' could represent female.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454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7D43B-2AFD-48D5-B4F8-8B08F5BD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1486" y="275771"/>
            <a:ext cx="10377714" cy="6582229"/>
          </a:xfrm>
        </p:spPr>
        <p:txBody>
          <a:bodyPr>
            <a:normAutofit fontScale="85000" lnSpcReduction="10000"/>
          </a:bodyPr>
          <a:lstStyle/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Age: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age of the customer.</a:t>
            </a:r>
            <a:endParaRPr lang="en-US" sz="19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Tenure: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number of years the customer has been with the bank.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Balance: 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Current balance in the customer's account.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NumOfProducts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refers to the number of products that a customer has purchased through the bank. </a:t>
            </a:r>
          </a:p>
          <a:p>
            <a:pPr marL="457200" marR="0" lvl="0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➔"/>
            </a:pPr>
            <a:r>
              <a:rPr lang="en-US" sz="1900" b="1" i="0" u="none" strike="noStrike" cap="none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HasCrCard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denotes whether or not a customer has a credit card. This column is also relevant, since people with a credit card are less likely to leave the bank.</a:t>
            </a: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 represents credit card holder</a:t>
            </a:r>
          </a:p>
          <a:p>
            <a:pPr marL="1371600" marR="0" lvl="2" indent="-32385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 represents non credit card holder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IsActiveMember</a:t>
            </a: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active customers are less likely to leave the bank (as per the criteria defined by the bank for identifying the activeness).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represents Active Member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 represents Inactive Member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Estimated Salary: 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 with balance, people with lower salaries are more likely to leave the bank compared to those with higher salaries.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Exited: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whether or not the customer left the bank.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 represents Retain </a:t>
            </a:r>
          </a:p>
          <a:p>
            <a: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 represents Exit</a:t>
            </a:r>
          </a:p>
          <a:p>
            <a:pPr marL="457200" marR="0" lvl="0" indent="-330200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➔"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Bank DOJ:</a:t>
            </a:r>
            <a:r>
              <a:rPr lang="en-US" sz="1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date when the Customer associated/joined  with the bank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1047750" marR="0" lvl="2" algn="l" rtl="0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</a:pPr>
            <a:endParaRPr lang="en-US" sz="15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8630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4D4B4-25C5-A530-880E-A4991EB27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186" y="1596489"/>
            <a:ext cx="3337810" cy="4182218"/>
          </a:xfrm>
        </p:spPr>
        <p:txBody>
          <a:bodyPr>
            <a:normAutofit lnSpcReduction="10000"/>
          </a:bodyPr>
          <a:lstStyle/>
          <a:p>
            <a:pPr algn="l"/>
            <a:endParaRPr lang="en-US" b="1" i="0" dirty="0">
              <a:effectLst/>
              <a:latin typeface="Söhne"/>
            </a:endParaRPr>
          </a:p>
          <a:p>
            <a:pPr algn="l"/>
            <a:r>
              <a:rPr lang="en-US" sz="1800" b="1" i="0" dirty="0">
                <a:effectLst/>
                <a:latin typeface="Söhne"/>
              </a:rPr>
              <a:t>Analysis:</a:t>
            </a:r>
          </a:p>
          <a:p>
            <a:pPr algn="l"/>
            <a:r>
              <a:rPr lang="en-US" sz="1800" i="0" dirty="0">
                <a:effectLst/>
                <a:latin typeface="Söhne"/>
              </a:rPr>
              <a:t>Significant increase in 2017 </a:t>
            </a:r>
            <a:r>
              <a:rPr lang="en-US" sz="1800" b="1" i="0" dirty="0">
                <a:effectLst/>
                <a:latin typeface="Söhne"/>
              </a:rPr>
              <a:t>(22%).</a:t>
            </a:r>
          </a:p>
          <a:p>
            <a:pPr algn="l"/>
            <a:r>
              <a:rPr lang="en-US" sz="1800" i="0" dirty="0">
                <a:effectLst/>
                <a:latin typeface="Söhne"/>
              </a:rPr>
              <a:t>Stabilized in 2018 and 2019 (20% each).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/>
            <a:r>
              <a:rPr lang="en-US" sz="1800" b="1" i="0" dirty="0">
                <a:effectLst/>
                <a:latin typeface="Söhne"/>
              </a:rPr>
              <a:t>Recommendation:</a:t>
            </a:r>
          </a:p>
          <a:p>
            <a:pPr algn="l"/>
            <a:r>
              <a:rPr lang="en-US" sz="1800" i="0" dirty="0">
                <a:effectLst/>
                <a:latin typeface="Söhne"/>
              </a:rPr>
              <a:t>Monitor closely for emerging trends.</a:t>
            </a:r>
          </a:p>
          <a:p>
            <a:pPr algn="l"/>
            <a:r>
              <a:rPr lang="en-US" sz="1800" i="0" dirty="0">
                <a:effectLst/>
                <a:latin typeface="Söhne"/>
              </a:rPr>
              <a:t>Implement targeted strategies for stability</a:t>
            </a:r>
            <a:r>
              <a:rPr lang="en-US" sz="1800" b="1" i="0" dirty="0">
                <a:effectLst/>
                <a:latin typeface="Söhne"/>
              </a:rPr>
              <a:t>.</a:t>
            </a:r>
            <a:endParaRPr lang="en-US" sz="1800" i="0" dirty="0">
              <a:effectLst/>
              <a:latin typeface="Söhne"/>
            </a:endParaRPr>
          </a:p>
          <a:p>
            <a:br>
              <a:rPr lang="en-IN" b="0" i="0" dirty="0">
                <a:effectLst/>
                <a:latin typeface="Söhne"/>
              </a:rPr>
            </a:b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3CF172-EA1D-4FEA-A359-15CB113D1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57" y="2156446"/>
            <a:ext cx="6472585" cy="35997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F31C7D-86F3-96E1-E534-4DCAD95B905C}"/>
              </a:ext>
            </a:extLst>
          </p:cNvPr>
          <p:cNvSpPr txBox="1"/>
          <p:nvPr/>
        </p:nvSpPr>
        <p:spPr>
          <a:xfrm>
            <a:off x="5513784" y="5778707"/>
            <a:ext cx="5938129" cy="9046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i="1" dirty="0"/>
              <a:t>Line chart showing churn rates over the years (2016-2019)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30A2E7-BFC2-3C8F-C204-D6BA2DC1B2BD}"/>
              </a:ext>
            </a:extLst>
          </p:cNvPr>
          <p:cNvSpPr/>
          <p:nvPr/>
        </p:nvSpPr>
        <p:spPr>
          <a:xfrm>
            <a:off x="0" y="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Churn Rate Trends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17663-BFBA-F3F2-C7AE-B6CCBBC931AE}"/>
              </a:ext>
            </a:extLst>
          </p:cNvPr>
          <p:cNvSpPr/>
          <p:nvPr/>
        </p:nvSpPr>
        <p:spPr>
          <a:xfrm>
            <a:off x="4466320" y="1199213"/>
            <a:ext cx="45719" cy="51716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63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63639-4715-4F71-749A-8B3E18BCC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65" y="945313"/>
            <a:ext cx="4149362" cy="591268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b="1" i="0" dirty="0">
                <a:effectLst/>
                <a:latin typeface="Söhne"/>
              </a:rPr>
              <a:t>Analysis: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Age Group 48-57 (55% Churn Rate):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High churn rate suggests potential dissatisfaction or unmet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Reasons could include lack of personalized services or better offers from competitors.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Recommend further investigation into specific pain points or service gaps.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öhne"/>
              </a:rPr>
              <a:t>Age Group 58-67 (40% Churn Rate):</a:t>
            </a:r>
          </a:p>
          <a:p>
            <a:pPr algn="l"/>
            <a:endParaRPr lang="en-US" sz="18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Significant churn rate indicating possible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Factors may include retirement planning or changing financial priorities.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Tailor retention strategies based on understanding their financial needs and concerns.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100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B5FAC-FBA2-CF48-8410-622F54D1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882" y="1589970"/>
            <a:ext cx="7440118" cy="3866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2939CB-5A86-504B-703F-04093A73A0F0}"/>
              </a:ext>
            </a:extLst>
          </p:cNvPr>
          <p:cNvSpPr txBox="1"/>
          <p:nvPr/>
        </p:nvSpPr>
        <p:spPr>
          <a:xfrm>
            <a:off x="5536029" y="5456419"/>
            <a:ext cx="6218342" cy="42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/>
              <a:t>Bar chart showing churn rates by age group</a:t>
            </a:r>
            <a:endParaRPr lang="en-IN" sz="1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4D9A1-F5C3-4059-8249-6999BD001BE8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Churn Analysis by Age Group</a:t>
            </a:r>
            <a:endParaRPr lang="en-IN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0FC86-40F4-BF4B-CD73-F5F8C3697B5E}"/>
              </a:ext>
            </a:extLst>
          </p:cNvPr>
          <p:cNvSpPr/>
          <p:nvPr/>
        </p:nvSpPr>
        <p:spPr>
          <a:xfrm>
            <a:off x="4572000" y="1259174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40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C36FD8-4E15-8457-4EDE-771EA2234E0A}"/>
              </a:ext>
            </a:extLst>
          </p:cNvPr>
          <p:cNvSpPr txBox="1"/>
          <p:nvPr/>
        </p:nvSpPr>
        <p:spPr>
          <a:xfrm>
            <a:off x="4666939" y="379622"/>
            <a:ext cx="2633271" cy="1092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Recommendations:</a:t>
            </a:r>
            <a:br>
              <a:rPr lang="en-IN" b="1" dirty="0"/>
            </a:br>
            <a:br>
              <a:rPr lang="en-IN" b="1" dirty="0"/>
            </a:br>
            <a:endParaRPr lang="en-IN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799424-5BC3-10F2-AB52-81D02745B373}"/>
              </a:ext>
            </a:extLst>
          </p:cNvPr>
          <p:cNvSpPr/>
          <p:nvPr/>
        </p:nvSpPr>
        <p:spPr>
          <a:xfrm>
            <a:off x="199873" y="925778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/>
              <a:t>Targeted Marketing and Communication</a:t>
            </a:r>
            <a:r>
              <a:rPr lang="en-IN" b="1" dirty="0"/>
              <a:t>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Develop campaigns focused on their financial goals.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Highlight services like retirement planning and investment options.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AC83D4-3115-84A9-EC44-30244332F2A0}"/>
              </a:ext>
            </a:extLst>
          </p:cNvPr>
          <p:cNvSpPr/>
          <p:nvPr/>
        </p:nvSpPr>
        <p:spPr>
          <a:xfrm>
            <a:off x="8037225" y="719664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Personalized Offers and Services: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Offer tailored product bundles and exclusive discounts.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52D3FC-E39A-AF65-D9D2-CEA2BAA3497F}"/>
              </a:ext>
            </a:extLst>
          </p:cNvPr>
          <p:cNvSpPr/>
          <p:nvPr/>
        </p:nvSpPr>
        <p:spPr>
          <a:xfrm>
            <a:off x="199873" y="3782886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Improved Customer Service:</a:t>
            </a:r>
          </a:p>
          <a:p>
            <a:pPr algn="ctr"/>
            <a:endParaRPr lang="en-US" b="1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Enhance support for older customers.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Train reps to address their unique concerns.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D36118-94E5-AC1C-FAF6-C3B58305E72F}"/>
              </a:ext>
            </a:extLst>
          </p:cNvPr>
          <p:cNvSpPr/>
          <p:nvPr/>
        </p:nvSpPr>
        <p:spPr>
          <a:xfrm>
            <a:off x="8037225" y="3709929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Product Bundling and Cross-Selling: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Create bundled offerings to encourage multiple product usage.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04CCDE-807A-871E-EEBB-AFF49370C161}"/>
              </a:ext>
            </a:extLst>
          </p:cNvPr>
          <p:cNvSpPr/>
          <p:nvPr/>
        </p:nvSpPr>
        <p:spPr>
          <a:xfrm>
            <a:off x="4283439" y="2414145"/>
            <a:ext cx="3625121" cy="21344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Customer Loyalty Programs: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Implement programs rewarding long-term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176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49AAA-6397-122A-D88B-B6CCE8FFB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963" y="1813810"/>
            <a:ext cx="4082273" cy="5553856"/>
          </a:xfrm>
        </p:spPr>
        <p:txBody>
          <a:bodyPr>
            <a:normAutofit/>
          </a:bodyPr>
          <a:lstStyle/>
          <a:p>
            <a:pPr algn="l"/>
            <a:r>
              <a:rPr lang="en-US" sz="1800" b="1" i="0" dirty="0">
                <a:effectLst/>
                <a:latin typeface="Söhne"/>
              </a:rPr>
              <a:t>Key Points: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Customers using 1 product have highest churn count (1409).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Churn count decreases as the number of products used increases. Suggest product bundling to incentivize multiple product usage</a:t>
            </a:r>
          </a:p>
          <a:p>
            <a:pPr algn="l"/>
            <a:r>
              <a:rPr lang="en-US" sz="1800" b="1" i="0" dirty="0">
                <a:effectLst/>
                <a:latin typeface="Söhne"/>
              </a:rPr>
              <a:t>Analysis: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Single-product customers may churn due to limited banking needs or perceived value.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Söhne"/>
              </a:rPr>
              <a:t>Multiple-product users are more loyal, indicating a need to encourage product diversification.</a:t>
            </a:r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425CEB-1E33-386C-34F4-165CE960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816" y="1589334"/>
            <a:ext cx="7135221" cy="4391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7EC077-B09A-19A2-3B52-729BA103474B}"/>
              </a:ext>
            </a:extLst>
          </p:cNvPr>
          <p:cNvSpPr txBox="1"/>
          <p:nvPr/>
        </p:nvSpPr>
        <p:spPr>
          <a:xfrm>
            <a:off x="4977483" y="6067205"/>
            <a:ext cx="6785160" cy="7571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2400">
                <a:highlight>
                  <a:srgbClr val="008080"/>
                </a:highligh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/>
              <a:t>Bar chart showing churn rates based on the number of products used</a:t>
            </a:r>
            <a:endParaRPr lang="en-IN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15F435-CB55-B068-F526-671589193ABA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Churn Analysis by Number of Products Used</a:t>
            </a:r>
            <a:endParaRPr lang="en-I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828AE-BC1A-69A9-B15B-7011F91112C8}"/>
              </a:ext>
            </a:extLst>
          </p:cNvPr>
          <p:cNvSpPr/>
          <p:nvPr/>
        </p:nvSpPr>
        <p:spPr>
          <a:xfrm>
            <a:off x="4572000" y="1259174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40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61A6-1AB2-F580-1C98-45B6E5E3C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57238"/>
            <a:ext cx="3657600" cy="4032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IN" sz="2400" b="1" dirty="0"/>
              <a:t>Recommendations:</a:t>
            </a:r>
            <a:br>
              <a:rPr lang="en-IN" sz="2400" b="1" dirty="0"/>
            </a:br>
            <a:br>
              <a:rPr lang="en-IN" sz="2400" b="1" dirty="0"/>
            </a:br>
            <a:endParaRPr lang="en-IN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FE4018-29F4-F3BD-ECCA-51A0C51C14B6}"/>
              </a:ext>
            </a:extLst>
          </p:cNvPr>
          <p:cNvSpPr/>
          <p:nvPr/>
        </p:nvSpPr>
        <p:spPr>
          <a:xfrm>
            <a:off x="47471" y="584278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Offer bundled products or incentives for multiple product adoption.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875DB8-E8BB-1AD9-809F-D9CC26CD76A6}"/>
              </a:ext>
            </a:extLst>
          </p:cNvPr>
          <p:cNvSpPr/>
          <p:nvPr/>
        </p:nvSpPr>
        <p:spPr>
          <a:xfrm>
            <a:off x="4132296" y="2400065"/>
            <a:ext cx="3834981" cy="23077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Enhance value proposition for using multiple products.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5F09FB-0C4E-CB2D-FEE1-162BBC6D5B51}"/>
              </a:ext>
            </a:extLst>
          </p:cNvPr>
          <p:cNvSpPr/>
          <p:nvPr/>
        </p:nvSpPr>
        <p:spPr>
          <a:xfrm>
            <a:off x="89942" y="4264362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 data analytics for personalized product recommendations.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07D350-91D4-CD37-6C71-C7E9F8AE80BA}"/>
              </a:ext>
            </a:extLst>
          </p:cNvPr>
          <p:cNvSpPr/>
          <p:nvPr/>
        </p:nvSpPr>
        <p:spPr>
          <a:xfrm>
            <a:off x="8009748" y="4264361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Launch targeted retention campaigns for single-product customers.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459EC3-AED1-C62E-2015-36454DAF28D4}"/>
              </a:ext>
            </a:extLst>
          </p:cNvPr>
          <p:cNvSpPr/>
          <p:nvPr/>
        </p:nvSpPr>
        <p:spPr>
          <a:xfrm>
            <a:off x="8052219" y="584277"/>
            <a:ext cx="4002374" cy="2428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Educate customers on the benefits of multiple products.</a:t>
            </a:r>
          </a:p>
        </p:txBody>
      </p:sp>
    </p:spTree>
    <p:extLst>
      <p:ext uri="{BB962C8B-B14F-4D97-AF65-F5344CB8AC3E}">
        <p14:creationId xmlns:p14="http://schemas.microsoft.com/office/powerpoint/2010/main" val="230024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92564-5FE9-9B58-0A09-7BC99DFA4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833" y="1472783"/>
            <a:ext cx="4407108" cy="500671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The pie chart shows customers by credit card status and churned/exited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69.91% of credit card holders have exited or churned.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30.03% of non-credit card holders have churned.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öhne"/>
              </a:rPr>
              <a:t>Credit card ownership significantly impacts customer retention rates.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4D92E-3308-9BA6-E6F6-086E75EA2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359" y="1195075"/>
            <a:ext cx="6744641" cy="44678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AAE6BD-8F86-7136-3354-1E446A1EA6EA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CREDIT CARD ON CUSTOMER CHURN</a:t>
            </a:r>
            <a:endParaRPr lang="en-I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C26F0-A4EA-0714-C462-4FA9013AC558}"/>
              </a:ext>
            </a:extLst>
          </p:cNvPr>
          <p:cNvSpPr/>
          <p:nvPr/>
        </p:nvSpPr>
        <p:spPr>
          <a:xfrm>
            <a:off x="4661941" y="1236298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C09E3-5912-38E4-6F4D-0B9DE3A31218}"/>
              </a:ext>
            </a:extLst>
          </p:cNvPr>
          <p:cNvSpPr txBox="1"/>
          <p:nvPr/>
        </p:nvSpPr>
        <p:spPr>
          <a:xfrm>
            <a:off x="7300584" y="6022784"/>
            <a:ext cx="3536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Customer Churn By Credit Cards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76627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10D20A5-78CD-88EB-370D-A76299886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777372"/>
              </p:ext>
            </p:extLst>
          </p:nvPr>
        </p:nvGraphicFramePr>
        <p:xfrm>
          <a:off x="3066320" y="1004479"/>
          <a:ext cx="6437444" cy="568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6AB043E-2D0D-5E8B-1488-987D69068E24}"/>
              </a:ext>
            </a:extLst>
          </p:cNvPr>
          <p:cNvSpPr/>
          <p:nvPr/>
        </p:nvSpPr>
        <p:spPr>
          <a:xfrm>
            <a:off x="0" y="-29900"/>
            <a:ext cx="12192000" cy="619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Strategies to Reduce Churn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9873F-FDF1-9C40-15C4-AA6D3F099162}"/>
              </a:ext>
            </a:extLst>
          </p:cNvPr>
          <p:cNvSpPr/>
          <p:nvPr/>
        </p:nvSpPr>
        <p:spPr>
          <a:xfrm>
            <a:off x="2688236" y="1251748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DD07C4-AC67-856B-070E-465BECE48D38}"/>
              </a:ext>
            </a:extLst>
          </p:cNvPr>
          <p:cNvSpPr/>
          <p:nvPr/>
        </p:nvSpPr>
        <p:spPr>
          <a:xfrm>
            <a:off x="9813269" y="1251748"/>
            <a:ext cx="45719" cy="5186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51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Words>1352</Words>
  <Application>Microsoft Office PowerPoint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Lato</vt:lpstr>
      <vt:lpstr>Söhne</vt:lpstr>
      <vt:lpstr>Office Theme</vt:lpstr>
      <vt:lpstr>Capstone Project:  Analytical CRM Development for a Bank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Recommendations: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Recommendation: 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Data 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 Analytical CRM Development for a Bank </dc:title>
  <dc:creator>lokesh sharma</dc:creator>
  <cp:lastModifiedBy>Ganesh </cp:lastModifiedBy>
  <cp:revision>14</cp:revision>
  <dcterms:created xsi:type="dcterms:W3CDTF">2024-03-26T10:09:34Z</dcterms:created>
  <dcterms:modified xsi:type="dcterms:W3CDTF">2025-08-29T10:36:14Z</dcterms:modified>
</cp:coreProperties>
</file>