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25" r:id="rId4"/>
    <p:sldId id="326" r:id="rId5"/>
    <p:sldId id="327" r:id="rId6"/>
    <p:sldId id="303" r:id="rId7"/>
    <p:sldId id="291" r:id="rId8"/>
    <p:sldId id="328" r:id="rId9"/>
    <p:sldId id="336" r:id="rId10"/>
    <p:sldId id="337" r:id="rId11"/>
    <p:sldId id="338" r:id="rId12"/>
    <p:sldId id="329" r:id="rId13"/>
    <p:sldId id="330" r:id="rId14"/>
    <p:sldId id="331" r:id="rId15"/>
    <p:sldId id="332" r:id="rId16"/>
    <p:sldId id="333" r:id="rId17"/>
    <p:sldId id="334" r:id="rId18"/>
    <p:sldId id="340" r:id="rId19"/>
    <p:sldId id="335" r:id="rId20"/>
    <p:sldId id="339" r:id="rId21"/>
    <p:sldId id="321" r:id="rId22"/>
    <p:sldId id="322" r:id="rId23"/>
    <p:sldId id="323" r:id="rId24"/>
    <p:sldId id="305" r:id="rId25"/>
    <p:sldId id="311" r:id="rId26"/>
    <p:sldId id="304" r:id="rId27"/>
    <p:sldId id="312" r:id="rId28"/>
    <p:sldId id="313" r:id="rId29"/>
    <p:sldId id="314" r:id="rId30"/>
    <p:sldId id="324" r:id="rId31"/>
    <p:sldId id="315" r:id="rId32"/>
    <p:sldId id="316" r:id="rId33"/>
    <p:sldId id="317" r:id="rId34"/>
    <p:sldId id="318" r:id="rId35"/>
    <p:sldId id="319" r:id="rId36"/>
    <p:sldId id="320" r:id="rId37"/>
    <p:sldId id="267" r:id="rId38"/>
    <p:sldId id="26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74" autoAdjust="0"/>
  </p:normalViewPr>
  <p:slideViewPr>
    <p:cSldViewPr>
      <p:cViewPr varScale="1">
        <p:scale>
          <a:sx n="57" d="100"/>
          <a:sy n="57" d="100"/>
        </p:scale>
        <p:origin x="177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A1AF446-70E5-4808-A3E6-80A9AEEFC434}" type="datetimeFigureOut">
              <a:rPr lang="en-US" smtClean="0"/>
              <a:pPr/>
              <a:t>9/24/2025</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8D1D586-0E36-461A-A06B-E82F64A1775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1AF446-70E5-4808-A3E6-80A9AEEFC434}"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D1D586-0E36-461A-A06B-E82F64A1775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1AF446-70E5-4808-A3E6-80A9AEEFC434}"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D1D586-0E36-461A-A06B-E82F64A1775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1AF446-70E5-4808-A3E6-80A9AEEFC434}"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D1D586-0E36-461A-A06B-E82F64A17756}"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A1AF446-70E5-4808-A3E6-80A9AEEFC434}"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8D1D586-0E36-461A-A06B-E82F64A17756}"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1AF446-70E5-4808-A3E6-80A9AEEFC434}" type="datetimeFigureOut">
              <a:rPr lang="en-US" smtClean="0"/>
              <a:pPr/>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D1D586-0E36-461A-A06B-E82F64A17756}"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A1AF446-70E5-4808-A3E6-80A9AEEFC434}" type="datetimeFigureOut">
              <a:rPr lang="en-US" smtClean="0"/>
              <a:pPr/>
              <a:t>9/24/2025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8D1D586-0E36-461A-A06B-E82F64A17756}"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A1AF446-70E5-4808-A3E6-80A9AEEFC434}" type="datetimeFigureOut">
              <a:rPr lang="en-US" smtClean="0"/>
              <a:pPr/>
              <a:t>9/24/2025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8D1D586-0E36-461A-A06B-E82F64A17756}"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AF446-70E5-4808-A3E6-80A9AEEFC434}" type="datetimeFigureOut">
              <a:rPr lang="en-US" smtClean="0"/>
              <a:pPr/>
              <a:t>9/24/2025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8D1D586-0E36-461A-A06B-E82F64A1775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A1AF446-70E5-4808-A3E6-80A9AEEFC434}" type="datetimeFigureOut">
              <a:rPr lang="en-US" smtClean="0"/>
              <a:pPr/>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D1D586-0E36-461A-A06B-E82F64A17756}"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AA1AF446-70E5-4808-A3E6-80A9AEEFC434}" type="datetimeFigureOut">
              <a:rPr lang="en-US" smtClean="0"/>
              <a:pPr/>
              <a:t>9/24/2025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8D1D586-0E36-461A-A06B-E82F64A17756}"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A1AF446-70E5-4808-A3E6-80A9AEEFC434}" type="datetimeFigureOut">
              <a:rPr lang="en-US" smtClean="0"/>
              <a:pPr/>
              <a:t>9/24/2025</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8D1D586-0E36-461A-A06B-E82F64A1775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827" y="474689"/>
            <a:ext cx="8839200" cy="1066800"/>
          </a:xfrm>
        </p:spPr>
        <p:txBody>
          <a:bodyPr>
            <a:noAutofit/>
          </a:bodyPr>
          <a:lstStyle/>
          <a:p>
            <a:pPr algn="ctr"/>
            <a:r>
              <a:rPr lang="en-GB" sz="4000" dirty="0">
                <a:cs typeface="Microsoft Sans Serif" pitchFamily="34" charset="0"/>
              </a:rPr>
              <a:t>Unit #3</a:t>
            </a:r>
            <a:br>
              <a:rPr lang="en-GB" sz="4000" dirty="0">
                <a:cs typeface="Microsoft Sans Serif" pitchFamily="34" charset="0"/>
              </a:rPr>
            </a:br>
            <a:r>
              <a:rPr lang="en-GB" sz="4000" dirty="0">
                <a:cs typeface="Microsoft Sans Serif" pitchFamily="34" charset="0"/>
              </a:rPr>
              <a:t>IPC and Synchronization</a:t>
            </a:r>
            <a:endParaRPr lang="en-US" sz="4000" dirty="0">
              <a:cs typeface="Microsoft Sans Serif" pitchFamily="34" charset="0"/>
            </a:endParaRPr>
          </a:p>
        </p:txBody>
      </p:sp>
      <p:sp>
        <p:nvSpPr>
          <p:cNvPr id="3" name="Subtitle 2"/>
          <p:cNvSpPr>
            <a:spLocks noGrp="1"/>
          </p:cNvSpPr>
          <p:nvPr>
            <p:ph type="subTitle" idx="1"/>
          </p:nvPr>
        </p:nvSpPr>
        <p:spPr>
          <a:xfrm>
            <a:off x="772227" y="1541489"/>
            <a:ext cx="7772400" cy="2268511"/>
          </a:xfrm>
        </p:spPr>
        <p:txBody>
          <a:bodyPr>
            <a:normAutofit/>
          </a:bodyPr>
          <a:lstStyle/>
          <a:p>
            <a:pPr algn="ctr"/>
            <a:r>
              <a:rPr lang="en-GB" sz="2000" b="1" dirty="0">
                <a:latin typeface="Microsoft Sans Serif" pitchFamily="34" charset="0"/>
                <a:cs typeface="Microsoft Sans Serif" pitchFamily="34" charset="0"/>
              </a:rPr>
              <a:t>Presented By</a:t>
            </a:r>
          </a:p>
          <a:p>
            <a:pPr algn="ctr"/>
            <a:r>
              <a:rPr lang="en-GB" sz="2000" b="1" dirty="0">
                <a:latin typeface="Microsoft Sans Serif" pitchFamily="34" charset="0"/>
                <a:cs typeface="Microsoft Sans Serif" pitchFamily="34" charset="0"/>
              </a:rPr>
              <a:t>Dr. Khursheed Ahmad Bhat</a:t>
            </a:r>
          </a:p>
          <a:p>
            <a:pPr algn="ctr"/>
            <a:endParaRPr lang="en-GB" sz="2000" b="1" dirty="0">
              <a:latin typeface="Microsoft Sans Serif" pitchFamily="34" charset="0"/>
              <a:cs typeface="Microsoft Sans Serif" pitchFamily="34" charset="0"/>
            </a:endParaRPr>
          </a:p>
          <a:p>
            <a:pPr algn="ctr"/>
            <a:r>
              <a:rPr lang="en-GB" sz="2000" b="1" dirty="0">
                <a:latin typeface="Microsoft Sans Serif" pitchFamily="34" charset="0"/>
                <a:cs typeface="Microsoft Sans Serif" pitchFamily="34" charset="0"/>
              </a:rPr>
              <a:t>Assistant Professor</a:t>
            </a:r>
          </a:p>
          <a:p>
            <a:pPr algn="ctr"/>
            <a:r>
              <a:rPr lang="en-GB" sz="2000" b="1" dirty="0" err="1">
                <a:latin typeface="Microsoft Sans Serif" pitchFamily="34" charset="0"/>
                <a:cs typeface="Microsoft Sans Serif" pitchFamily="34" charset="0"/>
              </a:rPr>
              <a:t>SoCS</a:t>
            </a:r>
            <a:endParaRPr lang="en-GB" sz="2000" b="1" dirty="0">
              <a:latin typeface="Microsoft Sans Serif" pitchFamily="34" charset="0"/>
              <a:cs typeface="Microsoft Sans Serif" pitchFamily="34" charset="0"/>
            </a:endParaRPr>
          </a:p>
          <a:p>
            <a:pPr algn="ctr"/>
            <a:r>
              <a:rPr lang="en-GB" sz="2000" b="1" dirty="0">
                <a:latin typeface="Microsoft Sans Serif" pitchFamily="34" charset="0"/>
                <a:cs typeface="Microsoft Sans Serif" pitchFamily="34" charset="0"/>
              </a:rPr>
              <a:t>UPES</a:t>
            </a:r>
          </a:p>
        </p:txBody>
      </p:sp>
      <p:pic>
        <p:nvPicPr>
          <p:cNvPr id="5" name="Picture 4" descr="A colorful logo with a white background&#10;&#10;Description automatically generated">
            <a:extLst>
              <a:ext uri="{FF2B5EF4-FFF2-40B4-BE49-F238E27FC236}">
                <a16:creationId xmlns:a16="http://schemas.microsoft.com/office/drawing/2014/main" id="{C82953F9-BE01-3009-6A6C-806484F36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864" y="3635348"/>
            <a:ext cx="2143125" cy="16811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1FC130-1A87-A3C9-EFDB-22B51BBE7899}"/>
              </a:ext>
            </a:extLst>
          </p:cNvPr>
          <p:cNvSpPr txBox="1"/>
          <p:nvPr/>
        </p:nvSpPr>
        <p:spPr>
          <a:xfrm>
            <a:off x="609600" y="304800"/>
            <a:ext cx="8305800" cy="6001643"/>
          </a:xfrm>
          <a:prstGeom prst="rect">
            <a:avLst/>
          </a:prstGeom>
          <a:noFill/>
        </p:spPr>
        <p:txBody>
          <a:bodyPr wrap="square">
            <a:spAutoFit/>
          </a:bodyPr>
          <a:lstStyle/>
          <a:p>
            <a:pPr marL="457200" indent="-457200">
              <a:buAutoNum type="arabicPeriod"/>
            </a:pPr>
            <a:r>
              <a:rPr lang="en-US" sz="2400" b="1" dirty="0">
                <a:solidFill>
                  <a:srgbClr val="FF0000"/>
                </a:solidFill>
              </a:rPr>
              <a:t>Naming (How processes identify each other)</a:t>
            </a:r>
          </a:p>
          <a:p>
            <a:endParaRPr lang="en-US" sz="2400" b="1" dirty="0">
              <a:solidFill>
                <a:srgbClr val="FF0000"/>
              </a:solidFill>
            </a:endParaRPr>
          </a:p>
          <a:p>
            <a:pPr>
              <a:buFont typeface="Arial" panose="020B0604020202020204" pitchFamily="34" charset="0"/>
              <a:buChar char="•"/>
            </a:pPr>
            <a:r>
              <a:rPr lang="en-US" sz="2000" b="1" dirty="0"/>
              <a:t>Direct communication</a:t>
            </a:r>
            <a:r>
              <a:rPr lang="en-US" sz="2000" dirty="0"/>
              <a:t> → processes name each other explicitly.</a:t>
            </a:r>
            <a:br>
              <a:rPr lang="en-US" sz="2000" dirty="0"/>
            </a:br>
            <a:r>
              <a:rPr lang="en-US" sz="2000" dirty="0"/>
              <a:t>Example: </a:t>
            </a:r>
            <a:r>
              <a:rPr lang="en-US" sz="2000" dirty="0">
                <a:latin typeface="Courier New" panose="02070309020205020404" pitchFamily="49" charset="0"/>
              </a:rPr>
              <a:t>send(P2, message)</a:t>
            </a:r>
            <a:r>
              <a:rPr lang="en-US" sz="2000" dirty="0"/>
              <a:t> sends to process P2.</a:t>
            </a:r>
          </a:p>
          <a:p>
            <a:pPr>
              <a:buFont typeface="Arial" panose="020B0604020202020204" pitchFamily="34" charset="0"/>
              <a:buChar char="•"/>
            </a:pPr>
            <a:r>
              <a:rPr lang="en-US" sz="2000" b="1" dirty="0"/>
              <a:t>Indirect communication</a:t>
            </a:r>
            <a:r>
              <a:rPr lang="en-US" sz="2000" dirty="0"/>
              <a:t> → processes use a shared object (mailbox/port).</a:t>
            </a:r>
            <a:br>
              <a:rPr lang="en-US" sz="2000" dirty="0"/>
            </a:br>
            <a:r>
              <a:rPr lang="en-US" sz="2000" dirty="0"/>
              <a:t>Example: </a:t>
            </a:r>
            <a:r>
              <a:rPr lang="en-US" sz="2000" dirty="0">
                <a:latin typeface="Courier New" panose="02070309020205020404" pitchFamily="49" charset="0"/>
              </a:rPr>
              <a:t>send(</a:t>
            </a:r>
            <a:r>
              <a:rPr lang="en-US" sz="2000" dirty="0" err="1">
                <a:latin typeface="Courier New" panose="02070309020205020404" pitchFamily="49" charset="0"/>
              </a:rPr>
              <a:t>MailboxA</a:t>
            </a:r>
            <a:r>
              <a:rPr lang="en-US" sz="2000" dirty="0">
                <a:latin typeface="Courier New" panose="02070309020205020404" pitchFamily="49" charset="0"/>
              </a:rPr>
              <a:t>, message)</a:t>
            </a:r>
            <a:r>
              <a:rPr lang="en-US" sz="2000" dirty="0"/>
              <a:t> and </a:t>
            </a:r>
            <a:r>
              <a:rPr lang="en-US" sz="2000" dirty="0">
                <a:latin typeface="Courier New" panose="02070309020205020404" pitchFamily="49" charset="0"/>
              </a:rPr>
              <a:t>receive(</a:t>
            </a:r>
            <a:r>
              <a:rPr lang="en-US" sz="2000" dirty="0" err="1">
                <a:latin typeface="Courier New" panose="02070309020205020404" pitchFamily="49" charset="0"/>
              </a:rPr>
              <a:t>MailboxA</a:t>
            </a:r>
            <a:r>
              <a:rPr lang="en-US" sz="2000" dirty="0">
                <a:latin typeface="Courier New" panose="02070309020205020404" pitchFamily="49" charset="0"/>
              </a:rPr>
              <a:t>, message)</a:t>
            </a:r>
            <a:r>
              <a:rPr lang="en-US" sz="2000" dirty="0"/>
              <a:t>.</a:t>
            </a:r>
          </a:p>
          <a:p>
            <a:endParaRPr lang="en-US" sz="2800" dirty="0">
              <a:solidFill>
                <a:srgbClr val="FF0000"/>
              </a:solidFill>
            </a:endParaRPr>
          </a:p>
          <a:p>
            <a:r>
              <a:rPr lang="en-US" sz="2400" b="1" dirty="0">
                <a:solidFill>
                  <a:srgbClr val="FF0000"/>
                </a:solidFill>
              </a:rPr>
              <a:t>2. Synchronization (When do sender and receiver proceed?)</a:t>
            </a:r>
          </a:p>
          <a:p>
            <a:r>
              <a:rPr lang="en-US" sz="2000" b="1" dirty="0"/>
              <a:t>Blocking (Synchronous)</a:t>
            </a:r>
            <a:endParaRPr lang="en-US" sz="2000" dirty="0"/>
          </a:p>
          <a:p>
            <a:pPr lvl="1"/>
            <a:r>
              <a:rPr lang="en-US" sz="2000" dirty="0"/>
              <a:t>send blocks until message is received.</a:t>
            </a:r>
          </a:p>
          <a:p>
            <a:pPr lvl="1"/>
            <a:r>
              <a:rPr lang="en-US" sz="2000" dirty="0"/>
              <a:t>receive blocks until a message arrives.</a:t>
            </a:r>
          </a:p>
          <a:p>
            <a:r>
              <a:rPr lang="en-US" sz="2000" b="1" dirty="0"/>
              <a:t>Non-blocking (Asynchronous)</a:t>
            </a:r>
            <a:endParaRPr lang="en-US" sz="2000" dirty="0"/>
          </a:p>
          <a:p>
            <a:pPr lvl="1"/>
            <a:r>
              <a:rPr lang="en-US" sz="2000" dirty="0"/>
              <a:t>send returns immediately.</a:t>
            </a:r>
          </a:p>
          <a:p>
            <a:pPr lvl="1"/>
            <a:r>
              <a:rPr lang="en-US" sz="2000" dirty="0"/>
              <a:t>receive may return immediately, possibly with “no message.”</a:t>
            </a:r>
          </a:p>
          <a:p>
            <a:endParaRPr lang="en-US" sz="2000" dirty="0"/>
          </a:p>
        </p:txBody>
      </p:sp>
    </p:spTree>
    <p:extLst>
      <p:ext uri="{BB962C8B-B14F-4D97-AF65-F5344CB8AC3E}">
        <p14:creationId xmlns:p14="http://schemas.microsoft.com/office/powerpoint/2010/main" val="271036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5EF4C4-0FBF-5B66-D95A-D2F138B4847D}"/>
              </a:ext>
            </a:extLst>
          </p:cNvPr>
          <p:cNvSpPr txBox="1"/>
          <p:nvPr/>
        </p:nvSpPr>
        <p:spPr>
          <a:xfrm>
            <a:off x="990600" y="609600"/>
            <a:ext cx="7239000" cy="3046988"/>
          </a:xfrm>
          <a:prstGeom prst="rect">
            <a:avLst/>
          </a:prstGeom>
          <a:noFill/>
        </p:spPr>
        <p:txBody>
          <a:bodyPr wrap="square">
            <a:spAutoFit/>
          </a:bodyPr>
          <a:lstStyle/>
          <a:p>
            <a:pPr>
              <a:buNone/>
            </a:pPr>
            <a:r>
              <a:rPr lang="en-US" sz="2400" b="1" dirty="0">
                <a:solidFill>
                  <a:srgbClr val="FF0000"/>
                </a:solidFill>
              </a:rPr>
              <a:t>3. Buffering (Where are messages stored while waiting?) [Automatic or Explicit Buffering] </a:t>
            </a:r>
          </a:p>
          <a:p>
            <a:pPr>
              <a:buFont typeface="Arial" panose="020B0604020202020204" pitchFamily="34" charset="0"/>
              <a:buChar char="•"/>
            </a:pPr>
            <a:r>
              <a:rPr lang="en-US" sz="2400" b="1" dirty="0"/>
              <a:t>Zero capacity</a:t>
            </a:r>
            <a:r>
              <a:rPr lang="en-US" sz="2400" dirty="0"/>
              <a:t> → no buffer; sender and receiver must rendezvous immediately.</a:t>
            </a:r>
          </a:p>
          <a:p>
            <a:pPr>
              <a:buFont typeface="Arial" panose="020B0604020202020204" pitchFamily="34" charset="0"/>
              <a:buChar char="•"/>
            </a:pPr>
            <a:r>
              <a:rPr lang="en-US" sz="2400" b="1" dirty="0"/>
              <a:t>Bounded capacity</a:t>
            </a:r>
            <a:r>
              <a:rPr lang="en-US" sz="2400" dirty="0"/>
              <a:t> → fixed-size queue; sender blocks if queue is full.</a:t>
            </a:r>
          </a:p>
          <a:p>
            <a:pPr>
              <a:buFont typeface="Arial" panose="020B0604020202020204" pitchFamily="34" charset="0"/>
              <a:buChar char="•"/>
            </a:pPr>
            <a:r>
              <a:rPr lang="en-US" sz="2400" b="1" dirty="0"/>
              <a:t>Unbounded capacity</a:t>
            </a:r>
            <a:r>
              <a:rPr lang="en-US" sz="2400" dirty="0"/>
              <a:t> → infinite queue (theoretical, not practical).</a:t>
            </a:r>
          </a:p>
        </p:txBody>
      </p:sp>
    </p:spTree>
    <p:extLst>
      <p:ext uri="{BB962C8B-B14F-4D97-AF65-F5344CB8AC3E}">
        <p14:creationId xmlns:p14="http://schemas.microsoft.com/office/powerpoint/2010/main" val="2604957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D5BFF4B-01A5-95D3-92EB-4A069483C7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1ECF446-A2F3-26CD-F21F-AD8504701146}"/>
              </a:ext>
            </a:extLst>
          </p:cNvPr>
          <p:cNvSpPr txBox="1"/>
          <p:nvPr/>
        </p:nvSpPr>
        <p:spPr>
          <a:xfrm>
            <a:off x="457200" y="304800"/>
            <a:ext cx="8229599" cy="5570756"/>
          </a:xfrm>
          <a:prstGeom prst="rect">
            <a:avLst/>
          </a:prstGeom>
          <a:noFill/>
        </p:spPr>
        <p:txBody>
          <a:bodyPr wrap="square" rtlCol="0">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Message Passing Systems contd..</a:t>
            </a:r>
          </a:p>
          <a:p>
            <a:pPr algn="just"/>
            <a:r>
              <a:rPr lang="en-US" sz="2800" dirty="0"/>
              <a:t>If processes P and Q want to communicate, they must send messages to and receive messages from each other</a:t>
            </a:r>
            <a:r>
              <a:rPr lang="en-US" sz="2800" dirty="0">
                <a:solidFill>
                  <a:srgbClr val="FF0000"/>
                </a:solidFill>
              </a:rPr>
              <a:t>: a communication link must exist between them</a:t>
            </a:r>
            <a:r>
              <a:rPr lang="en-US" sz="2800" dirty="0"/>
              <a:t>.</a:t>
            </a:r>
          </a:p>
          <a:p>
            <a:pPr algn="just"/>
            <a:r>
              <a:rPr lang="en-US" sz="2800" dirty="0"/>
              <a:t>Here are several methods for logically implementing a link and the send()/receive() operations: </a:t>
            </a:r>
          </a:p>
          <a:p>
            <a:pPr algn="just"/>
            <a:r>
              <a:rPr lang="en-US" sz="2800" dirty="0"/>
              <a:t>1. Direct or indirect communication</a:t>
            </a:r>
          </a:p>
          <a:p>
            <a:pPr algn="just"/>
            <a:r>
              <a:rPr lang="en-US" sz="2800" dirty="0"/>
              <a:t>2. Synchronous or asynchronous communication </a:t>
            </a:r>
          </a:p>
          <a:p>
            <a:pPr algn="just"/>
            <a:r>
              <a:rPr lang="en-US" sz="2800" dirty="0"/>
              <a:t>3.  Automatic or explicit buffering</a:t>
            </a:r>
            <a:endParaRPr lang="en-US" sz="2800" b="1" dirty="0">
              <a:solidFill>
                <a:srgbClr val="FF0000"/>
              </a:solidFill>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01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64B91-56AD-F855-D755-38D9540A64D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9E78CD0-F1E5-A536-2D78-7C962CE832E8}"/>
              </a:ext>
            </a:extLst>
          </p:cNvPr>
          <p:cNvSpPr txBox="1"/>
          <p:nvPr/>
        </p:nvSpPr>
        <p:spPr>
          <a:xfrm>
            <a:off x="457200" y="304800"/>
            <a:ext cx="8229599" cy="3908762"/>
          </a:xfrm>
          <a:prstGeom prst="rect">
            <a:avLst/>
          </a:prstGeom>
          <a:noFill/>
        </p:spPr>
        <p:txBody>
          <a:bodyPr wrap="square" rtlCol="0">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Message Passing Systems contd..</a:t>
            </a:r>
          </a:p>
          <a:p>
            <a:pPr algn="just"/>
            <a:endParaRPr lang="en-US" sz="2000" b="1" dirty="0">
              <a:solidFill>
                <a:srgbClr val="FF0000"/>
              </a:solidFill>
              <a:latin typeface="Times New Roman" panose="02020603050405020304" pitchFamily="18" charset="0"/>
              <a:cs typeface="Times New Roman" panose="02020603050405020304" pitchFamily="18" charset="0"/>
            </a:endParaRPr>
          </a:p>
          <a:p>
            <a:pPr algn="just"/>
            <a:r>
              <a:rPr lang="en-US" sz="2000" b="1" dirty="0">
                <a:solidFill>
                  <a:srgbClr val="FF0000"/>
                </a:solidFill>
              </a:rPr>
              <a:t>Naming</a:t>
            </a:r>
          </a:p>
          <a:p>
            <a:pPr algn="just"/>
            <a:r>
              <a:rPr lang="en-US" sz="2000" dirty="0"/>
              <a:t> Processes that want to communicate must have a way to refer to each other. They can use either direct or indirect communication. </a:t>
            </a:r>
          </a:p>
          <a:p>
            <a:pPr algn="just"/>
            <a:r>
              <a:rPr lang="en-US" sz="2000" dirty="0"/>
              <a:t>Under direct communication, each process that wants to communicate must explicitly name the recipient or sender of the communication. In this scheme, the send() and receive() primitives are defined as:</a:t>
            </a:r>
          </a:p>
          <a:p>
            <a:pPr algn="just"/>
            <a:r>
              <a:rPr lang="en-US" sz="2000" dirty="0"/>
              <a:t> • send(P, message)—Send a message to process P. </a:t>
            </a:r>
          </a:p>
          <a:p>
            <a:pPr algn="just"/>
            <a:r>
              <a:rPr lang="en-US" sz="2000" dirty="0"/>
              <a:t>• receive(Q, message)—Receive a message from process Q</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14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95D02-CCD7-732E-2EC0-2465C133FD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753397-2F39-3256-F7EC-A839ED21E94A}"/>
              </a:ext>
            </a:extLst>
          </p:cNvPr>
          <p:cNvSpPr txBox="1"/>
          <p:nvPr/>
        </p:nvSpPr>
        <p:spPr>
          <a:xfrm>
            <a:off x="457200" y="304800"/>
            <a:ext cx="8229599" cy="4524315"/>
          </a:xfrm>
          <a:prstGeom prst="rect">
            <a:avLst/>
          </a:prstGeom>
          <a:noFill/>
        </p:spPr>
        <p:txBody>
          <a:bodyPr wrap="square" rtlCol="0">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Message Passing Systems contd..</a:t>
            </a:r>
          </a:p>
          <a:p>
            <a:pPr algn="just"/>
            <a:endParaRPr lang="en-US" sz="2000" b="1" dirty="0">
              <a:solidFill>
                <a:srgbClr val="FF0000"/>
              </a:solidFill>
              <a:latin typeface="Times New Roman" panose="02020603050405020304" pitchFamily="18" charset="0"/>
              <a:cs typeface="Times New Roman" panose="02020603050405020304" pitchFamily="18" charset="0"/>
            </a:endParaRPr>
          </a:p>
          <a:p>
            <a:pPr algn="just"/>
            <a:r>
              <a:rPr lang="en-US" sz="2000" dirty="0"/>
              <a:t>This scheme exhibits </a:t>
            </a:r>
            <a:r>
              <a:rPr lang="en-US" sz="2000" dirty="0">
                <a:solidFill>
                  <a:srgbClr val="FF0000"/>
                </a:solidFill>
              </a:rPr>
              <a:t>symmetry in addressing</a:t>
            </a:r>
            <a:r>
              <a:rPr lang="en-US" sz="2000" dirty="0"/>
              <a:t>;</a:t>
            </a:r>
          </a:p>
          <a:p>
            <a:pPr algn="just"/>
            <a:r>
              <a:rPr lang="en-US" sz="2000" dirty="0"/>
              <a:t> that is, both the sender process and the receiver process must name the other to communicate. </a:t>
            </a:r>
          </a:p>
          <a:p>
            <a:pPr algn="just"/>
            <a:r>
              <a:rPr lang="en-US" sz="2000" dirty="0"/>
              <a:t>A variant of this scheme </a:t>
            </a:r>
            <a:r>
              <a:rPr lang="en-US" sz="2000" dirty="0">
                <a:solidFill>
                  <a:srgbClr val="FF0000"/>
                </a:solidFill>
              </a:rPr>
              <a:t>employs asymmetry </a:t>
            </a:r>
            <a:r>
              <a:rPr lang="en-US" sz="2000" dirty="0"/>
              <a:t>in addressing. Here, only the sender names the recipient; the recipient is not required to name the sender.</a:t>
            </a:r>
          </a:p>
          <a:p>
            <a:pPr algn="just"/>
            <a:r>
              <a:rPr lang="en-US" sz="2000" dirty="0"/>
              <a:t> In this scheme, the send() and receive() primitives are defined as follows: </a:t>
            </a:r>
          </a:p>
          <a:p>
            <a:pPr algn="just"/>
            <a:r>
              <a:rPr lang="en-US" sz="2000" dirty="0"/>
              <a:t>• send(P, message)—Send a message to process P.</a:t>
            </a:r>
          </a:p>
          <a:p>
            <a:pPr algn="just"/>
            <a:r>
              <a:rPr lang="en-US" sz="2000" dirty="0"/>
              <a:t> • receive(id, message)—Receive a message from any process. The variable id is set to the name of the process with which communication has taken place.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372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71504-EA35-A76E-E4D1-0BDDE63D645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D5F4FB6-3030-2639-1127-762698991CCC}"/>
              </a:ext>
            </a:extLst>
          </p:cNvPr>
          <p:cNvSpPr txBox="1"/>
          <p:nvPr/>
        </p:nvSpPr>
        <p:spPr>
          <a:xfrm>
            <a:off x="457200" y="304800"/>
            <a:ext cx="8229599" cy="3908762"/>
          </a:xfrm>
          <a:prstGeom prst="rect">
            <a:avLst/>
          </a:prstGeom>
          <a:noFill/>
        </p:spPr>
        <p:txBody>
          <a:bodyPr wrap="square" rtlCol="0">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Message Passing Systems contd..</a:t>
            </a:r>
          </a:p>
          <a:p>
            <a:pPr algn="just"/>
            <a:endParaRPr lang="en-US" sz="2400" b="1" dirty="0">
              <a:solidFill>
                <a:srgbClr val="FF0000"/>
              </a:solidFill>
              <a:latin typeface="Times New Roman" panose="02020603050405020304" pitchFamily="18" charset="0"/>
              <a:cs typeface="Times New Roman" panose="02020603050405020304" pitchFamily="18" charset="0"/>
            </a:endParaRPr>
          </a:p>
          <a:p>
            <a:pPr algn="just"/>
            <a:r>
              <a:rPr lang="en-US" sz="2000" dirty="0"/>
              <a:t>With </a:t>
            </a:r>
            <a:r>
              <a:rPr lang="en-US" sz="2000" dirty="0">
                <a:solidFill>
                  <a:srgbClr val="FF0000"/>
                </a:solidFill>
              </a:rPr>
              <a:t>indirect communication, </a:t>
            </a:r>
            <a:r>
              <a:rPr lang="en-US" sz="2000" dirty="0"/>
              <a:t>the messages are sent to and received from mailboxes, or ports. A </a:t>
            </a:r>
            <a:r>
              <a:rPr lang="en-US" sz="2000" dirty="0">
                <a:solidFill>
                  <a:srgbClr val="FF0000"/>
                </a:solidFill>
              </a:rPr>
              <a:t>mailbox </a:t>
            </a:r>
            <a:r>
              <a:rPr lang="en-US" sz="2000" dirty="0"/>
              <a:t>can be viewed abstractly as an object into which messages can be placed by processes and from which messages can be removed.</a:t>
            </a:r>
            <a:endParaRPr lang="en-US" sz="2000" b="1" dirty="0">
              <a:solidFill>
                <a:srgbClr val="FF0000"/>
              </a:solidFill>
              <a:latin typeface="Times New Roman" panose="02020603050405020304" pitchFamily="18" charset="0"/>
              <a:cs typeface="Times New Roman" panose="02020603050405020304" pitchFamily="18" charset="0"/>
            </a:endParaRPr>
          </a:p>
          <a:p>
            <a:pPr algn="just"/>
            <a:r>
              <a:rPr lang="en-US" sz="2000" dirty="0"/>
              <a:t>A process can communicate with another process via a number of different mailboxes, but two processes can communicate only if they have a shared mailbox. </a:t>
            </a:r>
          </a:p>
          <a:p>
            <a:pPr algn="just"/>
            <a:r>
              <a:rPr lang="en-US" sz="2000" dirty="0"/>
              <a:t>The send() and receive() primitives are defined as follows:</a:t>
            </a:r>
          </a:p>
          <a:p>
            <a:pPr algn="just"/>
            <a:r>
              <a:rPr lang="en-US" sz="2000" dirty="0">
                <a:solidFill>
                  <a:srgbClr val="FF0000"/>
                </a:solidFill>
              </a:rPr>
              <a:t> • send(A, message)—Send a message to mailbox A.</a:t>
            </a:r>
          </a:p>
          <a:p>
            <a:pPr algn="just"/>
            <a:r>
              <a:rPr lang="en-US" sz="2000" dirty="0">
                <a:solidFill>
                  <a:srgbClr val="FF0000"/>
                </a:solidFill>
              </a:rPr>
              <a:t> • receive(A, message)—Receive a message from mailbox A</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954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781BCA-6FEB-CF32-57EE-3A5B3F0228DD}"/>
              </a:ext>
            </a:extLst>
          </p:cNvPr>
          <p:cNvSpPr txBox="1"/>
          <p:nvPr/>
        </p:nvSpPr>
        <p:spPr>
          <a:xfrm>
            <a:off x="609600" y="457200"/>
            <a:ext cx="8153400" cy="4770537"/>
          </a:xfrm>
          <a:prstGeom prst="rect">
            <a:avLst/>
          </a:prstGeom>
          <a:noFill/>
        </p:spPr>
        <p:txBody>
          <a:bodyPr wrap="square">
            <a:spAutoFit/>
          </a:bodyPr>
          <a:lstStyle/>
          <a:p>
            <a:r>
              <a:rPr lang="en-US" sz="2400" b="1" dirty="0">
                <a:solidFill>
                  <a:srgbClr val="FF0000"/>
                </a:solidFill>
              </a:rPr>
              <a:t>Mechanisms / implementations</a:t>
            </a:r>
            <a:r>
              <a:rPr lang="en-US" sz="2400" dirty="0">
                <a:solidFill>
                  <a:srgbClr val="FF0000"/>
                </a:solidFill>
              </a:rPr>
              <a:t> of the </a:t>
            </a:r>
            <a:r>
              <a:rPr lang="en-US" sz="2400" b="1" dirty="0">
                <a:solidFill>
                  <a:srgbClr val="FF0000"/>
                </a:solidFill>
              </a:rPr>
              <a:t>Message Passing IPC model</a:t>
            </a:r>
            <a:r>
              <a:rPr lang="en-US" sz="2400" dirty="0">
                <a:solidFill>
                  <a:srgbClr val="FF0000"/>
                </a:solidFill>
              </a:rPr>
              <a:t>.</a:t>
            </a:r>
          </a:p>
          <a:p>
            <a:r>
              <a:rPr lang="en-US" sz="3200" b="1" dirty="0"/>
              <a:t>Pipes, RPC, and Sockets</a:t>
            </a:r>
          </a:p>
          <a:p>
            <a:r>
              <a:rPr lang="en-US" sz="3200" b="1" dirty="0"/>
              <a:t>Pipes:</a:t>
            </a:r>
          </a:p>
          <a:p>
            <a:r>
              <a:rPr lang="en-US" sz="2400" dirty="0"/>
              <a:t>A pipe acts as a conduit allowing two processes to communicate. Pipes were one of the first IPC mechanisms in early UNIX systems. They typically provide one of the simpler ways for processes to communicate with one another.</a:t>
            </a:r>
          </a:p>
          <a:p>
            <a:r>
              <a:rPr lang="en-US" sz="2400" dirty="0"/>
              <a:t>Two types:</a:t>
            </a:r>
          </a:p>
          <a:p>
            <a:r>
              <a:rPr lang="en-US" sz="2400" dirty="0">
                <a:solidFill>
                  <a:srgbClr val="FF0000"/>
                </a:solidFill>
              </a:rPr>
              <a:t>Ordinary pipes</a:t>
            </a:r>
          </a:p>
          <a:p>
            <a:r>
              <a:rPr lang="en-US" sz="2400" dirty="0">
                <a:solidFill>
                  <a:srgbClr val="FF0000"/>
                </a:solidFill>
              </a:rPr>
              <a:t>Named pipes</a:t>
            </a:r>
          </a:p>
        </p:txBody>
      </p:sp>
    </p:spTree>
    <p:extLst>
      <p:ext uri="{BB962C8B-B14F-4D97-AF65-F5344CB8AC3E}">
        <p14:creationId xmlns:p14="http://schemas.microsoft.com/office/powerpoint/2010/main" val="3927103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5E0DD-4237-8286-CCA0-ECF8D5713146}"/>
              </a:ext>
            </a:extLst>
          </p:cNvPr>
          <p:cNvSpPr txBox="1"/>
          <p:nvPr/>
        </p:nvSpPr>
        <p:spPr>
          <a:xfrm>
            <a:off x="304800" y="16933"/>
            <a:ext cx="8001000" cy="5324535"/>
          </a:xfrm>
          <a:prstGeom prst="rect">
            <a:avLst/>
          </a:prstGeom>
          <a:noFill/>
        </p:spPr>
        <p:txBody>
          <a:bodyPr wrap="square">
            <a:spAutoFit/>
          </a:bodyPr>
          <a:lstStyle/>
          <a:p>
            <a:pPr algn="just"/>
            <a:r>
              <a:rPr lang="en-US" sz="2000" dirty="0">
                <a:solidFill>
                  <a:srgbClr val="FF0000"/>
                </a:solidFill>
              </a:rPr>
              <a:t>Ordinary Pipes or Unnamed Pipe:</a:t>
            </a:r>
          </a:p>
          <a:p>
            <a:pPr marL="285750" indent="-285750" algn="just">
              <a:buFont typeface="Wingdings" panose="05000000000000000000" pitchFamily="2" charset="2"/>
              <a:buChar char="§"/>
            </a:pPr>
            <a:r>
              <a:rPr lang="en-US" sz="2000" dirty="0"/>
              <a:t> Ordinary pipes allow two processes to communicate in standard producer– consumer fashion: the producer writes to one end of the pipe (the write end) and the consumer reads from the other end (the read end). As a result, ordinary pipes are unidirectional, allowing only one-way communication. </a:t>
            </a:r>
          </a:p>
          <a:p>
            <a:pPr marL="285750" indent="-285750" algn="just">
              <a:buFont typeface="Wingdings" panose="05000000000000000000" pitchFamily="2" charset="2"/>
              <a:buChar char="§"/>
            </a:pPr>
            <a:r>
              <a:rPr lang="en-US" sz="2000" dirty="0"/>
              <a:t>On UNIX systems, ordinary pipes are constructed using the function pipe(int </a:t>
            </a:r>
            <a:r>
              <a:rPr lang="en-US" sz="2000" dirty="0" err="1"/>
              <a:t>fd</a:t>
            </a:r>
            <a:r>
              <a:rPr lang="en-US" sz="2000" dirty="0"/>
              <a:t>[]) </a:t>
            </a:r>
          </a:p>
          <a:p>
            <a:pPr marL="285750" indent="-285750" algn="just">
              <a:buFont typeface="Wingdings" panose="05000000000000000000" pitchFamily="2" charset="2"/>
              <a:buChar char="§"/>
            </a:pPr>
            <a:r>
              <a:rPr lang="en-US" sz="2000" dirty="0"/>
              <a:t>This function creates a pipe that is accessed through the int </a:t>
            </a:r>
            <a:r>
              <a:rPr lang="en-US" sz="2000" dirty="0" err="1"/>
              <a:t>fd</a:t>
            </a:r>
            <a:r>
              <a:rPr lang="en-US" sz="2000" dirty="0"/>
              <a:t>[] file descriptors: </a:t>
            </a:r>
          </a:p>
          <a:p>
            <a:pPr marL="285750" indent="-285750" algn="just">
              <a:buFont typeface="Wingdings" panose="05000000000000000000" pitchFamily="2" charset="2"/>
              <a:buChar char="§"/>
            </a:pPr>
            <a:r>
              <a:rPr lang="en-US" sz="2000" dirty="0" err="1"/>
              <a:t>fd</a:t>
            </a:r>
            <a:r>
              <a:rPr lang="en-US" sz="2000" dirty="0"/>
              <a:t>[0] is the read end of the pipe, and </a:t>
            </a:r>
            <a:r>
              <a:rPr lang="en-US" sz="2000" dirty="0" err="1"/>
              <a:t>fd</a:t>
            </a:r>
            <a:r>
              <a:rPr lang="en-US" sz="2000" dirty="0"/>
              <a:t>[1] is the write end.</a:t>
            </a:r>
          </a:p>
          <a:p>
            <a:pPr marL="285750" indent="-285750" algn="just">
              <a:buFont typeface="Wingdings" panose="05000000000000000000" pitchFamily="2" charset="2"/>
              <a:buChar char="§"/>
            </a:pPr>
            <a:r>
              <a:rPr lang="en-US" sz="2000" dirty="0"/>
              <a:t>UNIX treats a pipe as a special type of file. Thus, pipes can be accessed using ordinary read() and write() system calls.</a:t>
            </a:r>
          </a:p>
          <a:p>
            <a:pPr algn="just"/>
            <a:endParaRPr lang="en-US" sz="2000" dirty="0"/>
          </a:p>
          <a:p>
            <a:pPr algn="just"/>
            <a:endParaRPr lang="en-US" sz="2000" dirty="0"/>
          </a:p>
          <a:p>
            <a:pPr marL="285750" indent="-285750" algn="just">
              <a:buFont typeface="Wingdings" panose="05000000000000000000" pitchFamily="2" charset="2"/>
              <a:buChar char="§"/>
            </a:pPr>
            <a:endParaRPr lang="en-US" sz="2000" dirty="0">
              <a:solidFill>
                <a:srgbClr val="FF0000"/>
              </a:solidFill>
            </a:endParaRPr>
          </a:p>
        </p:txBody>
      </p:sp>
      <p:pic>
        <p:nvPicPr>
          <p:cNvPr id="4" name="Picture 3" descr="A line drawing of a pipe&#10;&#10;AI-generated content may be incorrect.">
            <a:extLst>
              <a:ext uri="{FF2B5EF4-FFF2-40B4-BE49-F238E27FC236}">
                <a16:creationId xmlns:a16="http://schemas.microsoft.com/office/drawing/2014/main" id="{2EF2EAA2-0BEB-4557-95F8-14D6A61FE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272" y="4572000"/>
            <a:ext cx="5853456" cy="2114845"/>
          </a:xfrm>
          <a:prstGeom prst="rect">
            <a:avLst/>
          </a:prstGeom>
        </p:spPr>
      </p:pic>
    </p:spTree>
    <p:extLst>
      <p:ext uri="{BB962C8B-B14F-4D97-AF65-F5344CB8AC3E}">
        <p14:creationId xmlns:p14="http://schemas.microsoft.com/office/powerpoint/2010/main" val="281852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FDB168-9789-853B-E930-18E3F2954B74}"/>
              </a:ext>
            </a:extLst>
          </p:cNvPr>
          <p:cNvSpPr txBox="1"/>
          <p:nvPr/>
        </p:nvSpPr>
        <p:spPr>
          <a:xfrm>
            <a:off x="990600" y="838200"/>
            <a:ext cx="7239000" cy="4524315"/>
          </a:xfrm>
          <a:prstGeom prst="rect">
            <a:avLst/>
          </a:prstGeom>
          <a:noFill/>
        </p:spPr>
        <p:txBody>
          <a:bodyPr wrap="square">
            <a:spAutoFit/>
          </a:bodyPr>
          <a:lstStyle/>
          <a:p>
            <a:pPr marL="285750" indent="-285750" algn="just">
              <a:buFont typeface="Wingdings" panose="05000000000000000000" pitchFamily="2" charset="2"/>
              <a:buChar char="§"/>
            </a:pPr>
            <a:r>
              <a:rPr lang="en-US" sz="1800" dirty="0"/>
              <a:t>An ordinary pipe cannot be accessed from outside the process that created it. Typically, a parent process creates a pipe and uses it to communicate with a child process that it creates via fork().</a:t>
            </a:r>
          </a:p>
          <a:p>
            <a:pPr marL="285750" indent="-285750" algn="just">
              <a:buFont typeface="Wingdings" panose="05000000000000000000" pitchFamily="2" charset="2"/>
              <a:buChar char="§"/>
            </a:pPr>
            <a:r>
              <a:rPr lang="en-US" dirty="0"/>
              <a:t>Since a pipe is a special type of file, the child inherits the pipe from its parent process. Figure 3.20 illustrates the relationship of the file descriptors in the </a:t>
            </a:r>
            <a:r>
              <a:rPr lang="en-US" dirty="0" err="1"/>
              <a:t>fd</a:t>
            </a:r>
            <a:r>
              <a:rPr lang="en-US" dirty="0"/>
              <a:t> array to the parent and child processes. </a:t>
            </a:r>
          </a:p>
          <a:p>
            <a:pPr marL="285750" indent="-285750" algn="just">
              <a:buFont typeface="Wingdings" panose="05000000000000000000" pitchFamily="2" charset="2"/>
              <a:buChar char="§"/>
            </a:pPr>
            <a:r>
              <a:rPr lang="en-US" dirty="0"/>
              <a:t>As this illustrates, any writes by the parent to its write end of the pipe—</a:t>
            </a:r>
            <a:r>
              <a:rPr lang="en-US" dirty="0" err="1"/>
              <a:t>fd</a:t>
            </a:r>
            <a:r>
              <a:rPr lang="en-US" dirty="0"/>
              <a:t>[1]—can be read by the child from its read end—</a:t>
            </a:r>
            <a:r>
              <a:rPr lang="en-US" dirty="0" err="1"/>
              <a:t>fd</a:t>
            </a:r>
            <a:r>
              <a:rPr lang="en-US" dirty="0"/>
              <a:t>[0]—of the pipe.</a:t>
            </a:r>
            <a:endParaRPr lang="en-US" sz="1800" dirty="0"/>
          </a:p>
          <a:p>
            <a:pPr algn="just"/>
            <a:endParaRPr lang="en-US" sz="1800" dirty="0"/>
          </a:p>
          <a:p>
            <a:pPr marL="285750" indent="-285750" algn="just">
              <a:buFont typeface="Wingdings" panose="05000000000000000000" pitchFamily="2" charset="2"/>
              <a:buChar char="§"/>
            </a:pPr>
            <a:r>
              <a:rPr lang="en-US" sz="1800" dirty="0"/>
              <a:t>Ordinary pipes on Windows systems are termed anonymous pipes</a:t>
            </a:r>
          </a:p>
          <a:p>
            <a:pPr marL="285750" indent="-285750" algn="just">
              <a:buFont typeface="Wingdings" panose="05000000000000000000" pitchFamily="2" charset="2"/>
              <a:buChar char="§"/>
            </a:pPr>
            <a:endParaRPr lang="en-US" sz="1800" dirty="0">
              <a:solidFill>
                <a:srgbClr val="FF0000"/>
              </a:solidFill>
            </a:endParaRPr>
          </a:p>
          <a:p>
            <a:pPr marL="285750" indent="-285750" algn="just">
              <a:buFont typeface="Wingdings" panose="05000000000000000000" pitchFamily="2" charset="2"/>
              <a:buChar char="§"/>
            </a:pPr>
            <a:r>
              <a:rPr lang="en-US" sz="1800" dirty="0">
                <a:solidFill>
                  <a:srgbClr val="FF0000"/>
                </a:solidFill>
              </a:rPr>
              <a:t>Example: ls | grep ".c"</a:t>
            </a:r>
          </a:p>
        </p:txBody>
      </p:sp>
    </p:spTree>
    <p:extLst>
      <p:ext uri="{BB962C8B-B14F-4D97-AF65-F5344CB8AC3E}">
        <p14:creationId xmlns:p14="http://schemas.microsoft.com/office/powerpoint/2010/main" val="1061564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6B2FC1-46EA-BE4C-FC98-D3ECA3A4FB7E}"/>
              </a:ext>
            </a:extLst>
          </p:cNvPr>
          <p:cNvSpPr txBox="1"/>
          <p:nvPr/>
        </p:nvSpPr>
        <p:spPr>
          <a:xfrm>
            <a:off x="304800" y="228600"/>
            <a:ext cx="7924800" cy="6309420"/>
          </a:xfrm>
          <a:prstGeom prst="rect">
            <a:avLst/>
          </a:prstGeom>
          <a:noFill/>
        </p:spPr>
        <p:txBody>
          <a:bodyPr wrap="square">
            <a:spAutoFit/>
          </a:bodyPr>
          <a:lstStyle/>
          <a:p>
            <a:r>
              <a:rPr lang="en-US" sz="3200" b="1" dirty="0">
                <a:solidFill>
                  <a:srgbClr val="FF0000"/>
                </a:solidFill>
              </a:rPr>
              <a:t>Named Pipes: </a:t>
            </a:r>
            <a:r>
              <a:rPr lang="en-US" sz="2400" dirty="0">
                <a:solidFill>
                  <a:srgbClr val="7030A0"/>
                </a:solidFill>
              </a:rPr>
              <a:t>Named pipes are referred to as FIFOs in UNIX systems. Once created, they appear as typical files in the file system. A FIFO is created with the </a:t>
            </a:r>
            <a:r>
              <a:rPr lang="en-US" sz="2400" dirty="0" err="1">
                <a:solidFill>
                  <a:srgbClr val="7030A0"/>
                </a:solidFill>
              </a:rPr>
              <a:t>mkfifo</a:t>
            </a:r>
            <a:r>
              <a:rPr lang="en-US" sz="2400" dirty="0">
                <a:solidFill>
                  <a:srgbClr val="7030A0"/>
                </a:solidFill>
              </a:rPr>
              <a:t>() system call.</a:t>
            </a:r>
          </a:p>
          <a:p>
            <a:endParaRPr lang="en-US" sz="2400" b="1" dirty="0">
              <a:solidFill>
                <a:srgbClr val="7030A0"/>
              </a:solidFill>
            </a:endParaRPr>
          </a:p>
          <a:p>
            <a:pPr marL="285750" indent="-285750" algn="just">
              <a:buFont typeface="Wingdings" panose="05000000000000000000" pitchFamily="2" charset="2"/>
              <a:buChar char="q"/>
            </a:pPr>
            <a:r>
              <a:rPr lang="en-US" sz="2400" dirty="0"/>
              <a:t>Ordinary pipes exist only while the processes are communicating with one another. </a:t>
            </a:r>
          </a:p>
          <a:p>
            <a:pPr algn="just"/>
            <a:endParaRPr lang="en-US" sz="2400" dirty="0"/>
          </a:p>
          <a:p>
            <a:pPr marL="285750" indent="-285750" algn="just">
              <a:buFont typeface="Wingdings" panose="05000000000000000000" pitchFamily="2" charset="2"/>
              <a:buChar char="q"/>
            </a:pPr>
            <a:r>
              <a:rPr lang="en-US" sz="2400" dirty="0"/>
              <a:t>On both UNIX and Windows systems, once the processes have finished communicating and have terminated, the ordinary pipe ceases to exist.</a:t>
            </a:r>
          </a:p>
          <a:p>
            <a:pPr algn="just"/>
            <a:endParaRPr lang="en-US" sz="2400" dirty="0"/>
          </a:p>
          <a:p>
            <a:pPr marL="285750" indent="-285750" algn="just">
              <a:buFont typeface="Wingdings" panose="05000000000000000000" pitchFamily="2" charset="2"/>
              <a:buChar char="q"/>
            </a:pPr>
            <a:r>
              <a:rPr lang="en-US" sz="2400" dirty="0"/>
              <a:t>Communication can be bidirectional, and no parent–child relationship is required.</a:t>
            </a:r>
          </a:p>
          <a:p>
            <a:pPr algn="just"/>
            <a:endParaRPr lang="en-US" sz="2000" dirty="0"/>
          </a:p>
          <a:p>
            <a:pPr marL="285750" indent="-285750" algn="just">
              <a:buFont typeface="Wingdings" panose="05000000000000000000" pitchFamily="2" charset="2"/>
              <a:buChar char="q"/>
            </a:pPr>
            <a:endParaRPr lang="en-US" sz="2000" dirty="0"/>
          </a:p>
          <a:p>
            <a:pPr marL="285750" indent="-285750" algn="just">
              <a:buFont typeface="Wingdings" panose="05000000000000000000" pitchFamily="2" charset="2"/>
              <a:buChar char="q"/>
            </a:pPr>
            <a:endParaRPr lang="en-US" sz="2000" dirty="0"/>
          </a:p>
        </p:txBody>
      </p:sp>
    </p:spTree>
    <p:extLst>
      <p:ext uri="{BB962C8B-B14F-4D97-AF65-F5344CB8AC3E}">
        <p14:creationId xmlns:p14="http://schemas.microsoft.com/office/powerpoint/2010/main" val="337623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80000"/>
              </a:lnSpc>
              <a:buNone/>
            </a:pPr>
            <a:endParaRPr lang="en-US" sz="2800" dirty="0"/>
          </a:p>
          <a:p>
            <a:endParaRPr lang="en-US" dirty="0"/>
          </a:p>
        </p:txBody>
      </p:sp>
      <p:sp>
        <p:nvSpPr>
          <p:cNvPr id="3" name="TextBox 2">
            <a:extLst>
              <a:ext uri="{FF2B5EF4-FFF2-40B4-BE49-F238E27FC236}">
                <a16:creationId xmlns:a16="http://schemas.microsoft.com/office/drawing/2014/main" id="{DB6C5E8E-46C4-6F8B-D32A-14473950A313}"/>
              </a:ext>
            </a:extLst>
          </p:cNvPr>
          <p:cNvSpPr txBox="1"/>
          <p:nvPr/>
        </p:nvSpPr>
        <p:spPr>
          <a:xfrm>
            <a:off x="569626" y="152400"/>
            <a:ext cx="7964774" cy="9541073"/>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Inter Process Communication (IPC)</a:t>
            </a:r>
          </a:p>
          <a:p>
            <a:endParaRPr lang="en-IN" b="1" dirty="0"/>
          </a:p>
          <a:p>
            <a:pPr algn="just"/>
            <a:r>
              <a:rPr lang="en-US" sz="2400" dirty="0">
                <a:latin typeface="Times New Roman" panose="02020603050405020304" pitchFamily="18" charset="0"/>
                <a:cs typeface="Times New Roman" panose="02020603050405020304" pitchFamily="18" charset="0"/>
              </a:rPr>
              <a:t>Inter-process communication (IPC) is a mechanism that allows processes to communicate with each other and synchronize their actions. </a:t>
            </a:r>
          </a:p>
          <a:p>
            <a:endParaRPr lang="en-US" sz="2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 process can be of two types: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Independent process.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Cooperating process.</a:t>
            </a:r>
          </a:p>
          <a:p>
            <a:endParaRPr lang="en-IN" sz="20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 process is </a:t>
            </a:r>
            <a:r>
              <a:rPr lang="en-US" sz="2800" b="1" dirty="0">
                <a:latin typeface="Times New Roman" panose="02020603050405020304" pitchFamily="18" charset="0"/>
                <a:cs typeface="Times New Roman" panose="02020603050405020304" pitchFamily="18" charset="0"/>
              </a:rPr>
              <a:t>independent</a:t>
            </a:r>
            <a:r>
              <a:rPr lang="en-US" sz="2800" dirty="0">
                <a:latin typeface="Times New Roman" panose="02020603050405020304" pitchFamily="18" charset="0"/>
                <a:cs typeface="Times New Roman" panose="02020603050405020304" pitchFamily="18" charset="0"/>
              </a:rPr>
              <a:t> if it does not share data with any other processes executing in the system.</a:t>
            </a:r>
          </a:p>
          <a:p>
            <a:pPr algn="just"/>
            <a:r>
              <a:rPr lang="en-US" sz="2800" dirty="0">
                <a:latin typeface="Times New Roman" panose="02020603050405020304" pitchFamily="18" charset="0"/>
                <a:cs typeface="Times New Roman" panose="02020603050405020304" pitchFamily="18" charset="0"/>
              </a:rPr>
              <a:t> A process is </a:t>
            </a:r>
            <a:r>
              <a:rPr lang="en-US" sz="2800" b="1" dirty="0">
                <a:latin typeface="Times New Roman" panose="02020603050405020304" pitchFamily="18" charset="0"/>
                <a:cs typeface="Times New Roman" panose="02020603050405020304" pitchFamily="18" charset="0"/>
              </a:rPr>
              <a:t>cooperating</a:t>
            </a:r>
            <a:r>
              <a:rPr lang="en-US" sz="2800" dirty="0">
                <a:latin typeface="Times New Roman" panose="02020603050405020304" pitchFamily="18" charset="0"/>
                <a:cs typeface="Times New Roman" panose="02020603050405020304" pitchFamily="18" charset="0"/>
              </a:rPr>
              <a:t> if it can affect or be affected by the other processes executing in the system.</a:t>
            </a:r>
            <a:endParaRPr lang="en-US" sz="2400" dirty="0">
              <a:latin typeface="Times New Roman" panose="02020603050405020304" pitchFamily="18" charset="0"/>
              <a:cs typeface="Times New Roman" panose="02020603050405020304" pitchFamily="18" charset="0"/>
            </a:endParaRP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D89B83-2405-8349-7FCC-C66BB2FDE035}"/>
              </a:ext>
            </a:extLst>
          </p:cNvPr>
          <p:cNvSpPr txBox="1"/>
          <p:nvPr/>
        </p:nvSpPr>
        <p:spPr>
          <a:xfrm>
            <a:off x="914400" y="762000"/>
            <a:ext cx="7467600" cy="4062651"/>
          </a:xfrm>
          <a:prstGeom prst="rect">
            <a:avLst/>
          </a:prstGeom>
          <a:noFill/>
        </p:spPr>
        <p:txBody>
          <a:bodyPr wrap="square">
            <a:spAutoFit/>
          </a:bodyPr>
          <a:lstStyle/>
          <a:p>
            <a:pPr marL="285750" indent="-285750" algn="just">
              <a:buFont typeface="Wingdings" panose="05000000000000000000" pitchFamily="2" charset="2"/>
              <a:buChar char="q"/>
            </a:pPr>
            <a:r>
              <a:rPr lang="en-US" sz="2400" dirty="0"/>
              <a:t>Once a named pipe is established, several processes can use it for communication. </a:t>
            </a:r>
          </a:p>
          <a:p>
            <a:pPr marL="285750" indent="-285750" algn="just">
              <a:buFont typeface="Wingdings" panose="05000000000000000000" pitchFamily="2" charset="2"/>
              <a:buChar char="q"/>
            </a:pPr>
            <a:r>
              <a:rPr lang="en-US" sz="2400" dirty="0"/>
              <a:t>Additionally, named pipes continue to exist after communicating processes have finished.</a:t>
            </a:r>
          </a:p>
          <a:p>
            <a:pPr marL="285750" indent="-285750" algn="just">
              <a:buFont typeface="Wingdings" panose="05000000000000000000" pitchFamily="2" charset="2"/>
              <a:buChar char="q"/>
            </a:pPr>
            <a:r>
              <a:rPr lang="en-US" sz="2400" b="1" dirty="0"/>
              <a:t>Named pipes (FIFOs)</a:t>
            </a:r>
            <a:r>
              <a:rPr lang="en-US" sz="2400" dirty="0"/>
              <a:t> → live in the filesystem, so </a:t>
            </a:r>
            <a:r>
              <a:rPr lang="en-US" sz="2400" i="1" dirty="0"/>
              <a:t>any processes</a:t>
            </a:r>
            <a:r>
              <a:rPr lang="en-US" sz="2400" dirty="0"/>
              <a:t>, related or not, can use them.</a:t>
            </a:r>
          </a:p>
          <a:p>
            <a:pPr algn="just"/>
            <a:r>
              <a:rPr lang="en-US" sz="2400" dirty="0">
                <a:solidFill>
                  <a:srgbClr val="FF0000"/>
                </a:solidFill>
              </a:rPr>
              <a:t>Example: </a:t>
            </a:r>
            <a:r>
              <a:rPr lang="en-US" sz="2400" dirty="0" err="1">
                <a:solidFill>
                  <a:srgbClr val="FF0000"/>
                </a:solidFill>
              </a:rPr>
              <a:t>mkfifo</a:t>
            </a:r>
            <a:r>
              <a:rPr lang="en-US" sz="2400" dirty="0">
                <a:solidFill>
                  <a:srgbClr val="FF0000"/>
                </a:solidFill>
              </a:rPr>
              <a:t> </a:t>
            </a:r>
            <a:r>
              <a:rPr lang="en-US" sz="2400" dirty="0" err="1">
                <a:solidFill>
                  <a:srgbClr val="FF0000"/>
                </a:solidFill>
              </a:rPr>
              <a:t>mypipe</a:t>
            </a:r>
            <a:endParaRPr lang="en-US" sz="2400" dirty="0">
              <a:solidFill>
                <a:srgbClr val="FF0000"/>
              </a:solidFill>
            </a:endParaRPr>
          </a:p>
          <a:p>
            <a:pPr algn="just"/>
            <a:r>
              <a:rPr lang="en-US" sz="2400" dirty="0">
                <a:solidFill>
                  <a:srgbClr val="FF0000"/>
                </a:solidFill>
              </a:rPr>
              <a:t>echo "Hello" &gt; </a:t>
            </a:r>
            <a:r>
              <a:rPr lang="en-US" sz="2400" dirty="0" err="1">
                <a:solidFill>
                  <a:srgbClr val="FF0000"/>
                </a:solidFill>
              </a:rPr>
              <a:t>mypipe</a:t>
            </a:r>
            <a:endParaRPr lang="en-US" sz="2400" dirty="0">
              <a:solidFill>
                <a:srgbClr val="FF0000"/>
              </a:solidFill>
            </a:endParaRPr>
          </a:p>
          <a:p>
            <a:pPr algn="just"/>
            <a:r>
              <a:rPr lang="en-US" sz="2400" dirty="0">
                <a:solidFill>
                  <a:srgbClr val="FF0000"/>
                </a:solidFill>
              </a:rPr>
              <a:t>cat &lt; </a:t>
            </a:r>
            <a:r>
              <a:rPr lang="en-US" sz="2400" dirty="0" err="1">
                <a:solidFill>
                  <a:srgbClr val="FF0000"/>
                </a:solidFill>
              </a:rPr>
              <a:t>mypipe</a:t>
            </a:r>
            <a:endParaRPr lang="en-US" sz="2400" dirty="0">
              <a:solidFill>
                <a:srgbClr val="FF0000"/>
              </a:solidFill>
            </a:endParaRPr>
          </a:p>
          <a:p>
            <a:pPr algn="just"/>
            <a:endParaRPr lang="en-US" sz="1800" dirty="0">
              <a:solidFill>
                <a:srgbClr val="FF0000"/>
              </a:solidFill>
            </a:endParaRPr>
          </a:p>
        </p:txBody>
      </p:sp>
    </p:spTree>
    <p:extLst>
      <p:ext uri="{BB962C8B-B14F-4D97-AF65-F5344CB8AC3E}">
        <p14:creationId xmlns:p14="http://schemas.microsoft.com/office/powerpoint/2010/main" val="117504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2B9D-173C-084B-BB5C-EFD077251911}"/>
              </a:ext>
            </a:extLst>
          </p:cNvPr>
          <p:cNvSpPr txBox="1"/>
          <p:nvPr/>
        </p:nvSpPr>
        <p:spPr>
          <a:xfrm>
            <a:off x="381000" y="457200"/>
            <a:ext cx="8229599" cy="5262979"/>
          </a:xfrm>
          <a:prstGeom prst="rect">
            <a:avLst/>
          </a:prstGeom>
          <a:noFill/>
        </p:spPr>
        <p:txBody>
          <a:bodyPr wrap="square" rtlCol="0">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Message Passing (Communication link)</a:t>
            </a:r>
          </a:p>
          <a:p>
            <a:pPr algn="just"/>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two processes p1 and p2 want to communicate with each other, they proceed as follows: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Establish a communication link (if a link already exists, no need to establish it again.)</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Start exchanging messages using basic primitives.</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We need at least two primitives: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send</a:t>
            </a:r>
            <a:r>
              <a:rPr lang="en-US" sz="2400" dirty="0">
                <a:latin typeface="Times New Roman" panose="02020603050405020304" pitchFamily="18" charset="0"/>
                <a:cs typeface="Times New Roman" panose="02020603050405020304" pitchFamily="18" charset="0"/>
              </a:rPr>
              <a:t>(message, destination) or </a:t>
            </a:r>
            <a:r>
              <a:rPr lang="en-US" sz="2400" b="1" dirty="0">
                <a:latin typeface="Times New Roman" panose="02020603050405020304" pitchFamily="18" charset="0"/>
                <a:cs typeface="Times New Roman" panose="02020603050405020304" pitchFamily="18" charset="0"/>
              </a:rPr>
              <a:t>send</a:t>
            </a:r>
            <a:r>
              <a:rPr lang="en-US" sz="2400" dirty="0">
                <a:latin typeface="Times New Roman" panose="02020603050405020304" pitchFamily="18" charset="0"/>
                <a:cs typeface="Times New Roman" panose="02020603050405020304" pitchFamily="18" charset="0"/>
              </a:rPr>
              <a:t>(message)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receive</a:t>
            </a:r>
            <a:r>
              <a:rPr lang="en-US" sz="2400" dirty="0">
                <a:latin typeface="Times New Roman" panose="02020603050405020304" pitchFamily="18" charset="0"/>
                <a:cs typeface="Times New Roman" panose="02020603050405020304" pitchFamily="18" charset="0"/>
              </a:rPr>
              <a:t>(message, host) or </a:t>
            </a:r>
            <a:r>
              <a:rPr lang="en-US" sz="2400" b="1" dirty="0">
                <a:latin typeface="Times New Roman" panose="02020603050405020304" pitchFamily="18" charset="0"/>
                <a:cs typeface="Times New Roman" panose="02020603050405020304" pitchFamily="18" charset="0"/>
              </a:rPr>
              <a:t>receive</a:t>
            </a:r>
            <a:r>
              <a:rPr lang="en-US" sz="2400" dirty="0">
                <a:latin typeface="Times New Roman" panose="02020603050405020304" pitchFamily="18" charset="0"/>
                <a:cs typeface="Times New Roman" panose="02020603050405020304" pitchFamily="18" charset="0"/>
              </a:rPr>
              <a:t>(message)</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785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80000"/>
              </a:lnSpc>
              <a:buNone/>
            </a:pPr>
            <a:endParaRPr lang="en-US" sz="2800" dirty="0"/>
          </a:p>
          <a:p>
            <a:endParaRPr lang="en-US" dirty="0"/>
          </a:p>
        </p:txBody>
      </p:sp>
      <p:pic>
        <p:nvPicPr>
          <p:cNvPr id="4" name="Picture 3" descr="A green square with white text&#10;&#10;Description automatically generated with medium confidence">
            <a:extLst>
              <a:ext uri="{FF2B5EF4-FFF2-40B4-BE49-F238E27FC236}">
                <a16:creationId xmlns:a16="http://schemas.microsoft.com/office/drawing/2014/main" id="{B8972E97-9F25-7ACA-6CA8-0306069BD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83959"/>
            <a:ext cx="5715000" cy="3245041"/>
          </a:xfrm>
          <a:prstGeom prst="rect">
            <a:avLst/>
          </a:prstGeom>
        </p:spPr>
      </p:pic>
      <p:sp>
        <p:nvSpPr>
          <p:cNvPr id="6" name="TextBox 5">
            <a:extLst>
              <a:ext uri="{FF2B5EF4-FFF2-40B4-BE49-F238E27FC236}">
                <a16:creationId xmlns:a16="http://schemas.microsoft.com/office/drawing/2014/main" id="{2E685B5A-341B-FFC0-8F97-01535B1FF05A}"/>
              </a:ext>
            </a:extLst>
          </p:cNvPr>
          <p:cNvSpPr txBox="1"/>
          <p:nvPr/>
        </p:nvSpPr>
        <p:spPr>
          <a:xfrm>
            <a:off x="609600" y="3871079"/>
            <a:ext cx="8229600" cy="2246769"/>
          </a:xfrm>
          <a:prstGeom prst="rect">
            <a:avLst/>
          </a:prstGeom>
          <a:noFill/>
        </p:spPr>
        <p:txBody>
          <a:bodyPr wrap="square">
            <a:spAutoFit/>
          </a:bodyPr>
          <a:lstStyle/>
          <a:p>
            <a:pPr algn="just"/>
            <a:r>
              <a:rPr lang="en-US" sz="2000" b="1" dirty="0">
                <a:solidFill>
                  <a:srgbClr val="00B0F0"/>
                </a:solidFill>
                <a:latin typeface="Times New Roman" panose="02020603050405020304" pitchFamily="18" charset="0"/>
                <a:cs typeface="Times New Roman" panose="02020603050405020304" pitchFamily="18" charset="0"/>
              </a:rPr>
              <a:t>Direct Communication links</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are implemented when the processes use a specific process identifier for the communication, but it is hard to identify the sender ahead of time. Example: </a:t>
            </a:r>
            <a:r>
              <a:rPr lang="en-US" sz="2000" b="1" dirty="0">
                <a:latin typeface="Times New Roman" panose="02020603050405020304" pitchFamily="18" charset="0"/>
                <a:cs typeface="Times New Roman" panose="02020603050405020304" pitchFamily="18" charset="0"/>
              </a:rPr>
              <a:t>Print Server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In-direct Communication</a:t>
            </a:r>
            <a:r>
              <a:rPr lang="en-US" sz="2000" dirty="0">
                <a:solidFill>
                  <a:srgbClr val="00B0F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done via a shared mailbox (port), which consists of a queue of messages. The sender keeps the message in mailbox and the receiver picks them up.</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16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2B9D-173C-084B-BB5C-EFD077251911}"/>
              </a:ext>
            </a:extLst>
          </p:cNvPr>
          <p:cNvSpPr txBox="1"/>
          <p:nvPr/>
        </p:nvSpPr>
        <p:spPr>
          <a:xfrm>
            <a:off x="381000" y="76200"/>
            <a:ext cx="8458200" cy="5693866"/>
          </a:xfrm>
          <a:prstGeom prst="rect">
            <a:avLst/>
          </a:prstGeom>
          <a:noFill/>
        </p:spPr>
        <p:txBody>
          <a:bodyPr wrap="square" rtlCol="0">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Message Passing (Exchanging the messages)</a:t>
            </a:r>
          </a:p>
          <a:p>
            <a:pPr algn="just"/>
            <a:endParaRPr lang="en-US" sz="2800" b="1" dirty="0">
              <a:solidFill>
                <a:srgbClr val="FF0000"/>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There are basically three preferred combinations:</a:t>
            </a:r>
          </a:p>
          <a:p>
            <a:pPr algn="just"/>
            <a:r>
              <a:rPr lang="en-US" sz="22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Blocking send and blocking receive (</a:t>
            </a:r>
            <a:r>
              <a:rPr lang="en-US" sz="2200" dirty="0">
                <a:solidFill>
                  <a:srgbClr val="00B0F0"/>
                </a:solidFill>
                <a:latin typeface="Times New Roman" panose="02020603050405020304" pitchFamily="18" charset="0"/>
                <a:cs typeface="Times New Roman" panose="02020603050405020304" pitchFamily="18" charset="0"/>
              </a:rPr>
              <a:t>Synchronous</a:t>
            </a:r>
            <a:r>
              <a:rPr lang="en-US" sz="22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Non-blocking send and Non-blocking receive (</a:t>
            </a:r>
            <a:r>
              <a:rPr lang="en-US" sz="2200" dirty="0">
                <a:solidFill>
                  <a:srgbClr val="00B0F0"/>
                </a:solidFill>
                <a:latin typeface="Times New Roman" panose="02020603050405020304" pitchFamily="18" charset="0"/>
                <a:cs typeface="Times New Roman" panose="02020603050405020304" pitchFamily="18" charset="0"/>
              </a:rPr>
              <a:t>Asynchronous</a:t>
            </a:r>
            <a:r>
              <a:rPr lang="en-US" sz="22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Non-blocking send and </a:t>
            </a:r>
            <a:r>
              <a:rPr lang="en-US" sz="2200">
                <a:latin typeface="Times New Roman" panose="02020603050405020304" pitchFamily="18" charset="0"/>
                <a:cs typeface="Times New Roman" panose="02020603050405020304" pitchFamily="18" charset="0"/>
              </a:rPr>
              <a:t>Blocking receive</a:t>
            </a: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 Direct message passing</a:t>
            </a:r>
            <a:r>
              <a:rPr lang="en-US" sz="2200" dirty="0">
                <a:latin typeface="Times New Roman" panose="02020603050405020304" pitchFamily="18" charset="0"/>
                <a:cs typeface="Times New Roman" panose="02020603050405020304" pitchFamily="18" charset="0"/>
              </a:rPr>
              <a:t>, The process which wants to communicate must explicitly name the recipient or sender of the communication.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e.g. </a:t>
            </a:r>
            <a:r>
              <a:rPr lang="en-US" sz="2200" b="1" dirty="0">
                <a:latin typeface="Times New Roman" panose="02020603050405020304" pitchFamily="18" charset="0"/>
                <a:cs typeface="Times New Roman" panose="02020603050405020304" pitchFamily="18" charset="0"/>
              </a:rPr>
              <a:t>send(p1, message)</a:t>
            </a:r>
            <a:r>
              <a:rPr lang="en-US" sz="2200" dirty="0">
                <a:latin typeface="Times New Roman" panose="02020603050405020304" pitchFamily="18" charset="0"/>
                <a:cs typeface="Times New Roman" panose="02020603050405020304" pitchFamily="18" charset="0"/>
              </a:rPr>
              <a:t> means send the message to p1.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Similarly, </a:t>
            </a:r>
            <a:r>
              <a:rPr lang="en-US" sz="2200" b="1" dirty="0">
                <a:latin typeface="Times New Roman" panose="02020603050405020304" pitchFamily="18" charset="0"/>
                <a:cs typeface="Times New Roman" panose="02020603050405020304" pitchFamily="18" charset="0"/>
              </a:rPr>
              <a:t>receive(p2, message)</a:t>
            </a:r>
            <a:r>
              <a:rPr lang="en-US" sz="2200" dirty="0">
                <a:latin typeface="Times New Roman" panose="02020603050405020304" pitchFamily="18" charset="0"/>
                <a:cs typeface="Times New Roman" panose="02020603050405020304" pitchFamily="18" charset="0"/>
              </a:rPr>
              <a:t> means to receive the message from p2. </a:t>
            </a:r>
          </a:p>
          <a:p>
            <a:pPr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 Indirect message passing</a:t>
            </a:r>
            <a:r>
              <a:rPr lang="en-US" sz="2200" dirty="0">
                <a:latin typeface="Times New Roman" panose="02020603050405020304" pitchFamily="18" charset="0"/>
                <a:cs typeface="Times New Roman" panose="02020603050405020304" pitchFamily="18" charset="0"/>
              </a:rPr>
              <a:t>, processes use mailboxes (also referred to as ports) for sending and receiving messages. Each mailbox has a unique id and processes can communicate only if they share a mailbox.</a:t>
            </a:r>
          </a:p>
        </p:txBody>
      </p:sp>
    </p:spTree>
    <p:extLst>
      <p:ext uri="{BB962C8B-B14F-4D97-AF65-F5344CB8AC3E}">
        <p14:creationId xmlns:p14="http://schemas.microsoft.com/office/powerpoint/2010/main" val="300805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4E5BDD-47A3-2ACD-6F97-D5EAE7C5B085}"/>
              </a:ext>
            </a:extLst>
          </p:cNvPr>
          <p:cNvPicPr>
            <a:picLocks noChangeAspect="1"/>
          </p:cNvPicPr>
          <p:nvPr/>
        </p:nvPicPr>
        <p:blipFill>
          <a:blip r:embed="rId2"/>
          <a:stretch>
            <a:fillRect/>
          </a:stretch>
        </p:blipFill>
        <p:spPr>
          <a:xfrm>
            <a:off x="228600" y="304800"/>
            <a:ext cx="8763000" cy="6019800"/>
          </a:xfrm>
          <a:prstGeom prst="rect">
            <a:avLst/>
          </a:prstGeom>
        </p:spPr>
      </p:pic>
    </p:spTree>
    <p:extLst>
      <p:ext uri="{BB962C8B-B14F-4D97-AF65-F5344CB8AC3E}">
        <p14:creationId xmlns:p14="http://schemas.microsoft.com/office/powerpoint/2010/main" val="2341756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3BE66-F50B-27DE-5650-1DD7CC066D6A}"/>
              </a:ext>
            </a:extLst>
          </p:cNvPr>
          <p:cNvSpPr txBox="1"/>
          <p:nvPr/>
        </p:nvSpPr>
        <p:spPr>
          <a:xfrm>
            <a:off x="381000" y="381000"/>
            <a:ext cx="82296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Inconsistency: Without Synchronization</a:t>
            </a:r>
          </a:p>
        </p:txBody>
      </p:sp>
      <p:pic>
        <p:nvPicPr>
          <p:cNvPr id="5" name="Picture 4">
            <a:extLst>
              <a:ext uri="{FF2B5EF4-FFF2-40B4-BE49-F238E27FC236}">
                <a16:creationId xmlns:a16="http://schemas.microsoft.com/office/drawing/2014/main" id="{79DC40E3-974F-83B8-9D98-BF12742B3D0D}"/>
              </a:ext>
            </a:extLst>
          </p:cNvPr>
          <p:cNvPicPr>
            <a:picLocks noChangeAspect="1"/>
          </p:cNvPicPr>
          <p:nvPr/>
        </p:nvPicPr>
        <p:blipFill>
          <a:blip r:embed="rId2"/>
          <a:stretch>
            <a:fillRect/>
          </a:stretch>
        </p:blipFill>
        <p:spPr>
          <a:xfrm>
            <a:off x="609600" y="990600"/>
            <a:ext cx="7467599" cy="5715000"/>
          </a:xfrm>
          <a:prstGeom prst="rect">
            <a:avLst/>
          </a:prstGeom>
        </p:spPr>
      </p:pic>
    </p:spTree>
    <p:extLst>
      <p:ext uri="{BB962C8B-B14F-4D97-AF65-F5344CB8AC3E}">
        <p14:creationId xmlns:p14="http://schemas.microsoft.com/office/powerpoint/2010/main" val="1753005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C07BA1-2958-2489-07C4-0D22FACBB400}"/>
              </a:ext>
            </a:extLst>
          </p:cNvPr>
          <p:cNvPicPr>
            <a:picLocks noChangeAspect="1"/>
          </p:cNvPicPr>
          <p:nvPr/>
        </p:nvPicPr>
        <p:blipFill>
          <a:blip r:embed="rId2"/>
          <a:stretch>
            <a:fillRect/>
          </a:stretch>
        </p:blipFill>
        <p:spPr>
          <a:xfrm>
            <a:off x="1219200" y="381000"/>
            <a:ext cx="6400800" cy="5943600"/>
          </a:xfrm>
          <a:prstGeom prst="rect">
            <a:avLst/>
          </a:prstGeom>
        </p:spPr>
      </p:pic>
    </p:spTree>
    <p:extLst>
      <p:ext uri="{BB962C8B-B14F-4D97-AF65-F5344CB8AC3E}">
        <p14:creationId xmlns:p14="http://schemas.microsoft.com/office/powerpoint/2010/main" val="2992858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0D6DA2-941E-9EAF-BA2B-389A2A88A1CA}"/>
              </a:ext>
            </a:extLst>
          </p:cNvPr>
          <p:cNvPicPr>
            <a:picLocks noChangeAspect="1"/>
          </p:cNvPicPr>
          <p:nvPr/>
        </p:nvPicPr>
        <p:blipFill>
          <a:blip r:embed="rId2"/>
          <a:stretch>
            <a:fillRect/>
          </a:stretch>
        </p:blipFill>
        <p:spPr>
          <a:xfrm>
            <a:off x="838200" y="685801"/>
            <a:ext cx="7467600" cy="5033962"/>
          </a:xfrm>
          <a:prstGeom prst="rect">
            <a:avLst/>
          </a:prstGeom>
        </p:spPr>
      </p:pic>
    </p:spTree>
    <p:extLst>
      <p:ext uri="{BB962C8B-B14F-4D97-AF65-F5344CB8AC3E}">
        <p14:creationId xmlns:p14="http://schemas.microsoft.com/office/powerpoint/2010/main" val="4217888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E0A80B-6567-33C2-4827-B548B91789F8}"/>
              </a:ext>
            </a:extLst>
          </p:cNvPr>
          <p:cNvPicPr>
            <a:picLocks noChangeAspect="1"/>
          </p:cNvPicPr>
          <p:nvPr/>
        </p:nvPicPr>
        <p:blipFill>
          <a:blip r:embed="rId2"/>
          <a:stretch>
            <a:fillRect/>
          </a:stretch>
        </p:blipFill>
        <p:spPr>
          <a:xfrm>
            <a:off x="762000" y="381000"/>
            <a:ext cx="8001000" cy="5715000"/>
          </a:xfrm>
          <a:prstGeom prst="rect">
            <a:avLst/>
          </a:prstGeom>
        </p:spPr>
      </p:pic>
    </p:spTree>
    <p:extLst>
      <p:ext uri="{BB962C8B-B14F-4D97-AF65-F5344CB8AC3E}">
        <p14:creationId xmlns:p14="http://schemas.microsoft.com/office/powerpoint/2010/main" val="2225434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3704C4-A922-4C60-AC57-A384955D1876}"/>
              </a:ext>
            </a:extLst>
          </p:cNvPr>
          <p:cNvPicPr>
            <a:picLocks noChangeAspect="1"/>
          </p:cNvPicPr>
          <p:nvPr/>
        </p:nvPicPr>
        <p:blipFill>
          <a:blip r:embed="rId2"/>
          <a:stretch>
            <a:fillRect/>
          </a:stretch>
        </p:blipFill>
        <p:spPr>
          <a:xfrm rot="10800000" flipH="1" flipV="1">
            <a:off x="762000" y="609600"/>
            <a:ext cx="8077200" cy="5334000"/>
          </a:xfrm>
          <a:prstGeom prst="rect">
            <a:avLst/>
          </a:prstGeom>
        </p:spPr>
      </p:pic>
    </p:spTree>
    <p:extLst>
      <p:ext uri="{BB962C8B-B14F-4D97-AF65-F5344CB8AC3E}">
        <p14:creationId xmlns:p14="http://schemas.microsoft.com/office/powerpoint/2010/main" val="35348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0CC2C-7C2A-BC4D-C622-08DBB451133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CDC540-7AC0-F4B4-39B8-A7E921EF37C5}"/>
              </a:ext>
            </a:extLst>
          </p:cNvPr>
          <p:cNvSpPr>
            <a:spLocks noGrp="1"/>
          </p:cNvSpPr>
          <p:nvPr>
            <p:ph idx="1"/>
          </p:nvPr>
        </p:nvSpPr>
        <p:spPr/>
        <p:txBody>
          <a:bodyPr>
            <a:normAutofit/>
          </a:bodyPr>
          <a:lstStyle/>
          <a:p>
            <a:pPr>
              <a:lnSpc>
                <a:spcPct val="80000"/>
              </a:lnSpc>
              <a:buNone/>
            </a:pPr>
            <a:endParaRPr lang="en-US" sz="2800" dirty="0"/>
          </a:p>
          <a:p>
            <a:endParaRPr lang="en-US" dirty="0"/>
          </a:p>
        </p:txBody>
      </p:sp>
      <p:sp>
        <p:nvSpPr>
          <p:cNvPr id="3" name="TextBox 2">
            <a:extLst>
              <a:ext uri="{FF2B5EF4-FFF2-40B4-BE49-F238E27FC236}">
                <a16:creationId xmlns:a16="http://schemas.microsoft.com/office/drawing/2014/main" id="{6CE2E53C-E62C-2D40-2FD1-6A1FFA8F3527}"/>
              </a:ext>
            </a:extLst>
          </p:cNvPr>
          <p:cNvSpPr txBox="1"/>
          <p:nvPr/>
        </p:nvSpPr>
        <p:spPr>
          <a:xfrm>
            <a:off x="589613" y="0"/>
            <a:ext cx="7964774" cy="9233297"/>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Need for IPC</a:t>
            </a:r>
            <a:endParaRPr lang="en-IN" b="1" dirty="0"/>
          </a:p>
          <a:p>
            <a:r>
              <a:rPr lang="en-US" sz="2400" dirty="0"/>
              <a:t>There are several reasons for providing an environment that allows process cooperation:</a:t>
            </a:r>
            <a:endParaRPr lang="en-US" sz="2400" b="1" dirty="0"/>
          </a:p>
          <a:p>
            <a:pPr marL="285750" indent="-285750" algn="just">
              <a:buFont typeface="Wingdings" panose="05000000000000000000" pitchFamily="2" charset="2"/>
              <a:buChar char="q"/>
            </a:pPr>
            <a:r>
              <a:rPr lang="en-US" sz="2400" dirty="0">
                <a:solidFill>
                  <a:srgbClr val="FF0000"/>
                </a:solidFill>
              </a:rPr>
              <a:t>Information sharing: </a:t>
            </a:r>
            <a:r>
              <a:rPr lang="en-US" sz="2000" dirty="0"/>
              <a:t>Several applications may be interested in the same piece of information (for instance, copying and pasting), we must provide an environment to allow concurrent access to such information.</a:t>
            </a:r>
          </a:p>
          <a:p>
            <a:pPr algn="just"/>
            <a:endParaRPr lang="en-US" sz="2400" b="1" dirty="0"/>
          </a:p>
          <a:p>
            <a:pPr marL="285750" indent="-285750" algn="just">
              <a:buFont typeface="Wingdings" panose="05000000000000000000" pitchFamily="2" charset="2"/>
              <a:buChar char="q"/>
            </a:pPr>
            <a:r>
              <a:rPr lang="en-US" sz="2000" dirty="0">
                <a:solidFill>
                  <a:srgbClr val="FF0000"/>
                </a:solidFill>
              </a:rPr>
              <a:t>Computation speedup (Parallelism): </a:t>
            </a:r>
            <a:r>
              <a:rPr lang="en-US" dirty="0"/>
              <a:t>If we want a particular task to run faster, we must break it into subtasks, each of which will be executing in parallel with the others. Such a speedup can be achieved only if the computer has multiple processing cores.</a:t>
            </a:r>
          </a:p>
          <a:p>
            <a:pPr marL="285750" indent="-285750" algn="just">
              <a:buFont typeface="Wingdings" panose="05000000000000000000" pitchFamily="2" charset="2"/>
              <a:buChar char="q"/>
            </a:pPr>
            <a:endParaRPr lang="en-US" sz="2400" b="1" dirty="0"/>
          </a:p>
          <a:p>
            <a:pPr marL="285750" indent="-285750" algn="just">
              <a:buFont typeface="Wingdings" panose="05000000000000000000" pitchFamily="2" charset="2"/>
              <a:buChar char="q"/>
            </a:pPr>
            <a:r>
              <a:rPr lang="en-US" sz="2400" dirty="0">
                <a:solidFill>
                  <a:srgbClr val="FF0000"/>
                </a:solidFill>
              </a:rPr>
              <a:t>Modularity. </a:t>
            </a:r>
            <a:r>
              <a:rPr lang="en-US" dirty="0"/>
              <a:t>Large systems are divided into smaller, manageable processes for easier design and maintenance.</a:t>
            </a:r>
          </a:p>
          <a:p>
            <a:pPr algn="just"/>
            <a:endParaRPr lang="en-US" sz="2400" b="1" dirty="0"/>
          </a:p>
          <a:p>
            <a:pPr marL="285750" indent="-285750" algn="just">
              <a:buFont typeface="Wingdings" panose="05000000000000000000" pitchFamily="2" charset="2"/>
              <a:buChar char="q"/>
            </a:pPr>
            <a:r>
              <a:rPr lang="en-US" sz="2400" dirty="0">
                <a:solidFill>
                  <a:srgbClr val="FF0000"/>
                </a:solidFill>
              </a:rPr>
              <a:t>Convenience</a:t>
            </a:r>
            <a:r>
              <a:rPr lang="en-US" sz="2400" b="1" dirty="0"/>
              <a:t> :</a:t>
            </a:r>
            <a:r>
              <a:rPr lang="en-US" sz="2000" dirty="0"/>
              <a:t>Users can run multiple applications that interact seamlessly (e.g., copy–paste, pipelines)</a:t>
            </a:r>
            <a:endParaRPr lang="en-IN" sz="2000"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p:txBody>
      </p:sp>
    </p:spTree>
    <p:extLst>
      <p:ext uri="{BB962C8B-B14F-4D97-AF65-F5344CB8AC3E}">
        <p14:creationId xmlns:p14="http://schemas.microsoft.com/office/powerpoint/2010/main" val="2231986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2B9D-173C-084B-BB5C-EFD077251911}"/>
              </a:ext>
            </a:extLst>
          </p:cNvPr>
          <p:cNvSpPr txBox="1"/>
          <p:nvPr/>
        </p:nvSpPr>
        <p:spPr>
          <a:xfrm>
            <a:off x="381000" y="554534"/>
            <a:ext cx="8458200" cy="3662541"/>
          </a:xfrm>
          <a:prstGeom prst="rect">
            <a:avLst/>
          </a:prstGeom>
          <a:noFill/>
        </p:spPr>
        <p:txBody>
          <a:bodyPr wrap="square" rtlCol="0">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RACE CONDITION</a:t>
            </a:r>
          </a:p>
          <a:p>
            <a:pPr algn="just"/>
            <a:endParaRPr lang="en-US" sz="2800" b="1" dirty="0">
              <a:solidFill>
                <a:srgbClr val="FF0000"/>
              </a:solidFill>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Race condition is situation where:</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marL="457200" indent="-457200" algn="just">
              <a:buAutoNum type="arabicPeriod"/>
            </a:pPr>
            <a:r>
              <a:rPr lang="en-US" sz="2200" dirty="0">
                <a:latin typeface="Times New Roman" panose="02020603050405020304" pitchFamily="18" charset="0"/>
                <a:cs typeface="Times New Roman" panose="02020603050405020304" pitchFamily="18" charset="0"/>
              </a:rPr>
              <a:t>The final output produced depends on the execution order of  instructions of different processes.</a:t>
            </a:r>
          </a:p>
          <a:p>
            <a:pPr marL="457200" indent="-457200" algn="just">
              <a:buAutoNum type="arabicPeriod"/>
            </a:pPr>
            <a:endParaRPr lang="en-US" sz="2200" dirty="0">
              <a:latin typeface="Times New Roman" panose="02020603050405020304" pitchFamily="18" charset="0"/>
              <a:cs typeface="Times New Roman" panose="02020603050405020304" pitchFamily="18" charset="0"/>
            </a:endParaRPr>
          </a:p>
          <a:p>
            <a:pPr marL="457200" indent="-457200" algn="just">
              <a:buAutoNum type="arabicPeriod"/>
            </a:pPr>
            <a:r>
              <a:rPr lang="en-US" sz="2200" dirty="0">
                <a:latin typeface="Times New Roman" panose="02020603050405020304" pitchFamily="18" charset="0"/>
                <a:cs typeface="Times New Roman" panose="02020603050405020304" pitchFamily="18" charset="0"/>
              </a:rPr>
              <a:t>Several processes compete with each other.</a:t>
            </a:r>
          </a:p>
          <a:p>
            <a:pPr algn="just"/>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41790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C124F1-EBC7-D59F-0170-022A0DD295F6}"/>
              </a:ext>
            </a:extLst>
          </p:cNvPr>
          <p:cNvPicPr>
            <a:picLocks noChangeAspect="1"/>
          </p:cNvPicPr>
          <p:nvPr/>
        </p:nvPicPr>
        <p:blipFill>
          <a:blip r:embed="rId2"/>
          <a:stretch>
            <a:fillRect/>
          </a:stretch>
        </p:blipFill>
        <p:spPr>
          <a:xfrm>
            <a:off x="457200" y="304800"/>
            <a:ext cx="8458200" cy="6172200"/>
          </a:xfrm>
          <a:prstGeom prst="rect">
            <a:avLst/>
          </a:prstGeom>
        </p:spPr>
      </p:pic>
    </p:spTree>
    <p:extLst>
      <p:ext uri="{BB962C8B-B14F-4D97-AF65-F5344CB8AC3E}">
        <p14:creationId xmlns:p14="http://schemas.microsoft.com/office/powerpoint/2010/main" val="3127545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0C8A52-A2D2-CAFA-67E9-EC2CFACEF187}"/>
              </a:ext>
            </a:extLst>
          </p:cNvPr>
          <p:cNvPicPr>
            <a:picLocks noChangeAspect="1"/>
          </p:cNvPicPr>
          <p:nvPr/>
        </p:nvPicPr>
        <p:blipFill>
          <a:blip r:embed="rId2"/>
          <a:stretch>
            <a:fillRect/>
          </a:stretch>
        </p:blipFill>
        <p:spPr>
          <a:xfrm rot="10800000" flipH="1" flipV="1">
            <a:off x="838200" y="228600"/>
            <a:ext cx="8001000" cy="4191000"/>
          </a:xfrm>
          <a:prstGeom prst="rect">
            <a:avLst/>
          </a:prstGeom>
        </p:spPr>
      </p:pic>
      <p:pic>
        <p:nvPicPr>
          <p:cNvPr id="7" name="Picture 6">
            <a:extLst>
              <a:ext uri="{FF2B5EF4-FFF2-40B4-BE49-F238E27FC236}">
                <a16:creationId xmlns:a16="http://schemas.microsoft.com/office/drawing/2014/main" id="{963BF3A6-C30D-3AF3-B518-69779270DC41}"/>
              </a:ext>
            </a:extLst>
          </p:cNvPr>
          <p:cNvPicPr>
            <a:picLocks noChangeAspect="1"/>
          </p:cNvPicPr>
          <p:nvPr/>
        </p:nvPicPr>
        <p:blipFill>
          <a:blip r:embed="rId3"/>
          <a:stretch>
            <a:fillRect/>
          </a:stretch>
        </p:blipFill>
        <p:spPr>
          <a:xfrm>
            <a:off x="1447800" y="4743450"/>
            <a:ext cx="3810000" cy="1047750"/>
          </a:xfrm>
          <a:prstGeom prst="rect">
            <a:avLst/>
          </a:prstGeom>
        </p:spPr>
      </p:pic>
    </p:spTree>
    <p:extLst>
      <p:ext uri="{BB962C8B-B14F-4D97-AF65-F5344CB8AC3E}">
        <p14:creationId xmlns:p14="http://schemas.microsoft.com/office/powerpoint/2010/main" val="2916901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1D4577-D6CC-A96D-2FD9-32CADE283F29}"/>
              </a:ext>
            </a:extLst>
          </p:cNvPr>
          <p:cNvPicPr>
            <a:picLocks noChangeAspect="1"/>
          </p:cNvPicPr>
          <p:nvPr/>
        </p:nvPicPr>
        <p:blipFill>
          <a:blip r:embed="rId2"/>
          <a:stretch>
            <a:fillRect/>
          </a:stretch>
        </p:blipFill>
        <p:spPr>
          <a:xfrm>
            <a:off x="19987" y="2330970"/>
            <a:ext cx="8057213" cy="4572000"/>
          </a:xfrm>
          <a:prstGeom prst="rect">
            <a:avLst/>
          </a:prstGeom>
        </p:spPr>
      </p:pic>
      <p:pic>
        <p:nvPicPr>
          <p:cNvPr id="7" name="Picture 6">
            <a:extLst>
              <a:ext uri="{FF2B5EF4-FFF2-40B4-BE49-F238E27FC236}">
                <a16:creationId xmlns:a16="http://schemas.microsoft.com/office/drawing/2014/main" id="{D13982A6-13AB-7BFD-EE82-8175FB5BEC6E}"/>
              </a:ext>
            </a:extLst>
          </p:cNvPr>
          <p:cNvPicPr>
            <a:picLocks noChangeAspect="1"/>
          </p:cNvPicPr>
          <p:nvPr/>
        </p:nvPicPr>
        <p:blipFill>
          <a:blip r:embed="rId3"/>
          <a:stretch>
            <a:fillRect/>
          </a:stretch>
        </p:blipFill>
        <p:spPr>
          <a:xfrm>
            <a:off x="6248400" y="0"/>
            <a:ext cx="2657475" cy="3943350"/>
          </a:xfrm>
          <a:prstGeom prst="rect">
            <a:avLst/>
          </a:prstGeom>
        </p:spPr>
      </p:pic>
    </p:spTree>
    <p:extLst>
      <p:ext uri="{BB962C8B-B14F-4D97-AF65-F5344CB8AC3E}">
        <p14:creationId xmlns:p14="http://schemas.microsoft.com/office/powerpoint/2010/main" val="1231169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0C2BE8-458B-3FCA-0465-6D1AA311412C}"/>
              </a:ext>
            </a:extLst>
          </p:cNvPr>
          <p:cNvPicPr>
            <a:picLocks noChangeAspect="1"/>
          </p:cNvPicPr>
          <p:nvPr/>
        </p:nvPicPr>
        <p:blipFill>
          <a:blip r:embed="rId2"/>
          <a:stretch>
            <a:fillRect/>
          </a:stretch>
        </p:blipFill>
        <p:spPr>
          <a:xfrm>
            <a:off x="381000" y="0"/>
            <a:ext cx="5333999" cy="1142999"/>
          </a:xfrm>
          <a:prstGeom prst="rect">
            <a:avLst/>
          </a:prstGeom>
        </p:spPr>
      </p:pic>
      <p:pic>
        <p:nvPicPr>
          <p:cNvPr id="6" name="Picture 5">
            <a:extLst>
              <a:ext uri="{FF2B5EF4-FFF2-40B4-BE49-F238E27FC236}">
                <a16:creationId xmlns:a16="http://schemas.microsoft.com/office/drawing/2014/main" id="{33843BCF-717B-2921-59FF-8586147699F9}"/>
              </a:ext>
            </a:extLst>
          </p:cNvPr>
          <p:cNvPicPr>
            <a:picLocks noChangeAspect="1"/>
          </p:cNvPicPr>
          <p:nvPr/>
        </p:nvPicPr>
        <p:blipFill>
          <a:blip r:embed="rId3"/>
          <a:stretch>
            <a:fillRect/>
          </a:stretch>
        </p:blipFill>
        <p:spPr>
          <a:xfrm>
            <a:off x="685800" y="1143000"/>
            <a:ext cx="6781800" cy="4876800"/>
          </a:xfrm>
          <a:prstGeom prst="rect">
            <a:avLst/>
          </a:prstGeom>
        </p:spPr>
      </p:pic>
    </p:spTree>
    <p:extLst>
      <p:ext uri="{BB962C8B-B14F-4D97-AF65-F5344CB8AC3E}">
        <p14:creationId xmlns:p14="http://schemas.microsoft.com/office/powerpoint/2010/main" val="528318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9EE14-4F63-DAB9-4D4D-DA463A228F3D}"/>
              </a:ext>
            </a:extLst>
          </p:cNvPr>
          <p:cNvPicPr>
            <a:picLocks noChangeAspect="1"/>
          </p:cNvPicPr>
          <p:nvPr/>
        </p:nvPicPr>
        <p:blipFill>
          <a:blip r:embed="rId2"/>
          <a:stretch>
            <a:fillRect/>
          </a:stretch>
        </p:blipFill>
        <p:spPr>
          <a:xfrm>
            <a:off x="381000" y="457200"/>
            <a:ext cx="8610600" cy="5867400"/>
          </a:xfrm>
          <a:prstGeom prst="rect">
            <a:avLst/>
          </a:prstGeom>
        </p:spPr>
      </p:pic>
    </p:spTree>
    <p:extLst>
      <p:ext uri="{BB962C8B-B14F-4D97-AF65-F5344CB8AC3E}">
        <p14:creationId xmlns:p14="http://schemas.microsoft.com/office/powerpoint/2010/main" val="1627369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1F9608-10F1-AE57-E378-829990AF312D}"/>
              </a:ext>
            </a:extLst>
          </p:cNvPr>
          <p:cNvPicPr>
            <a:picLocks noChangeAspect="1"/>
          </p:cNvPicPr>
          <p:nvPr/>
        </p:nvPicPr>
        <p:blipFill>
          <a:blip r:embed="rId2"/>
          <a:stretch>
            <a:fillRect/>
          </a:stretch>
        </p:blipFill>
        <p:spPr>
          <a:xfrm>
            <a:off x="304800" y="0"/>
            <a:ext cx="6477000" cy="3505200"/>
          </a:xfrm>
          <a:prstGeom prst="rect">
            <a:avLst/>
          </a:prstGeom>
        </p:spPr>
      </p:pic>
      <p:pic>
        <p:nvPicPr>
          <p:cNvPr id="7" name="Picture 6">
            <a:extLst>
              <a:ext uri="{FF2B5EF4-FFF2-40B4-BE49-F238E27FC236}">
                <a16:creationId xmlns:a16="http://schemas.microsoft.com/office/drawing/2014/main" id="{EBBB8C3B-D788-502B-A15E-CD1A181B677E}"/>
              </a:ext>
            </a:extLst>
          </p:cNvPr>
          <p:cNvPicPr>
            <a:picLocks noChangeAspect="1"/>
          </p:cNvPicPr>
          <p:nvPr/>
        </p:nvPicPr>
        <p:blipFill>
          <a:blip r:embed="rId3"/>
          <a:stretch>
            <a:fillRect/>
          </a:stretch>
        </p:blipFill>
        <p:spPr>
          <a:xfrm>
            <a:off x="381000" y="2819400"/>
            <a:ext cx="6781800" cy="3886200"/>
          </a:xfrm>
          <a:prstGeom prst="rect">
            <a:avLst/>
          </a:prstGeom>
        </p:spPr>
      </p:pic>
    </p:spTree>
    <p:extLst>
      <p:ext uri="{BB962C8B-B14F-4D97-AF65-F5344CB8AC3E}">
        <p14:creationId xmlns:p14="http://schemas.microsoft.com/office/powerpoint/2010/main" val="1189263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jpg"/>
          <p:cNvPicPr>
            <a:picLocks noGrp="1" noChangeAspect="1"/>
          </p:cNvPicPr>
          <p:nvPr>
            <p:ph idx="1"/>
          </p:nvPr>
        </p:nvPicPr>
        <p:blipFill>
          <a:blip r:embed="rId2"/>
          <a:stretch>
            <a:fillRect/>
          </a:stretch>
        </p:blipFill>
        <p:spPr>
          <a:xfrm>
            <a:off x="609600" y="1219200"/>
            <a:ext cx="8001000" cy="39624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ownload.jpg"/>
          <p:cNvPicPr>
            <a:picLocks noGrp="1" noChangeAspect="1"/>
          </p:cNvPicPr>
          <p:nvPr>
            <p:ph idx="1"/>
          </p:nvPr>
        </p:nvPicPr>
        <p:blipFill>
          <a:blip r:embed="rId2"/>
          <a:stretch>
            <a:fillRect/>
          </a:stretch>
        </p:blipFill>
        <p:spPr>
          <a:xfrm>
            <a:off x="1676400" y="457200"/>
            <a:ext cx="5638800" cy="54864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FF761-04B7-C081-8D89-A3248B9CB90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C8C371-AAF9-F4A0-C769-11952DCB9A3D}"/>
              </a:ext>
            </a:extLst>
          </p:cNvPr>
          <p:cNvSpPr>
            <a:spLocks noGrp="1"/>
          </p:cNvSpPr>
          <p:nvPr>
            <p:ph idx="1"/>
          </p:nvPr>
        </p:nvSpPr>
        <p:spPr/>
        <p:txBody>
          <a:bodyPr>
            <a:normAutofit/>
          </a:bodyPr>
          <a:lstStyle/>
          <a:p>
            <a:pPr>
              <a:lnSpc>
                <a:spcPct val="80000"/>
              </a:lnSpc>
              <a:buNone/>
            </a:pPr>
            <a:endParaRPr lang="en-US" sz="2800" dirty="0"/>
          </a:p>
          <a:p>
            <a:endParaRPr lang="en-US" dirty="0"/>
          </a:p>
        </p:txBody>
      </p:sp>
      <p:sp>
        <p:nvSpPr>
          <p:cNvPr id="3" name="TextBox 2">
            <a:extLst>
              <a:ext uri="{FF2B5EF4-FFF2-40B4-BE49-F238E27FC236}">
                <a16:creationId xmlns:a16="http://schemas.microsoft.com/office/drawing/2014/main" id="{35838232-EBE1-3D1C-144A-0BC8D06AAA47}"/>
              </a:ext>
            </a:extLst>
          </p:cNvPr>
          <p:cNvSpPr txBox="1"/>
          <p:nvPr/>
        </p:nvSpPr>
        <p:spPr>
          <a:xfrm>
            <a:off x="569626" y="152400"/>
            <a:ext cx="7964774" cy="6340197"/>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Inter Process Communication (IPC)</a:t>
            </a:r>
            <a:endParaRPr lang="en-IN" b="1" dirty="0"/>
          </a:p>
          <a:p>
            <a:endParaRPr lang="en-IN" b="1" dirty="0"/>
          </a:p>
          <a:p>
            <a:r>
              <a:rPr lang="en-US" sz="2000" dirty="0"/>
              <a:t>Cooperating processes require an </a:t>
            </a:r>
            <a:r>
              <a:rPr lang="en-US" sz="2000" dirty="0" err="1"/>
              <a:t>interprocess</a:t>
            </a:r>
            <a:r>
              <a:rPr lang="en-US" sz="2000" dirty="0"/>
              <a:t> communication (IPC) mechanism that will allow them to exchange data— that is, send data to and receive data from each other. There are two fundamental models of </a:t>
            </a:r>
            <a:r>
              <a:rPr lang="en-US" sz="2000" dirty="0" err="1"/>
              <a:t>interprocess</a:t>
            </a:r>
            <a:r>
              <a:rPr lang="en-US" sz="2000" dirty="0"/>
              <a:t> communication</a:t>
            </a:r>
            <a:r>
              <a:rPr lang="en-US" sz="2000" b="1" dirty="0"/>
              <a:t>: shared memory</a:t>
            </a:r>
            <a:r>
              <a:rPr lang="en-US" sz="2000" dirty="0"/>
              <a:t> and </a:t>
            </a:r>
            <a:r>
              <a:rPr lang="en-US" sz="2000" b="1" dirty="0"/>
              <a:t>message passing. </a:t>
            </a:r>
            <a:r>
              <a:rPr lang="en-US" sz="2400" b="1" dirty="0">
                <a:latin typeface="Times New Roman" panose="02020603050405020304" pitchFamily="18" charset="0"/>
                <a:cs typeface="Times New Roman" panose="02020603050405020304" pitchFamily="18" charset="0"/>
              </a:rPr>
              <a:t> </a:t>
            </a:r>
            <a:endParaRPr lang="en-IN" b="1" dirty="0"/>
          </a:p>
          <a:p>
            <a:endParaRPr lang="en-IN" b="1" dirty="0"/>
          </a:p>
          <a:p>
            <a:r>
              <a:rPr lang="en-IN" b="1" dirty="0"/>
              <a:t>Cooperative Processes may share the following:</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r>
              <a:rPr lang="en-IN" b="1" dirty="0"/>
              <a:t>Variable</a:t>
            </a:r>
          </a:p>
          <a:p>
            <a:pPr marL="285750" indent="-285750">
              <a:buFont typeface="Wingdings" panose="05000000000000000000" pitchFamily="2" charset="2"/>
              <a:buChar char="Ø"/>
            </a:pPr>
            <a:r>
              <a:rPr lang="en-IN" b="1" dirty="0"/>
              <a:t>Memory</a:t>
            </a:r>
          </a:p>
          <a:p>
            <a:pPr marL="285750" indent="-285750">
              <a:buFont typeface="Wingdings" panose="05000000000000000000" pitchFamily="2" charset="2"/>
              <a:buChar char="Ø"/>
            </a:pPr>
            <a:r>
              <a:rPr lang="en-IN" b="1" dirty="0"/>
              <a:t>Code</a:t>
            </a:r>
          </a:p>
          <a:p>
            <a:pPr marL="285750" indent="-285750">
              <a:buFont typeface="Wingdings" panose="05000000000000000000" pitchFamily="2" charset="2"/>
              <a:buChar char="Ø"/>
            </a:pPr>
            <a:r>
              <a:rPr lang="en-IN" b="1" dirty="0"/>
              <a:t>Resources</a:t>
            </a:r>
          </a:p>
          <a:p>
            <a:pPr marL="742950" lvl="1" indent="-285750">
              <a:buFont typeface="Arial" panose="020B0604020202020204" pitchFamily="34" charset="0"/>
              <a:buChar char="•"/>
            </a:pPr>
            <a:r>
              <a:rPr lang="en-IN" b="1" dirty="0"/>
              <a:t>	CPU</a:t>
            </a:r>
          </a:p>
          <a:p>
            <a:pPr marL="742950" lvl="1" indent="-285750">
              <a:buFont typeface="Arial" panose="020B0604020202020204" pitchFamily="34" charset="0"/>
              <a:buChar char="•"/>
            </a:pPr>
            <a:r>
              <a:rPr lang="en-IN" b="1" dirty="0"/>
              <a:t>	Printer </a:t>
            </a:r>
          </a:p>
          <a:p>
            <a:endParaRPr lang="en-IN" b="1" dirty="0"/>
          </a:p>
          <a:p>
            <a:endParaRPr lang="en-IN" b="1" dirty="0"/>
          </a:p>
          <a:p>
            <a:endParaRPr lang="en-IN" b="1" dirty="0"/>
          </a:p>
          <a:p>
            <a:endParaRPr lang="en-IN" b="1" dirty="0"/>
          </a:p>
          <a:p>
            <a:endParaRPr lang="en-IN" b="1" dirty="0"/>
          </a:p>
        </p:txBody>
      </p:sp>
    </p:spTree>
    <p:extLst>
      <p:ext uri="{BB962C8B-B14F-4D97-AF65-F5344CB8AC3E}">
        <p14:creationId xmlns:p14="http://schemas.microsoft.com/office/powerpoint/2010/main" val="31170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CDA35-F33C-24FB-2B29-D58648E71E1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EA62F8-5741-8CC5-12DA-89BE61F2E206}"/>
              </a:ext>
            </a:extLst>
          </p:cNvPr>
          <p:cNvSpPr>
            <a:spLocks noGrp="1"/>
          </p:cNvSpPr>
          <p:nvPr>
            <p:ph idx="1"/>
          </p:nvPr>
        </p:nvSpPr>
        <p:spPr/>
        <p:txBody>
          <a:bodyPr>
            <a:normAutofit/>
          </a:bodyPr>
          <a:lstStyle/>
          <a:p>
            <a:pPr>
              <a:lnSpc>
                <a:spcPct val="80000"/>
              </a:lnSpc>
              <a:buNone/>
            </a:pPr>
            <a:endParaRPr lang="en-US" sz="2800" dirty="0"/>
          </a:p>
          <a:p>
            <a:endParaRPr lang="en-US" dirty="0"/>
          </a:p>
        </p:txBody>
      </p:sp>
      <p:sp>
        <p:nvSpPr>
          <p:cNvPr id="3" name="TextBox 2">
            <a:extLst>
              <a:ext uri="{FF2B5EF4-FFF2-40B4-BE49-F238E27FC236}">
                <a16:creationId xmlns:a16="http://schemas.microsoft.com/office/drawing/2014/main" id="{C09C96E3-4E0D-EFF9-5595-DB1943ADCC2E}"/>
              </a:ext>
            </a:extLst>
          </p:cNvPr>
          <p:cNvSpPr txBox="1"/>
          <p:nvPr/>
        </p:nvSpPr>
        <p:spPr>
          <a:xfrm>
            <a:off x="569626" y="152400"/>
            <a:ext cx="7964774" cy="7648248"/>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Inter Process Communication (IPC)</a:t>
            </a:r>
            <a:endParaRPr lang="en-IN" b="1" dirty="0"/>
          </a:p>
          <a:p>
            <a:endParaRPr lang="en-IN" b="1" dirty="0"/>
          </a:p>
          <a:p>
            <a:pPr>
              <a:lnSpc>
                <a:spcPct val="150000"/>
              </a:lnSpc>
              <a:buFont typeface="+mj-lt"/>
              <a:buAutoNum type="arabicPeriod"/>
            </a:pPr>
            <a:r>
              <a:rPr lang="en-US" b="1" dirty="0"/>
              <a:t>Shared Memory: </a:t>
            </a:r>
            <a:r>
              <a:rPr lang="en-US" dirty="0"/>
              <a:t>In the shared-memory model, a region of memory that is shared by the cooperating processes is established. Processes can then exchange information by reading and writing data to the shared region.</a:t>
            </a:r>
          </a:p>
          <a:p>
            <a:pPr>
              <a:lnSpc>
                <a:spcPct val="150000"/>
              </a:lnSpc>
              <a:buFont typeface="+mj-lt"/>
              <a:buAutoNum type="arabicPeriod"/>
            </a:pPr>
            <a:r>
              <a:rPr lang="en-US" b="1" dirty="0"/>
              <a:t>Message passing: </a:t>
            </a:r>
            <a:r>
              <a:rPr lang="en-US" dirty="0"/>
              <a:t>In the message-passing model, communication takes place by means of messages exchanged between the cooperating processes</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p:txBody>
      </p:sp>
      <p:pic>
        <p:nvPicPr>
          <p:cNvPr id="5" name="Picture 4" descr="A diagram of a process&#10;&#10;AI-generated content may be incorrect.">
            <a:extLst>
              <a:ext uri="{FF2B5EF4-FFF2-40B4-BE49-F238E27FC236}">
                <a16:creationId xmlns:a16="http://schemas.microsoft.com/office/drawing/2014/main" id="{F5899360-AFD3-53A9-1658-EFE3158CA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3733800"/>
            <a:ext cx="6477000" cy="3141133"/>
          </a:xfrm>
          <a:prstGeom prst="rect">
            <a:avLst/>
          </a:prstGeom>
        </p:spPr>
      </p:pic>
    </p:spTree>
    <p:extLst>
      <p:ext uri="{BB962C8B-B14F-4D97-AF65-F5344CB8AC3E}">
        <p14:creationId xmlns:p14="http://schemas.microsoft.com/office/powerpoint/2010/main" val="161179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80000"/>
              </a:lnSpc>
              <a:buNone/>
            </a:pPr>
            <a:endParaRPr lang="en-US" sz="2800" dirty="0"/>
          </a:p>
          <a:p>
            <a:endParaRPr lang="en-US" dirty="0"/>
          </a:p>
        </p:txBody>
      </p:sp>
      <p:pic>
        <p:nvPicPr>
          <p:cNvPr id="7" name="Picture 6">
            <a:extLst>
              <a:ext uri="{FF2B5EF4-FFF2-40B4-BE49-F238E27FC236}">
                <a16:creationId xmlns:a16="http://schemas.microsoft.com/office/drawing/2014/main" id="{F9239C2F-F157-CDCC-A24B-1E3114E89405}"/>
              </a:ext>
            </a:extLst>
          </p:cNvPr>
          <p:cNvPicPr>
            <a:picLocks noChangeAspect="1"/>
          </p:cNvPicPr>
          <p:nvPr/>
        </p:nvPicPr>
        <p:blipFill>
          <a:blip r:embed="rId2"/>
          <a:stretch>
            <a:fillRect/>
          </a:stretch>
        </p:blipFill>
        <p:spPr>
          <a:xfrm>
            <a:off x="685800" y="609600"/>
            <a:ext cx="6781800" cy="4953000"/>
          </a:xfrm>
          <a:prstGeom prst="rect">
            <a:avLst/>
          </a:prstGeom>
        </p:spPr>
      </p:pic>
    </p:spTree>
    <p:extLst>
      <p:ext uri="{BB962C8B-B14F-4D97-AF65-F5344CB8AC3E}">
        <p14:creationId xmlns:p14="http://schemas.microsoft.com/office/powerpoint/2010/main" val="282832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D2B9D-173C-084B-BB5C-EFD077251911}"/>
              </a:ext>
            </a:extLst>
          </p:cNvPr>
          <p:cNvSpPr txBox="1"/>
          <p:nvPr/>
        </p:nvSpPr>
        <p:spPr>
          <a:xfrm>
            <a:off x="381000" y="609600"/>
            <a:ext cx="8229599" cy="4955203"/>
          </a:xfrm>
          <a:prstGeom prst="rect">
            <a:avLst/>
          </a:prstGeom>
          <a:noFill/>
        </p:spPr>
        <p:txBody>
          <a:bodyPr wrap="square" rtlCol="0">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Shared Memory</a:t>
            </a:r>
          </a:p>
          <a:p>
            <a:pPr algn="just"/>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Suppose process1 and process2 are executing simultaneously, and they share some resources or use some information from another process. Process1 generates information about certain computations or resources being used and keeps it as a record in shared memory. When process2 needs to use the shared information, it will check in the record stored in shared memory and take note of the information generated by process1 and act accordingly.</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IN" sz="2800" b="1" dirty="0">
                <a:solidFill>
                  <a:srgbClr val="00B0F0"/>
                </a:solidFill>
                <a:latin typeface="Times New Roman" panose="02020603050405020304" pitchFamily="18" charset="0"/>
                <a:cs typeface="Times New Roman" panose="02020603050405020304" pitchFamily="18" charset="0"/>
              </a:rPr>
              <a:t>Ex: Producer-Consumer problem</a:t>
            </a:r>
            <a:endParaRPr lang="en-IN" sz="28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599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D13AC-8B48-624B-F0E6-C93AD4E5B3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DE7AD16-ECC7-A847-DF45-E3F85AD83DA9}"/>
              </a:ext>
            </a:extLst>
          </p:cNvPr>
          <p:cNvSpPr txBox="1"/>
          <p:nvPr/>
        </p:nvSpPr>
        <p:spPr>
          <a:xfrm>
            <a:off x="304800" y="152400"/>
            <a:ext cx="8229599" cy="6040115"/>
          </a:xfrm>
          <a:prstGeom prst="rect">
            <a:avLst/>
          </a:prstGeom>
          <a:noFill/>
        </p:spPr>
        <p:txBody>
          <a:bodyPr wrap="square" rtlCol="0">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Message Passing Systems</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t>Message passing provides a mechanism to allow processes to communicate and to synchronize their actions without sharing the same address space.</a:t>
            </a:r>
          </a:p>
          <a:p>
            <a:pPr marL="342900" indent="-342900" algn="just">
              <a:lnSpc>
                <a:spcPct val="150000"/>
              </a:lnSpc>
              <a:buFont typeface="Wingdings" panose="05000000000000000000" pitchFamily="2" charset="2"/>
              <a:buChar char="Ø"/>
            </a:pPr>
            <a:r>
              <a:rPr lang="en-US" sz="2000" dirty="0"/>
              <a:t>It is particularly useful in a distributed environment, where the communicating processes may reside on different computers connected by a network.</a:t>
            </a:r>
          </a:p>
          <a:p>
            <a:pPr marL="342900" indent="-342900" algn="just">
              <a:lnSpc>
                <a:spcPct val="150000"/>
              </a:lnSpc>
              <a:buFont typeface="Wingdings" panose="05000000000000000000" pitchFamily="2" charset="2"/>
              <a:buChar char="Ø"/>
            </a:pPr>
            <a:r>
              <a:rPr lang="en-US" sz="2000" dirty="0"/>
              <a:t> For example, an Internet chat program could be designed so that chat participants communicate with one another by exchanging messages.</a:t>
            </a:r>
          </a:p>
          <a:p>
            <a:pPr marL="342900" indent="-342900" algn="just">
              <a:lnSpc>
                <a:spcPct val="150000"/>
              </a:lnSpc>
              <a:buFont typeface="Wingdings" panose="05000000000000000000" pitchFamily="2" charset="2"/>
              <a:buChar char="Ø"/>
            </a:pPr>
            <a:r>
              <a:rPr lang="en-US" sz="2000" dirty="0"/>
              <a:t> A message-passing facility provides at least two operations:</a:t>
            </a:r>
          </a:p>
          <a:p>
            <a:pPr algn="just">
              <a:lnSpc>
                <a:spcPct val="150000"/>
              </a:lnSpc>
            </a:pPr>
            <a:r>
              <a:rPr lang="en-US" sz="2800" dirty="0"/>
              <a:t>	send(message) and receive(message</a:t>
            </a:r>
            <a:endParaRPr lang="en-IN" sz="28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93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C9A917-7C6F-5EAD-3EFF-FE8D2F4A2F63}"/>
              </a:ext>
            </a:extLst>
          </p:cNvPr>
          <p:cNvSpPr txBox="1"/>
          <p:nvPr/>
        </p:nvSpPr>
        <p:spPr>
          <a:xfrm>
            <a:off x="304800" y="533400"/>
            <a:ext cx="8153400" cy="4893647"/>
          </a:xfrm>
          <a:prstGeom prst="rect">
            <a:avLst/>
          </a:prstGeom>
          <a:noFill/>
        </p:spPr>
        <p:txBody>
          <a:bodyPr wrap="square">
            <a:spAutoFit/>
          </a:bodyPr>
          <a:lstStyle/>
          <a:p>
            <a:pPr>
              <a:buNone/>
            </a:pPr>
            <a:r>
              <a:rPr lang="en-US" sz="2800" b="1" dirty="0">
                <a:solidFill>
                  <a:srgbClr val="FF0000"/>
                </a:solidFill>
              </a:rPr>
              <a:t>Message Passing – Design Aspects</a:t>
            </a:r>
          </a:p>
          <a:p>
            <a:r>
              <a:rPr lang="en-US" sz="2800" dirty="0"/>
              <a:t>If processes P and Q want to communicate, they must send messages to and receive messages from each other</a:t>
            </a:r>
            <a:r>
              <a:rPr lang="en-US" sz="2800" dirty="0">
                <a:solidFill>
                  <a:srgbClr val="FF0000"/>
                </a:solidFill>
              </a:rPr>
              <a:t>: </a:t>
            </a:r>
            <a:r>
              <a:rPr lang="en-US" sz="2800" dirty="0"/>
              <a:t>a communication link must exist between them.</a:t>
            </a:r>
            <a:endParaRPr lang="en-US" sz="2800" b="1" dirty="0"/>
          </a:p>
          <a:p>
            <a:pPr>
              <a:buNone/>
            </a:pPr>
            <a:endParaRPr lang="en-US" sz="2800" b="1" dirty="0">
              <a:solidFill>
                <a:srgbClr val="FF0000"/>
              </a:solidFill>
            </a:endParaRPr>
          </a:p>
          <a:p>
            <a:pPr>
              <a:buFont typeface="Arial" panose="020B0604020202020204" pitchFamily="34" charset="0"/>
              <a:buChar char="•"/>
            </a:pPr>
            <a:r>
              <a:rPr lang="en-US" sz="2400" b="1" dirty="0"/>
              <a:t>Naming</a:t>
            </a:r>
            <a:r>
              <a:rPr lang="en-US" sz="2400" dirty="0"/>
              <a:t>: Direct vs Indirect (mailboxes)</a:t>
            </a:r>
          </a:p>
          <a:p>
            <a:pPr>
              <a:buFont typeface="Arial" panose="020B0604020202020204" pitchFamily="34" charset="0"/>
              <a:buChar char="•"/>
            </a:pPr>
            <a:endParaRPr lang="en-US" sz="2400" dirty="0"/>
          </a:p>
          <a:p>
            <a:pPr>
              <a:buFont typeface="Arial" panose="020B0604020202020204" pitchFamily="34" charset="0"/>
              <a:buChar char="•"/>
            </a:pPr>
            <a:r>
              <a:rPr lang="en-US" sz="2400" b="1" dirty="0"/>
              <a:t>Synchronization</a:t>
            </a:r>
            <a:r>
              <a:rPr lang="en-US" sz="2400" dirty="0"/>
              <a:t>: Blocking (sync) vs Non-blocking (async)</a:t>
            </a:r>
          </a:p>
          <a:p>
            <a:pPr>
              <a:buFont typeface="Arial" panose="020B0604020202020204" pitchFamily="34" charset="0"/>
              <a:buChar char="•"/>
            </a:pPr>
            <a:endParaRPr lang="en-US" sz="2400" dirty="0"/>
          </a:p>
          <a:p>
            <a:pPr>
              <a:buFont typeface="Arial" panose="020B0604020202020204" pitchFamily="34" charset="0"/>
              <a:buChar char="•"/>
            </a:pPr>
            <a:r>
              <a:rPr lang="en-US" sz="2400" b="1" dirty="0"/>
              <a:t>Buffering</a:t>
            </a:r>
            <a:r>
              <a:rPr lang="en-US" sz="2400" dirty="0"/>
              <a:t>: Zero, Bounded, Unbounded capacity</a:t>
            </a:r>
          </a:p>
        </p:txBody>
      </p:sp>
    </p:spTree>
    <p:extLst>
      <p:ext uri="{BB962C8B-B14F-4D97-AF65-F5344CB8AC3E}">
        <p14:creationId xmlns:p14="http://schemas.microsoft.com/office/powerpoint/2010/main" val="716130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4215</TotalTime>
  <Words>1976</Words>
  <Application>Microsoft Office PowerPoint</Application>
  <PresentationFormat>On-screen Show (4:3)</PresentationFormat>
  <Paragraphs>210</Paragraphs>
  <Slides>38</Slides>
  <Notes>0</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Courier New</vt:lpstr>
      <vt:lpstr>Lucida Sans Unicode</vt:lpstr>
      <vt:lpstr>Microsoft Sans Serif</vt:lpstr>
      <vt:lpstr>Times New Roman</vt:lpstr>
      <vt:lpstr>Verdana</vt:lpstr>
      <vt:lpstr>Wingdings</vt:lpstr>
      <vt:lpstr>Wingdings 2</vt:lpstr>
      <vt:lpstr>Wingdings 3</vt:lpstr>
      <vt:lpstr>Concourse</vt:lpstr>
      <vt:lpstr>Unit #3 IPC and Synchronization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SEPARABLE REVERSIBLE DATA HIDING IN ENCRYPTED IMAGE</dc:title>
  <dc:creator>Nadeem</dc:creator>
  <cp:lastModifiedBy>Khursheed Ahmad Bhat</cp:lastModifiedBy>
  <cp:revision>279</cp:revision>
  <dcterms:created xsi:type="dcterms:W3CDTF">2013-03-01T01:22:51Z</dcterms:created>
  <dcterms:modified xsi:type="dcterms:W3CDTF">2025-09-24T03:31:10Z</dcterms:modified>
</cp:coreProperties>
</file>