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DBE3-1C71-4235-8866-91C3CC711B34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239-61A5-4EAF-9D34-21D04D874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34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DBE3-1C71-4235-8866-91C3CC711B34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239-61A5-4EAF-9D34-21D04D874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39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DBE3-1C71-4235-8866-91C3CC711B34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239-61A5-4EAF-9D34-21D04D874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19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DBE3-1C71-4235-8866-91C3CC711B34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239-61A5-4EAF-9D34-21D04D874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75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DBE3-1C71-4235-8866-91C3CC711B34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239-61A5-4EAF-9D34-21D04D874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0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DBE3-1C71-4235-8866-91C3CC711B34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239-61A5-4EAF-9D34-21D04D874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76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DBE3-1C71-4235-8866-91C3CC711B34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239-61A5-4EAF-9D34-21D04D874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55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DBE3-1C71-4235-8866-91C3CC711B34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239-61A5-4EAF-9D34-21D04D874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7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DBE3-1C71-4235-8866-91C3CC711B34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239-61A5-4EAF-9D34-21D04D874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8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DBE3-1C71-4235-8866-91C3CC711B34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239-61A5-4EAF-9D34-21D04D874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1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DBE3-1C71-4235-8866-91C3CC711B34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239-61A5-4EAF-9D34-21D04D874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32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4DBE3-1C71-4235-8866-91C3CC711B34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C8239-61A5-4EAF-9D34-21D04D874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52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992860"/>
            <a:ext cx="6400800" cy="17526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Can 3"/>
          <p:cNvSpPr/>
          <p:nvPr/>
        </p:nvSpPr>
        <p:spPr>
          <a:xfrm>
            <a:off x="7203987" y="2060848"/>
            <a:ext cx="1512168" cy="12961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Amazon DB </a:t>
            </a:r>
            <a:endParaRPr lang="en-IN" dirty="0"/>
          </a:p>
        </p:txBody>
      </p:sp>
      <p:sp>
        <p:nvSpPr>
          <p:cNvPr id="5" name="Can 4"/>
          <p:cNvSpPr/>
          <p:nvPr/>
        </p:nvSpPr>
        <p:spPr>
          <a:xfrm>
            <a:off x="4427984" y="4221088"/>
            <a:ext cx="1512168" cy="12961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Amazon</a:t>
            </a:r>
            <a:endParaRPr lang="en-IN" dirty="0"/>
          </a:p>
        </p:txBody>
      </p:sp>
      <p:sp>
        <p:nvSpPr>
          <p:cNvPr id="6" name="Can 5"/>
          <p:cNvSpPr/>
          <p:nvPr/>
        </p:nvSpPr>
        <p:spPr>
          <a:xfrm>
            <a:off x="5947289" y="4221088"/>
            <a:ext cx="1512168" cy="12961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Flipkart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5013176"/>
            <a:ext cx="1584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CompanyInfo</a:t>
            </a:r>
            <a:endParaRPr lang="en-GB" dirty="0" smtClean="0"/>
          </a:p>
          <a:p>
            <a:r>
              <a:rPr lang="en-GB" dirty="0" err="1" smtClean="0"/>
              <a:t>Empl</a:t>
            </a:r>
            <a:r>
              <a:rPr lang="en-GB" dirty="0" smtClean="0"/>
              <a:t> Database1 </a:t>
            </a:r>
            <a:r>
              <a:rPr lang="en-GB" dirty="0" err="1" smtClean="0"/>
              <a:t>oyees</a:t>
            </a:r>
            <a:endParaRPr lang="en-GB" dirty="0" smtClean="0"/>
          </a:p>
          <a:p>
            <a:r>
              <a:rPr lang="en-GB" dirty="0" smtClean="0"/>
              <a:t>Management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644008" y="5517232"/>
            <a:ext cx="1584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Product</a:t>
            </a:r>
          </a:p>
          <a:p>
            <a:r>
              <a:rPr lang="en-GB" dirty="0" smtClean="0"/>
              <a:t>Order</a:t>
            </a:r>
          </a:p>
          <a:p>
            <a:r>
              <a:rPr lang="en-GB" dirty="0" err="1" smtClean="0"/>
              <a:t>UserDetails</a:t>
            </a:r>
            <a:endParaRPr lang="en-GB" dirty="0" smtClean="0"/>
          </a:p>
          <a:p>
            <a:r>
              <a:rPr lang="en-GB" dirty="0" smtClean="0"/>
              <a:t>Purchase</a:t>
            </a:r>
          </a:p>
          <a:p>
            <a:r>
              <a:rPr lang="en-GB" dirty="0" smtClean="0"/>
              <a:t>Offer</a:t>
            </a:r>
          </a:p>
          <a:p>
            <a:r>
              <a:rPr lang="en-GB" dirty="0" smtClean="0"/>
              <a:t>tracking</a:t>
            </a:r>
            <a:endParaRPr lang="en-IN" dirty="0"/>
          </a:p>
        </p:txBody>
      </p:sp>
      <p:sp>
        <p:nvSpPr>
          <p:cNvPr id="10" name="Can 9"/>
          <p:cNvSpPr/>
          <p:nvPr/>
        </p:nvSpPr>
        <p:spPr>
          <a:xfrm>
            <a:off x="7924595" y="4221088"/>
            <a:ext cx="1512168" cy="12961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JBTraning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244408" y="551723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Students</a:t>
            </a:r>
          </a:p>
          <a:p>
            <a:r>
              <a:rPr lang="en-GB" dirty="0" smtClean="0"/>
              <a:t>Course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851920" y="2060848"/>
            <a:ext cx="237626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API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95536" y="2060848"/>
            <a:ext cx="237626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UI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71800" y="2348880"/>
            <a:ext cx="10801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3313" y="2393563"/>
            <a:ext cx="10801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71800" y="2852936"/>
            <a:ext cx="10801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28184" y="2843028"/>
            <a:ext cx="10801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68344" y="1391269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IN" dirty="0"/>
          </a:p>
        </p:txBody>
      </p:sp>
      <p:sp>
        <p:nvSpPr>
          <p:cNvPr id="22" name="Oval 21"/>
          <p:cNvSpPr/>
          <p:nvPr/>
        </p:nvSpPr>
        <p:spPr>
          <a:xfrm>
            <a:off x="4452225" y="1273991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IN" dirty="0"/>
          </a:p>
        </p:txBody>
      </p:sp>
      <p:sp>
        <p:nvSpPr>
          <p:cNvPr id="23" name="Oval 22"/>
          <p:cNvSpPr/>
          <p:nvPr/>
        </p:nvSpPr>
        <p:spPr>
          <a:xfrm>
            <a:off x="1234480" y="1162669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78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PRIMARY/Foreign key Reference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878728"/>
              </p:ext>
            </p:extLst>
          </p:nvPr>
        </p:nvGraphicFramePr>
        <p:xfrm>
          <a:off x="457200" y="1916832"/>
          <a:ext cx="4618856" cy="2618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428"/>
                <a:gridCol w="2309428"/>
              </a:tblGrid>
              <a:tr h="125543">
                <a:tc>
                  <a:txBody>
                    <a:bodyPr/>
                    <a:lstStyle/>
                    <a:p>
                      <a:r>
                        <a:rPr lang="en-GB" dirty="0" smtClean="0"/>
                        <a:t>ID(Primary Key)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ProductName</a:t>
                      </a:r>
                      <a:endParaRPr lang="en-IN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Apple</a:t>
                      </a:r>
                      <a:endParaRPr lang="en-IN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Samsung</a:t>
                      </a:r>
                      <a:endParaRPr lang="en-IN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Oppo</a:t>
                      </a:r>
                      <a:endParaRPr lang="en-IN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realmi</a:t>
                      </a:r>
                      <a:endParaRPr lang="en-IN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oneplus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432589"/>
              </p:ext>
            </p:extLst>
          </p:nvPr>
        </p:nvGraphicFramePr>
        <p:xfrm>
          <a:off x="5292080" y="2204864"/>
          <a:ext cx="4618857" cy="218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619"/>
                <a:gridCol w="1539619"/>
                <a:gridCol w="1539619"/>
              </a:tblGrid>
              <a:tr h="421959">
                <a:tc>
                  <a:txBody>
                    <a:bodyPr/>
                    <a:lstStyle/>
                    <a:p>
                      <a:r>
                        <a:rPr lang="en-GB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OrderName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ProductID</a:t>
                      </a:r>
                      <a:r>
                        <a:rPr lang="en-GB" dirty="0" smtClean="0"/>
                        <a:t>(</a:t>
                      </a:r>
                      <a:r>
                        <a:rPr lang="en-GB" dirty="0" err="1" smtClean="0"/>
                        <a:t>forieignkey</a:t>
                      </a:r>
                      <a:r>
                        <a:rPr lang="en-GB" dirty="0" smtClean="0"/>
                        <a:t>)</a:t>
                      </a:r>
                      <a:endParaRPr lang="en-IN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applepurchase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Samsungbuy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Oppobuy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560" y="155679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Product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157572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ProductOrder</a:t>
            </a:r>
            <a:endParaRPr lang="en-IN" dirty="0"/>
          </a:p>
        </p:txBody>
      </p:sp>
      <p:cxnSp>
        <p:nvCxnSpPr>
          <p:cNvPr id="11" name="Curved Connector 10"/>
          <p:cNvCxnSpPr/>
          <p:nvPr/>
        </p:nvCxnSpPr>
        <p:spPr>
          <a:xfrm>
            <a:off x="1187624" y="4005064"/>
            <a:ext cx="7704856" cy="7920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>
          <a:xfrm>
            <a:off x="971600" y="4221088"/>
            <a:ext cx="648072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11560" y="530120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Product Primary key</a:t>
            </a:r>
            <a:endParaRPr lang="en-IN" dirty="0"/>
          </a:p>
        </p:txBody>
      </p:sp>
      <p:sp>
        <p:nvSpPr>
          <p:cNvPr id="14" name="Down Arrow 13"/>
          <p:cNvSpPr/>
          <p:nvPr/>
        </p:nvSpPr>
        <p:spPr>
          <a:xfrm>
            <a:off x="5580112" y="4221088"/>
            <a:ext cx="648072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4644008" y="5263859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ProductOrder</a:t>
            </a:r>
            <a:r>
              <a:rPr lang="en-GB" dirty="0" smtClean="0"/>
              <a:t> Primary key</a:t>
            </a:r>
            <a:endParaRPr lang="en-IN" dirty="0"/>
          </a:p>
        </p:txBody>
      </p:sp>
      <p:sp>
        <p:nvSpPr>
          <p:cNvPr id="16" name="Down Arrow 15"/>
          <p:cNvSpPr/>
          <p:nvPr/>
        </p:nvSpPr>
        <p:spPr>
          <a:xfrm>
            <a:off x="8244408" y="4451889"/>
            <a:ext cx="648072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7524328" y="523159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ProductOrder</a:t>
            </a:r>
            <a:r>
              <a:rPr lang="en-GB" dirty="0" smtClean="0"/>
              <a:t> </a:t>
            </a:r>
            <a:r>
              <a:rPr lang="en-GB" dirty="0" err="1" smtClean="0"/>
              <a:t>ForeignKeykey</a:t>
            </a:r>
            <a:endParaRPr lang="en-IN" dirty="0"/>
          </a:p>
        </p:txBody>
      </p:sp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838161"/>
              </p:ext>
            </p:extLst>
          </p:nvPr>
        </p:nvGraphicFramePr>
        <p:xfrm>
          <a:off x="611560" y="5661248"/>
          <a:ext cx="8280920" cy="242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/>
                <a:gridCol w="2070230"/>
                <a:gridCol w="2070230"/>
                <a:gridCol w="2070230"/>
              </a:tblGrid>
              <a:tr h="127700">
                <a:tc>
                  <a:txBody>
                    <a:bodyPr/>
                    <a:lstStyle/>
                    <a:p>
                      <a:r>
                        <a:rPr lang="en-GB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OrderName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ProductID</a:t>
                      </a:r>
                      <a:r>
                        <a:rPr lang="en-GB" dirty="0" smtClean="0"/>
                        <a:t>(</a:t>
                      </a:r>
                      <a:r>
                        <a:rPr lang="en-GB" dirty="0" err="1" smtClean="0"/>
                        <a:t>forieignkey</a:t>
                      </a:r>
                      <a:r>
                        <a:rPr lang="en-GB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ProductName</a:t>
                      </a:r>
                      <a:endParaRPr lang="en-IN" dirty="0"/>
                    </a:p>
                  </a:txBody>
                  <a:tcPr/>
                </a:tc>
              </a:tr>
              <a:tr h="694258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applepurchase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Apple</a:t>
                      </a:r>
                      <a:endParaRPr lang="en-IN" dirty="0"/>
                    </a:p>
                  </a:txBody>
                  <a:tcPr/>
                </a:tc>
              </a:tr>
              <a:tr h="694258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Samsungbuy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Samsung</a:t>
                      </a:r>
                      <a:endParaRPr lang="en-IN" dirty="0"/>
                    </a:p>
                  </a:txBody>
                  <a:tcPr/>
                </a:tc>
              </a:tr>
              <a:tr h="396719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Oppobuy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Oppo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9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PRIMARY/Foreign key Reference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697901"/>
              </p:ext>
            </p:extLst>
          </p:nvPr>
        </p:nvGraphicFramePr>
        <p:xfrm>
          <a:off x="457200" y="1916832"/>
          <a:ext cx="4618856" cy="2618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428"/>
                <a:gridCol w="2309428"/>
              </a:tblGrid>
              <a:tr h="125543">
                <a:tc>
                  <a:txBody>
                    <a:bodyPr/>
                    <a:lstStyle/>
                    <a:p>
                      <a:r>
                        <a:rPr lang="en-GB" dirty="0" smtClean="0"/>
                        <a:t>ID(Primary Key)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ProductName</a:t>
                      </a:r>
                      <a:endParaRPr lang="en-IN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Apple</a:t>
                      </a:r>
                      <a:endParaRPr lang="en-IN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Samsung</a:t>
                      </a:r>
                      <a:endParaRPr lang="en-IN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Oppo</a:t>
                      </a:r>
                      <a:endParaRPr lang="en-IN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realmi</a:t>
                      </a:r>
                      <a:endParaRPr lang="en-IN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oneplus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806603"/>
              </p:ext>
            </p:extLst>
          </p:nvPr>
        </p:nvGraphicFramePr>
        <p:xfrm>
          <a:off x="5292080" y="2204864"/>
          <a:ext cx="4618857" cy="218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619"/>
                <a:gridCol w="1539619"/>
                <a:gridCol w="1539619"/>
              </a:tblGrid>
              <a:tr h="421959">
                <a:tc>
                  <a:txBody>
                    <a:bodyPr/>
                    <a:lstStyle/>
                    <a:p>
                      <a:r>
                        <a:rPr lang="en-GB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OrderName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ProductID</a:t>
                      </a:r>
                      <a:r>
                        <a:rPr lang="en-GB" dirty="0" smtClean="0"/>
                        <a:t>(</a:t>
                      </a:r>
                      <a:r>
                        <a:rPr lang="en-GB" dirty="0" err="1" smtClean="0"/>
                        <a:t>forieignkey</a:t>
                      </a:r>
                      <a:r>
                        <a:rPr lang="en-GB" dirty="0" smtClean="0"/>
                        <a:t>)</a:t>
                      </a:r>
                      <a:endParaRPr lang="en-IN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applepurchase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Samsungbuy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Oppobuy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560" y="155679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Product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157572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ProductOrder</a:t>
            </a:r>
            <a:endParaRPr lang="en-IN" dirty="0"/>
          </a:p>
        </p:txBody>
      </p:sp>
      <p:cxnSp>
        <p:nvCxnSpPr>
          <p:cNvPr id="11" name="Curved Connector 10"/>
          <p:cNvCxnSpPr/>
          <p:nvPr/>
        </p:nvCxnSpPr>
        <p:spPr>
          <a:xfrm>
            <a:off x="1187624" y="4005064"/>
            <a:ext cx="7704856" cy="7920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>
          <a:xfrm>
            <a:off x="971600" y="4221088"/>
            <a:ext cx="648072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11560" y="530120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Product Primary key</a:t>
            </a:r>
            <a:endParaRPr lang="en-IN" dirty="0"/>
          </a:p>
        </p:txBody>
      </p:sp>
      <p:sp>
        <p:nvSpPr>
          <p:cNvPr id="14" name="Down Arrow 13"/>
          <p:cNvSpPr/>
          <p:nvPr/>
        </p:nvSpPr>
        <p:spPr>
          <a:xfrm>
            <a:off x="5580112" y="4221088"/>
            <a:ext cx="648072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4644008" y="5263859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ProductOrder</a:t>
            </a:r>
            <a:r>
              <a:rPr lang="en-GB" dirty="0" smtClean="0"/>
              <a:t> Primary key</a:t>
            </a:r>
            <a:endParaRPr lang="en-IN" dirty="0"/>
          </a:p>
        </p:txBody>
      </p:sp>
      <p:sp>
        <p:nvSpPr>
          <p:cNvPr id="16" name="Down Arrow 15"/>
          <p:cNvSpPr/>
          <p:nvPr/>
        </p:nvSpPr>
        <p:spPr>
          <a:xfrm>
            <a:off x="8244408" y="4451889"/>
            <a:ext cx="648072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7524328" y="523159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ProductOrder</a:t>
            </a:r>
            <a:r>
              <a:rPr lang="en-GB" dirty="0" smtClean="0"/>
              <a:t> </a:t>
            </a:r>
            <a:r>
              <a:rPr lang="en-GB" dirty="0" err="1" smtClean="0"/>
              <a:t>ForeignKeykey</a:t>
            </a:r>
            <a:endParaRPr lang="en-IN" dirty="0"/>
          </a:p>
        </p:txBody>
      </p:sp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282719"/>
              </p:ext>
            </p:extLst>
          </p:nvPr>
        </p:nvGraphicFramePr>
        <p:xfrm>
          <a:off x="-900608" y="5563392"/>
          <a:ext cx="8280920" cy="2942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656184"/>
                <a:gridCol w="1656184"/>
                <a:gridCol w="1656184"/>
                <a:gridCol w="1656184"/>
              </a:tblGrid>
              <a:tr h="127700">
                <a:tc>
                  <a:txBody>
                    <a:bodyPr/>
                    <a:lstStyle/>
                    <a:p>
                      <a:r>
                        <a:rPr lang="en-GB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ProductName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ID(</a:t>
                      </a:r>
                      <a:r>
                        <a:rPr lang="en-GB" dirty="0" err="1" smtClean="0"/>
                        <a:t>ProductOrder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ProductID</a:t>
                      </a:r>
                      <a:r>
                        <a:rPr lang="en-GB" dirty="0" smtClean="0"/>
                        <a:t>(</a:t>
                      </a:r>
                      <a:r>
                        <a:rPr lang="en-GB" dirty="0" err="1" smtClean="0"/>
                        <a:t>forieignkey</a:t>
                      </a:r>
                      <a:r>
                        <a:rPr lang="en-GB" dirty="0" smtClean="0"/>
                        <a:t>)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ProductName</a:t>
                      </a:r>
                      <a:endParaRPr lang="en-IN" dirty="0"/>
                    </a:p>
                  </a:txBody>
                  <a:tcPr/>
                </a:tc>
              </a:tr>
              <a:tr h="694258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Apple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applepurchase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94258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Samsung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Samsungbuy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396719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Oppo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3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Oppobuy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42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PRIMARY/Foreign key Reference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246323"/>
              </p:ext>
            </p:extLst>
          </p:nvPr>
        </p:nvGraphicFramePr>
        <p:xfrm>
          <a:off x="457200" y="1916832"/>
          <a:ext cx="4618856" cy="2618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428"/>
                <a:gridCol w="2309428"/>
              </a:tblGrid>
              <a:tr h="125543">
                <a:tc>
                  <a:txBody>
                    <a:bodyPr/>
                    <a:lstStyle/>
                    <a:p>
                      <a:r>
                        <a:rPr lang="en-GB" dirty="0" smtClean="0"/>
                        <a:t>ID(Primary Key)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TypesOfTraning</a:t>
                      </a:r>
                      <a:endParaRPr lang="en-IN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C# </a:t>
                      </a:r>
                      <a:r>
                        <a:rPr lang="en-GB" dirty="0" err="1" smtClean="0">
                          <a:solidFill>
                            <a:srgbClr val="FF0000"/>
                          </a:solidFill>
                        </a:rPr>
                        <a:t>Traning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B050"/>
                          </a:solidFill>
                        </a:rPr>
                        <a:t>SQL Server </a:t>
                      </a:r>
                      <a:r>
                        <a:rPr lang="en-GB" dirty="0" err="1" smtClean="0">
                          <a:solidFill>
                            <a:srgbClr val="00B050"/>
                          </a:solidFill>
                        </a:rPr>
                        <a:t>Traning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B050"/>
                          </a:solidFill>
                        </a:rPr>
                        <a:t>API </a:t>
                      </a:r>
                      <a:r>
                        <a:rPr lang="en-GB" dirty="0" err="1" smtClean="0">
                          <a:solidFill>
                            <a:srgbClr val="00B050"/>
                          </a:solidFill>
                        </a:rPr>
                        <a:t>Traning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632685"/>
              </p:ext>
            </p:extLst>
          </p:nvPr>
        </p:nvGraphicFramePr>
        <p:xfrm>
          <a:off x="5292080" y="2204864"/>
          <a:ext cx="4618857" cy="1991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619"/>
                <a:gridCol w="1539619"/>
                <a:gridCol w="1539619"/>
              </a:tblGrid>
              <a:tr h="421959">
                <a:tc>
                  <a:txBody>
                    <a:bodyPr/>
                    <a:lstStyle/>
                    <a:p>
                      <a:r>
                        <a:rPr lang="en-GB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TraningTypeID</a:t>
                      </a:r>
                      <a:r>
                        <a:rPr lang="en-GB" dirty="0" smtClean="0"/>
                        <a:t>(</a:t>
                      </a:r>
                      <a:r>
                        <a:rPr lang="en-GB" dirty="0" err="1" smtClean="0"/>
                        <a:t>forieignkey</a:t>
                      </a:r>
                      <a:r>
                        <a:rPr lang="en-GB" dirty="0" smtClean="0"/>
                        <a:t>)</a:t>
                      </a:r>
                      <a:endParaRPr lang="en-IN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Jenica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Aarthi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Saravanan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560" y="155679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TrainingType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157572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Trainees</a:t>
            </a:r>
            <a:endParaRPr lang="en-IN" dirty="0"/>
          </a:p>
        </p:txBody>
      </p:sp>
      <p:cxnSp>
        <p:nvCxnSpPr>
          <p:cNvPr id="11" name="Curved Connector 10"/>
          <p:cNvCxnSpPr/>
          <p:nvPr/>
        </p:nvCxnSpPr>
        <p:spPr>
          <a:xfrm>
            <a:off x="1187624" y="4005064"/>
            <a:ext cx="7704856" cy="7920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>
          <a:xfrm>
            <a:off x="971600" y="4221088"/>
            <a:ext cx="648072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11560" y="530120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TrainingType</a:t>
            </a:r>
            <a:r>
              <a:rPr lang="en-GB" dirty="0" smtClean="0"/>
              <a:t>  Primary key</a:t>
            </a:r>
            <a:endParaRPr lang="en-IN" dirty="0"/>
          </a:p>
        </p:txBody>
      </p:sp>
      <p:sp>
        <p:nvSpPr>
          <p:cNvPr id="14" name="Down Arrow 13"/>
          <p:cNvSpPr/>
          <p:nvPr/>
        </p:nvSpPr>
        <p:spPr>
          <a:xfrm>
            <a:off x="5580112" y="4221088"/>
            <a:ext cx="648072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4644008" y="5263859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Trainees Primary key</a:t>
            </a:r>
            <a:endParaRPr lang="en-IN" dirty="0"/>
          </a:p>
        </p:txBody>
      </p:sp>
      <p:sp>
        <p:nvSpPr>
          <p:cNvPr id="16" name="Down Arrow 15"/>
          <p:cNvSpPr/>
          <p:nvPr/>
        </p:nvSpPr>
        <p:spPr>
          <a:xfrm>
            <a:off x="8244408" y="4451889"/>
            <a:ext cx="648072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7524328" y="523159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TrainingType</a:t>
            </a:r>
            <a:r>
              <a:rPr lang="en-GB" dirty="0" smtClean="0"/>
              <a:t> </a:t>
            </a:r>
            <a:r>
              <a:rPr lang="en-GB" dirty="0" err="1" smtClean="0"/>
              <a:t>ForeignKeykey</a:t>
            </a:r>
            <a:endParaRPr lang="en-IN" dirty="0"/>
          </a:p>
        </p:txBody>
      </p:sp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5014271"/>
              </p:ext>
            </p:extLst>
          </p:nvPr>
        </p:nvGraphicFramePr>
        <p:xfrm>
          <a:off x="-900608" y="5805263"/>
          <a:ext cx="8280920" cy="3247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656184"/>
                <a:gridCol w="1656184"/>
                <a:gridCol w="1656184"/>
                <a:gridCol w="1656184"/>
              </a:tblGrid>
              <a:tr h="504057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TrainingTypeID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TypesOfTraning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TranieesID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TranieesName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TrainingTypeID</a:t>
                      </a:r>
                      <a:endParaRPr lang="en-IN" dirty="0"/>
                    </a:p>
                  </a:txBody>
                  <a:tcPr/>
                </a:tc>
              </a:tr>
              <a:tr h="694258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SQL Server </a:t>
                      </a:r>
                      <a:r>
                        <a:rPr lang="en-GB" dirty="0" err="1" smtClean="0"/>
                        <a:t>Traning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Jenica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694258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SQL Server </a:t>
                      </a:r>
                      <a:r>
                        <a:rPr lang="en-GB" dirty="0" err="1" smtClean="0"/>
                        <a:t>Traning</a:t>
                      </a:r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Saravanan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96719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API </a:t>
                      </a:r>
                      <a:r>
                        <a:rPr lang="en-GB" dirty="0" err="1" smtClean="0"/>
                        <a:t>Traning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Aarthi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3132856" y="171798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SELECT </a:t>
            </a:r>
            <a:r>
              <a:rPr lang="en-IN" b="1" dirty="0" err="1"/>
              <a:t>column_name</a:t>
            </a:r>
            <a:r>
              <a:rPr lang="en-IN" b="1" dirty="0"/>
              <a:t>(s)</a:t>
            </a:r>
          </a:p>
          <a:p>
            <a:r>
              <a:rPr lang="en-IN" b="1" dirty="0"/>
              <a:t>FROM table1</a:t>
            </a:r>
          </a:p>
          <a:p>
            <a:r>
              <a:rPr lang="en-IN" b="1" dirty="0"/>
              <a:t>INNER JOIN table2</a:t>
            </a:r>
          </a:p>
          <a:p>
            <a:r>
              <a:rPr lang="en-GB" b="1" dirty="0"/>
              <a:t>ON table1.column_name(Primary Key) = table2.column_name(Foreign Key);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-3276872" y="2250738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SELECT *</a:t>
            </a:r>
            <a:endParaRPr lang="en-IN" b="1" dirty="0"/>
          </a:p>
          <a:p>
            <a:r>
              <a:rPr lang="en-IN" b="1" dirty="0" smtClean="0"/>
              <a:t>FROM </a:t>
            </a:r>
            <a:r>
              <a:rPr lang="en-IN" b="1" dirty="0" err="1" smtClean="0"/>
              <a:t>TrainingType</a:t>
            </a:r>
            <a:endParaRPr lang="en-IN" b="1" dirty="0"/>
          </a:p>
          <a:p>
            <a:r>
              <a:rPr lang="en-IN" b="1" dirty="0"/>
              <a:t>INNER </a:t>
            </a:r>
            <a:r>
              <a:rPr lang="en-IN" b="1" dirty="0" smtClean="0"/>
              <a:t>JOIN </a:t>
            </a:r>
            <a:r>
              <a:rPr lang="en-GB" dirty="0" smtClean="0"/>
              <a:t>Trainees</a:t>
            </a:r>
            <a:endParaRPr lang="en-IN" b="1" dirty="0"/>
          </a:p>
          <a:p>
            <a:r>
              <a:rPr lang="en-GB" b="1" dirty="0"/>
              <a:t>ON </a:t>
            </a:r>
            <a:r>
              <a:rPr lang="en-GB" dirty="0" err="1" smtClean="0"/>
              <a:t>TrainingType</a:t>
            </a:r>
            <a:r>
              <a:rPr lang="en-GB" dirty="0" smtClean="0"/>
              <a:t> .ID</a:t>
            </a:r>
            <a:r>
              <a:rPr lang="en-GB" b="1" dirty="0" smtClean="0"/>
              <a:t>=</a:t>
            </a:r>
            <a:r>
              <a:rPr lang="en-GB" dirty="0" smtClean="0"/>
              <a:t> Trainees. </a:t>
            </a:r>
            <a:r>
              <a:rPr lang="en-GB" dirty="0" err="1" smtClean="0"/>
              <a:t>TraningTypeID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478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 smtClean="0"/>
              <a:t>LEFT JOIN </a:t>
            </a:r>
            <a:endParaRPr lang="en-IN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010497"/>
              </p:ext>
            </p:extLst>
          </p:nvPr>
        </p:nvGraphicFramePr>
        <p:xfrm>
          <a:off x="299877" y="1356356"/>
          <a:ext cx="4618856" cy="2526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428"/>
                <a:gridCol w="2309428"/>
              </a:tblGrid>
              <a:tr h="125543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ID(Primary Key)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ProductName</a:t>
                      </a:r>
                      <a:endParaRPr lang="en-IN" sz="1200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Apple</a:t>
                      </a:r>
                      <a:endParaRPr lang="en-IN" sz="1200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Samsung</a:t>
                      </a:r>
                      <a:endParaRPr lang="en-IN" sz="1200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Oppo</a:t>
                      </a:r>
                      <a:endParaRPr lang="en-IN" sz="1200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realmi</a:t>
                      </a:r>
                      <a:endParaRPr lang="en-IN" sz="1200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oneplus</a:t>
                      </a:r>
                      <a:endParaRPr lang="en-IN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937188"/>
              </p:ext>
            </p:extLst>
          </p:nvPr>
        </p:nvGraphicFramePr>
        <p:xfrm>
          <a:off x="5292080" y="1340768"/>
          <a:ext cx="4618857" cy="2842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619"/>
                <a:gridCol w="1539619"/>
                <a:gridCol w="1539619"/>
              </a:tblGrid>
              <a:tr h="104077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OrderName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ProductID</a:t>
                      </a:r>
                      <a:r>
                        <a:rPr lang="en-GB" sz="1200" dirty="0" smtClean="0"/>
                        <a:t>(</a:t>
                      </a:r>
                      <a:r>
                        <a:rPr lang="en-GB" sz="1200" dirty="0" err="1" smtClean="0"/>
                        <a:t>forieignkey</a:t>
                      </a:r>
                      <a:r>
                        <a:rPr lang="en-GB" sz="1200" dirty="0" smtClean="0"/>
                        <a:t>)</a:t>
                      </a:r>
                      <a:endParaRPr lang="en-IN" sz="1200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applepurchase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</a:t>
                      </a:r>
                      <a:endParaRPr lang="en-IN" sz="1200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Samsungbuy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</a:t>
                      </a:r>
                      <a:endParaRPr lang="en-IN" sz="1200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Oppobuy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</a:t>
                      </a:r>
                      <a:endParaRPr lang="en-IN" sz="1200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Null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</a:t>
                      </a:r>
                      <a:endParaRPr lang="en-IN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987024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Product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827636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ProductOrder</a:t>
            </a:r>
            <a:endParaRPr lang="en-IN" sz="2000" dirty="0"/>
          </a:p>
        </p:txBody>
      </p:sp>
      <p:cxnSp>
        <p:nvCxnSpPr>
          <p:cNvPr id="11" name="Curved Connector 10"/>
          <p:cNvCxnSpPr/>
          <p:nvPr/>
        </p:nvCxnSpPr>
        <p:spPr>
          <a:xfrm>
            <a:off x="1187624" y="4005064"/>
            <a:ext cx="7704856" cy="7920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840380"/>
              </p:ext>
            </p:extLst>
          </p:nvPr>
        </p:nvGraphicFramePr>
        <p:xfrm>
          <a:off x="-618426" y="4149080"/>
          <a:ext cx="8280920" cy="2995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656184"/>
                <a:gridCol w="1656184"/>
                <a:gridCol w="1656184"/>
                <a:gridCol w="1656184"/>
              </a:tblGrid>
              <a:tr h="12770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ID(Product)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ProductName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ProductOrderID</a:t>
                      </a:r>
                      <a:r>
                        <a:rPr lang="en-GB" sz="1200" dirty="0" smtClean="0"/>
                        <a:t>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OrderName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ProductID</a:t>
                      </a:r>
                      <a:r>
                        <a:rPr lang="en-GB" sz="1200" dirty="0" smtClean="0"/>
                        <a:t>(</a:t>
                      </a:r>
                      <a:r>
                        <a:rPr lang="en-GB" sz="1200" dirty="0" err="1" smtClean="0"/>
                        <a:t>forieignkey</a:t>
                      </a:r>
                      <a:endParaRPr lang="en-IN" sz="1200" dirty="0"/>
                    </a:p>
                  </a:txBody>
                  <a:tcPr/>
                </a:tc>
              </a:tr>
              <a:tr h="373752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Apple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applepurchase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</a:t>
                      </a:r>
                      <a:endParaRPr lang="en-IN" sz="12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Samsung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Samsungbuy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</a:t>
                      </a:r>
                      <a:endParaRPr lang="en-IN" sz="12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Oppo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Oppobuy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3</a:t>
                      </a:r>
                      <a:endParaRPr lang="en-IN" sz="1200" dirty="0" smtClean="0"/>
                    </a:p>
                    <a:p>
                      <a:endParaRPr lang="en-IN" sz="12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Oppo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Oppobuy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</a:t>
                      </a:r>
                      <a:endParaRPr lang="en-IN" sz="12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realmi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Null</a:t>
                      </a:r>
                      <a:endParaRPr lang="en-IN" sz="1200" dirty="0"/>
                    </a:p>
                  </a:txBody>
                  <a:tcPr/>
                </a:tc>
              </a:tr>
              <a:tr h="39671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oneplus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Null</a:t>
                      </a:r>
                      <a:endParaRPr lang="en-IN" sz="1200" dirty="0"/>
                    </a:p>
                  </a:txBody>
                  <a:tcPr/>
                </a:tc>
              </a:tr>
              <a:tr h="39671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50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LEFT JOIN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73004"/>
              </p:ext>
            </p:extLst>
          </p:nvPr>
        </p:nvGraphicFramePr>
        <p:xfrm>
          <a:off x="529208" y="1052737"/>
          <a:ext cx="461885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428"/>
                <a:gridCol w="2309428"/>
              </a:tblGrid>
              <a:tr h="254333">
                <a:tc>
                  <a:txBody>
                    <a:bodyPr/>
                    <a:lstStyle/>
                    <a:p>
                      <a:r>
                        <a:rPr lang="en-GB" dirty="0" smtClean="0"/>
                        <a:t>ID(Primary Key)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TypesOfTraning</a:t>
                      </a:r>
                      <a:endParaRPr lang="en-IN" dirty="0"/>
                    </a:p>
                  </a:txBody>
                  <a:tcPr/>
                </a:tc>
              </a:tr>
              <a:tr h="313272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B050"/>
                          </a:solidFill>
                        </a:rPr>
                        <a:t>C# </a:t>
                      </a:r>
                      <a:r>
                        <a:rPr lang="en-GB" dirty="0" err="1" smtClean="0">
                          <a:solidFill>
                            <a:srgbClr val="00B050"/>
                          </a:solidFill>
                        </a:rPr>
                        <a:t>Traning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13272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B050"/>
                          </a:solidFill>
                        </a:rPr>
                        <a:t>SQL Server </a:t>
                      </a:r>
                      <a:r>
                        <a:rPr lang="en-GB" dirty="0" err="1" smtClean="0">
                          <a:solidFill>
                            <a:srgbClr val="00B050"/>
                          </a:solidFill>
                        </a:rPr>
                        <a:t>Traning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13272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B050"/>
                          </a:solidFill>
                        </a:rPr>
                        <a:t>API </a:t>
                      </a:r>
                      <a:r>
                        <a:rPr lang="en-GB" dirty="0" err="1" smtClean="0">
                          <a:solidFill>
                            <a:srgbClr val="00B050"/>
                          </a:solidFill>
                        </a:rPr>
                        <a:t>Traning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13272"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1327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85012"/>
              </p:ext>
            </p:extLst>
          </p:nvPr>
        </p:nvGraphicFramePr>
        <p:xfrm>
          <a:off x="5364088" y="1340769"/>
          <a:ext cx="461885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619"/>
                <a:gridCol w="1539619"/>
                <a:gridCol w="1539619"/>
              </a:tblGrid>
              <a:tr h="445083">
                <a:tc>
                  <a:txBody>
                    <a:bodyPr/>
                    <a:lstStyle/>
                    <a:p>
                      <a:r>
                        <a:rPr lang="en-GB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TraningTypeID</a:t>
                      </a:r>
                      <a:r>
                        <a:rPr lang="en-GB" dirty="0" smtClean="0"/>
                        <a:t>(</a:t>
                      </a:r>
                      <a:r>
                        <a:rPr lang="en-GB" dirty="0" err="1" smtClean="0"/>
                        <a:t>forieignkey</a:t>
                      </a:r>
                      <a:r>
                        <a:rPr lang="en-GB" dirty="0" smtClean="0"/>
                        <a:t>)</a:t>
                      </a:r>
                      <a:endParaRPr lang="en-IN" dirty="0"/>
                    </a:p>
                  </a:txBody>
                  <a:tcPr/>
                </a:tc>
              </a:tr>
              <a:tr h="313272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Jenica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13272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Aarthi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13272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Saravanan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69269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TrainingType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652120" y="711633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Trainees</a:t>
            </a:r>
            <a:endParaRPr lang="en-IN" dirty="0"/>
          </a:p>
        </p:txBody>
      </p:sp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317283"/>
              </p:ext>
            </p:extLst>
          </p:nvPr>
        </p:nvGraphicFramePr>
        <p:xfrm>
          <a:off x="699642" y="3356992"/>
          <a:ext cx="8336854" cy="5000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656184"/>
                <a:gridCol w="1656184"/>
                <a:gridCol w="1656184"/>
                <a:gridCol w="1712118"/>
              </a:tblGrid>
              <a:tr h="1001422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TrainingTypeID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TypesOfTraning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TranieesID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TranieesName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TrainingTypeID</a:t>
                      </a:r>
                      <a:endParaRPr lang="en-IN" dirty="0"/>
                    </a:p>
                  </a:txBody>
                  <a:tcPr/>
                </a:tc>
              </a:tr>
              <a:tr h="445083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00B050"/>
                          </a:solidFill>
                        </a:rPr>
                        <a:t>C# </a:t>
                      </a:r>
                      <a:r>
                        <a:rPr lang="en-GB" dirty="0" err="1" smtClean="0">
                          <a:solidFill>
                            <a:srgbClr val="00B050"/>
                          </a:solidFill>
                        </a:rPr>
                        <a:t>Traning</a:t>
                      </a:r>
                      <a:endParaRPr lang="en-IN" dirty="0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  <a:tr h="445083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00B050"/>
                          </a:solidFill>
                        </a:rPr>
                        <a:t>SQL Server </a:t>
                      </a:r>
                      <a:r>
                        <a:rPr lang="en-GB" dirty="0" err="1" smtClean="0">
                          <a:solidFill>
                            <a:srgbClr val="00B050"/>
                          </a:solidFill>
                        </a:rPr>
                        <a:t>Traning</a:t>
                      </a:r>
                      <a:endParaRPr lang="en-IN" dirty="0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Jenica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44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IN" dirty="0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00B050"/>
                          </a:solidFill>
                        </a:rPr>
                        <a:t>SQL Server </a:t>
                      </a:r>
                      <a:r>
                        <a:rPr lang="en-GB" dirty="0" err="1" smtClean="0">
                          <a:solidFill>
                            <a:srgbClr val="00B050"/>
                          </a:solidFill>
                        </a:rPr>
                        <a:t>Traning</a:t>
                      </a:r>
                      <a:endParaRPr lang="en-IN" dirty="0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Saravanan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445083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00B050"/>
                          </a:solidFill>
                        </a:rPr>
                        <a:t>API </a:t>
                      </a:r>
                      <a:r>
                        <a:rPr lang="en-GB" dirty="0" err="1" smtClean="0">
                          <a:solidFill>
                            <a:srgbClr val="00B050"/>
                          </a:solidFill>
                        </a:rPr>
                        <a:t>Traning</a:t>
                      </a:r>
                      <a:endParaRPr lang="en-IN" dirty="0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Aarthi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4450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450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3132856" y="171798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SELECT </a:t>
            </a:r>
            <a:r>
              <a:rPr lang="en-IN" b="1" dirty="0" err="1"/>
              <a:t>column_name</a:t>
            </a:r>
            <a:r>
              <a:rPr lang="en-IN" b="1" dirty="0"/>
              <a:t>(s)</a:t>
            </a:r>
          </a:p>
          <a:p>
            <a:r>
              <a:rPr lang="en-IN" b="1" dirty="0"/>
              <a:t>FROM table1</a:t>
            </a:r>
          </a:p>
          <a:p>
            <a:r>
              <a:rPr lang="en-IN" b="1" dirty="0" smtClean="0"/>
              <a:t>LEFT JOIN </a:t>
            </a:r>
            <a:r>
              <a:rPr lang="en-IN" b="1" dirty="0"/>
              <a:t>table2</a:t>
            </a:r>
          </a:p>
          <a:p>
            <a:r>
              <a:rPr lang="en-GB" b="1" dirty="0"/>
              <a:t>ON table1.column_name(Primary Key) = table2.column_name(Foreign Key);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-3276872" y="2250738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SELECT *</a:t>
            </a:r>
            <a:endParaRPr lang="en-IN" b="1" dirty="0"/>
          </a:p>
          <a:p>
            <a:r>
              <a:rPr lang="en-IN" b="1" dirty="0" smtClean="0"/>
              <a:t>FROM </a:t>
            </a:r>
            <a:r>
              <a:rPr lang="en-IN" b="1" dirty="0" err="1" smtClean="0"/>
              <a:t>TrainingType</a:t>
            </a:r>
            <a:endParaRPr lang="en-IN" b="1" dirty="0"/>
          </a:p>
          <a:p>
            <a:r>
              <a:rPr lang="en-IN" b="1" dirty="0" smtClean="0"/>
              <a:t>LEFT JOIN </a:t>
            </a:r>
            <a:r>
              <a:rPr lang="en-GB" dirty="0" smtClean="0"/>
              <a:t>Trainees</a:t>
            </a:r>
            <a:endParaRPr lang="en-IN" b="1" dirty="0"/>
          </a:p>
          <a:p>
            <a:r>
              <a:rPr lang="en-GB" b="1" dirty="0"/>
              <a:t>ON </a:t>
            </a:r>
            <a:r>
              <a:rPr lang="en-GB" dirty="0" err="1" smtClean="0"/>
              <a:t>TrainingType</a:t>
            </a:r>
            <a:r>
              <a:rPr lang="en-GB" dirty="0" smtClean="0"/>
              <a:t> .ID</a:t>
            </a:r>
            <a:r>
              <a:rPr lang="en-GB" b="1" dirty="0" smtClean="0"/>
              <a:t>=</a:t>
            </a:r>
            <a:r>
              <a:rPr lang="en-GB" dirty="0" smtClean="0"/>
              <a:t> Trainees. </a:t>
            </a:r>
            <a:r>
              <a:rPr lang="en-GB" dirty="0" err="1" smtClean="0"/>
              <a:t>TraningTypeID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036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 smtClean="0"/>
              <a:t>RIGHT JOIN </a:t>
            </a:r>
            <a:endParaRPr lang="en-IN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909280"/>
              </p:ext>
            </p:extLst>
          </p:nvPr>
        </p:nvGraphicFramePr>
        <p:xfrm>
          <a:off x="299877" y="1356356"/>
          <a:ext cx="4618856" cy="2526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428"/>
                <a:gridCol w="2309428"/>
              </a:tblGrid>
              <a:tr h="125543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ID(Primary Key)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ProductName</a:t>
                      </a:r>
                      <a:endParaRPr lang="en-IN" sz="1200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Apple</a:t>
                      </a:r>
                      <a:endParaRPr lang="en-IN" sz="1200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Samsung</a:t>
                      </a:r>
                      <a:endParaRPr lang="en-IN" sz="1200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Oppo</a:t>
                      </a:r>
                      <a:endParaRPr lang="en-IN" sz="1200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realmi</a:t>
                      </a:r>
                      <a:endParaRPr lang="en-IN" sz="1200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oneplus</a:t>
                      </a:r>
                      <a:endParaRPr lang="en-IN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9048753"/>
              </p:ext>
            </p:extLst>
          </p:nvPr>
        </p:nvGraphicFramePr>
        <p:xfrm>
          <a:off x="5292080" y="1194395"/>
          <a:ext cx="4618857" cy="2940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619"/>
                <a:gridCol w="1539619"/>
                <a:gridCol w="1539619"/>
              </a:tblGrid>
              <a:tr h="104077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OrderName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ProductID</a:t>
                      </a:r>
                      <a:r>
                        <a:rPr lang="en-GB" sz="1200" dirty="0" smtClean="0"/>
                        <a:t>(</a:t>
                      </a:r>
                      <a:r>
                        <a:rPr lang="en-GB" sz="1200" dirty="0" err="1" smtClean="0"/>
                        <a:t>forieignkey</a:t>
                      </a:r>
                      <a:r>
                        <a:rPr lang="en-GB" sz="1200" dirty="0" smtClean="0"/>
                        <a:t>)</a:t>
                      </a:r>
                      <a:endParaRPr lang="en-IN" sz="1200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applepurchase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</a:t>
                      </a:r>
                      <a:endParaRPr lang="en-IN" sz="1200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Samsungbuy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</a:t>
                      </a:r>
                      <a:endParaRPr lang="en-IN" sz="1200" dirty="0"/>
                    </a:p>
                  </a:txBody>
                  <a:tcPr/>
                </a:tc>
              </a:tr>
              <a:tr h="450521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Oppobuy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</a:t>
                      </a:r>
                      <a:endParaRPr lang="en-IN" sz="1200" dirty="0"/>
                    </a:p>
                  </a:txBody>
                  <a:tcPr/>
                </a:tc>
              </a:tr>
              <a:tr h="127947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Null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</a:t>
                      </a:r>
                      <a:endParaRPr lang="en-IN" sz="1200" dirty="0"/>
                    </a:p>
                  </a:txBody>
                  <a:tcPr/>
                </a:tc>
              </a:tr>
              <a:tr h="127947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RealmiPurchase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5</a:t>
                      </a:r>
                      <a:endParaRPr lang="en-IN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987024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Product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827636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ProductOrder</a:t>
            </a:r>
            <a:endParaRPr lang="en-IN" sz="2000" dirty="0"/>
          </a:p>
        </p:txBody>
      </p:sp>
      <p:cxnSp>
        <p:nvCxnSpPr>
          <p:cNvPr id="11" name="Curved Connector 10"/>
          <p:cNvCxnSpPr/>
          <p:nvPr/>
        </p:nvCxnSpPr>
        <p:spPr>
          <a:xfrm>
            <a:off x="1187624" y="4005064"/>
            <a:ext cx="7704856" cy="7920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243538"/>
              </p:ext>
            </p:extLst>
          </p:nvPr>
        </p:nvGraphicFramePr>
        <p:xfrm>
          <a:off x="-618426" y="4149080"/>
          <a:ext cx="8280920" cy="3353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656184"/>
                <a:gridCol w="1656184"/>
                <a:gridCol w="1656184"/>
                <a:gridCol w="1656184"/>
              </a:tblGrid>
              <a:tr h="12770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ID(Product)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ProductName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ProductOrderID</a:t>
                      </a:r>
                      <a:r>
                        <a:rPr lang="en-GB" sz="1200" dirty="0" smtClean="0"/>
                        <a:t>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OrderName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ProductID</a:t>
                      </a:r>
                      <a:r>
                        <a:rPr lang="en-GB" sz="1200" dirty="0" smtClean="0"/>
                        <a:t>(</a:t>
                      </a:r>
                      <a:r>
                        <a:rPr lang="en-GB" sz="1200" dirty="0" err="1" smtClean="0"/>
                        <a:t>forieignkey</a:t>
                      </a:r>
                      <a:endParaRPr lang="en-IN" sz="1200" dirty="0"/>
                    </a:p>
                  </a:txBody>
                  <a:tcPr/>
                </a:tc>
              </a:tr>
              <a:tr h="373752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Apple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applepurchase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1</a:t>
                      </a:r>
                      <a:endParaRPr lang="en-IN" sz="1200" dirty="0" smtClean="0"/>
                    </a:p>
                    <a:p>
                      <a:endParaRPr lang="en-IN" sz="12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Samsung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Samsungbuy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2</a:t>
                      </a:r>
                      <a:endParaRPr lang="en-IN" sz="1200" dirty="0" smtClean="0"/>
                    </a:p>
                    <a:p>
                      <a:endParaRPr lang="en-IN" sz="12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Oppo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Oppobuy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</a:t>
                      </a:r>
                      <a:endParaRPr lang="en-IN" sz="12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Oppo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</a:t>
                      </a:r>
                      <a:endParaRPr lang="en-IN" sz="12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RealmiPurchase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5</a:t>
                      </a:r>
                      <a:endParaRPr lang="en-IN" sz="1200" dirty="0"/>
                    </a:p>
                  </a:txBody>
                  <a:tcPr/>
                </a:tc>
              </a:tr>
              <a:tr h="3967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</a:tr>
              <a:tr h="3967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65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-94039"/>
            <a:ext cx="8229600" cy="971401"/>
          </a:xfrm>
        </p:spPr>
        <p:txBody>
          <a:bodyPr/>
          <a:lstStyle/>
          <a:p>
            <a:r>
              <a:rPr lang="en-GB" dirty="0" smtClean="0"/>
              <a:t>RIGHT JOIN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687832"/>
              </p:ext>
            </p:extLst>
          </p:nvPr>
        </p:nvGraphicFramePr>
        <p:xfrm>
          <a:off x="529208" y="1052737"/>
          <a:ext cx="461885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428"/>
                <a:gridCol w="2309428"/>
              </a:tblGrid>
              <a:tr h="254333">
                <a:tc>
                  <a:txBody>
                    <a:bodyPr/>
                    <a:lstStyle/>
                    <a:p>
                      <a:r>
                        <a:rPr lang="en-GB" dirty="0" smtClean="0"/>
                        <a:t>ID(Primary Key)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TypesOfTraning</a:t>
                      </a:r>
                      <a:endParaRPr lang="en-IN" dirty="0"/>
                    </a:p>
                  </a:txBody>
                  <a:tcPr/>
                </a:tc>
              </a:tr>
              <a:tr h="313272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B050"/>
                          </a:solidFill>
                        </a:rPr>
                        <a:t>C# </a:t>
                      </a:r>
                      <a:r>
                        <a:rPr lang="en-GB" dirty="0" err="1" smtClean="0">
                          <a:solidFill>
                            <a:srgbClr val="00B050"/>
                          </a:solidFill>
                        </a:rPr>
                        <a:t>Traning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13272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B050"/>
                          </a:solidFill>
                        </a:rPr>
                        <a:t>SQL Server </a:t>
                      </a:r>
                      <a:r>
                        <a:rPr lang="en-GB" dirty="0" err="1" smtClean="0">
                          <a:solidFill>
                            <a:srgbClr val="00B050"/>
                          </a:solidFill>
                        </a:rPr>
                        <a:t>Traning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13272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B050"/>
                          </a:solidFill>
                        </a:rPr>
                        <a:t>API </a:t>
                      </a:r>
                      <a:r>
                        <a:rPr lang="en-GB" dirty="0" err="1" smtClean="0">
                          <a:solidFill>
                            <a:srgbClr val="00B050"/>
                          </a:solidFill>
                        </a:rPr>
                        <a:t>Traning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13272"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1327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801201"/>
              </p:ext>
            </p:extLst>
          </p:nvPr>
        </p:nvGraphicFramePr>
        <p:xfrm>
          <a:off x="5364088" y="1340769"/>
          <a:ext cx="461885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619"/>
                <a:gridCol w="1539619"/>
                <a:gridCol w="1539619"/>
              </a:tblGrid>
              <a:tr h="445083">
                <a:tc>
                  <a:txBody>
                    <a:bodyPr/>
                    <a:lstStyle/>
                    <a:p>
                      <a:r>
                        <a:rPr lang="en-GB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TraningTypeID</a:t>
                      </a:r>
                      <a:r>
                        <a:rPr lang="en-GB" dirty="0" smtClean="0"/>
                        <a:t>(</a:t>
                      </a:r>
                      <a:r>
                        <a:rPr lang="en-GB" dirty="0" err="1" smtClean="0"/>
                        <a:t>forieignkey</a:t>
                      </a:r>
                      <a:r>
                        <a:rPr lang="en-GB" dirty="0" smtClean="0"/>
                        <a:t>)</a:t>
                      </a:r>
                      <a:endParaRPr lang="en-IN" dirty="0"/>
                    </a:p>
                  </a:txBody>
                  <a:tcPr/>
                </a:tc>
              </a:tr>
              <a:tr h="313272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dharmesh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13272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allwyn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13272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namratha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69269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TrainingType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652120" y="711633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Trainees</a:t>
            </a:r>
            <a:endParaRPr lang="en-IN" dirty="0"/>
          </a:p>
        </p:txBody>
      </p:sp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7577974"/>
              </p:ext>
            </p:extLst>
          </p:nvPr>
        </p:nvGraphicFramePr>
        <p:xfrm>
          <a:off x="699642" y="3356992"/>
          <a:ext cx="8336854" cy="48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656184"/>
                <a:gridCol w="1656184"/>
                <a:gridCol w="1656184"/>
                <a:gridCol w="1712118"/>
              </a:tblGrid>
              <a:tr h="1001422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TrainingTypeID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TypesOfTraning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TranieesID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TranieesName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TrainingTypeID</a:t>
                      </a:r>
                      <a:endParaRPr lang="en-IN" dirty="0"/>
                    </a:p>
                  </a:txBody>
                  <a:tcPr/>
                </a:tc>
              </a:tr>
              <a:tr h="445083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00B050"/>
                          </a:solidFill>
                        </a:rPr>
                        <a:t>SQL Server </a:t>
                      </a:r>
                      <a:r>
                        <a:rPr lang="en-GB" dirty="0" err="1" smtClean="0">
                          <a:solidFill>
                            <a:srgbClr val="00B050"/>
                          </a:solidFill>
                        </a:rPr>
                        <a:t>Traning</a:t>
                      </a:r>
                      <a:endParaRPr lang="en-IN" dirty="0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dharmesh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445083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00B050"/>
                          </a:solidFill>
                        </a:rPr>
                        <a:t>API </a:t>
                      </a:r>
                      <a:r>
                        <a:rPr lang="en-GB" dirty="0" err="1" smtClean="0">
                          <a:solidFill>
                            <a:srgbClr val="00B050"/>
                          </a:solidFill>
                        </a:rPr>
                        <a:t>Traning</a:t>
                      </a:r>
                      <a:endParaRPr lang="en-IN" dirty="0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allwyn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445083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00B050"/>
                          </a:solidFill>
                        </a:rPr>
                        <a:t>SQL Server </a:t>
                      </a:r>
                      <a:r>
                        <a:rPr lang="en-GB" dirty="0" err="1" smtClean="0">
                          <a:solidFill>
                            <a:srgbClr val="00B050"/>
                          </a:solidFill>
                        </a:rPr>
                        <a:t>Traning</a:t>
                      </a:r>
                      <a:endParaRPr lang="en-IN" dirty="0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namratha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4450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450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450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3132856" y="171798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SELECT </a:t>
            </a:r>
            <a:r>
              <a:rPr lang="en-IN" b="1" dirty="0" err="1"/>
              <a:t>column_name</a:t>
            </a:r>
            <a:r>
              <a:rPr lang="en-IN" b="1" dirty="0"/>
              <a:t>(s)</a:t>
            </a:r>
          </a:p>
          <a:p>
            <a:r>
              <a:rPr lang="en-IN" b="1" dirty="0"/>
              <a:t>FROM table1</a:t>
            </a:r>
          </a:p>
          <a:p>
            <a:r>
              <a:rPr lang="en-IN" b="1" dirty="0" smtClean="0"/>
              <a:t>RIGHT JOIN </a:t>
            </a:r>
            <a:r>
              <a:rPr lang="en-IN" b="1" dirty="0"/>
              <a:t>table2</a:t>
            </a:r>
          </a:p>
          <a:p>
            <a:r>
              <a:rPr lang="en-GB" b="1" dirty="0"/>
              <a:t>ON table1.column_name(Primary Key) = table2.column_name(Foreign Key);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-3276872" y="2250738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SELECT *</a:t>
            </a:r>
            <a:endParaRPr lang="en-IN" b="1" dirty="0"/>
          </a:p>
          <a:p>
            <a:r>
              <a:rPr lang="en-IN" b="1" dirty="0" smtClean="0"/>
              <a:t>FROM </a:t>
            </a:r>
            <a:r>
              <a:rPr lang="en-IN" b="1" dirty="0" err="1" smtClean="0"/>
              <a:t>TrainingType</a:t>
            </a:r>
            <a:endParaRPr lang="en-IN" b="1" dirty="0"/>
          </a:p>
          <a:p>
            <a:r>
              <a:rPr lang="en-IN" b="1" dirty="0" smtClean="0"/>
              <a:t>RIGHT JOIN </a:t>
            </a:r>
            <a:r>
              <a:rPr lang="en-GB" dirty="0" smtClean="0"/>
              <a:t>Trainees</a:t>
            </a:r>
            <a:endParaRPr lang="en-IN" b="1" dirty="0"/>
          </a:p>
          <a:p>
            <a:r>
              <a:rPr lang="en-GB" b="1" dirty="0"/>
              <a:t>ON </a:t>
            </a:r>
            <a:r>
              <a:rPr lang="en-GB" dirty="0" err="1" smtClean="0"/>
              <a:t>TrainingType</a:t>
            </a:r>
            <a:r>
              <a:rPr lang="en-GB" dirty="0" smtClean="0"/>
              <a:t> .ID</a:t>
            </a:r>
            <a:r>
              <a:rPr lang="en-GB" b="1" dirty="0" smtClean="0"/>
              <a:t>=</a:t>
            </a:r>
            <a:r>
              <a:rPr lang="en-GB" dirty="0" smtClean="0"/>
              <a:t> Trainees. </a:t>
            </a:r>
            <a:r>
              <a:rPr lang="en-GB" dirty="0" err="1" smtClean="0"/>
              <a:t>TraningTypeID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1506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37510</TotalTime>
  <Words>561</Words>
  <Application>Microsoft Office PowerPoint</Application>
  <PresentationFormat>On-screen Show (4:3)</PresentationFormat>
  <Paragraphs>405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PRIMARY/Foreign key Reference</vt:lpstr>
      <vt:lpstr>PRIMARY/Foreign key Reference</vt:lpstr>
      <vt:lpstr>PRIMARY/Foreign key Reference</vt:lpstr>
      <vt:lpstr>LEFT JOIN </vt:lpstr>
      <vt:lpstr>LEFT JOIN</vt:lpstr>
      <vt:lpstr>RIGHT JOIN </vt:lpstr>
      <vt:lpstr>RIGHT JOIN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18</cp:revision>
  <dcterms:created xsi:type="dcterms:W3CDTF">2022-08-16T03:56:35Z</dcterms:created>
  <dcterms:modified xsi:type="dcterms:W3CDTF">2023-11-30T05:19:00Z</dcterms:modified>
</cp:coreProperties>
</file>