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9" r:id="rId2"/>
    <p:sldId id="300" r:id="rId3"/>
    <p:sldId id="332" r:id="rId4"/>
    <p:sldId id="333" r:id="rId5"/>
    <p:sldId id="327" r:id="rId6"/>
    <p:sldId id="334" r:id="rId7"/>
    <p:sldId id="335" r:id="rId8"/>
    <p:sldId id="309" r:id="rId9"/>
    <p:sldId id="301" r:id="rId10"/>
    <p:sldId id="302" r:id="rId11"/>
    <p:sldId id="303" r:id="rId12"/>
    <p:sldId id="304" r:id="rId13"/>
    <p:sldId id="305" r:id="rId14"/>
    <p:sldId id="311" r:id="rId15"/>
    <p:sldId id="306" r:id="rId16"/>
    <p:sldId id="310" r:id="rId17"/>
    <p:sldId id="307" r:id="rId18"/>
    <p:sldId id="308" r:id="rId19"/>
    <p:sldId id="312" r:id="rId20"/>
    <p:sldId id="313" r:id="rId21"/>
    <p:sldId id="314" r:id="rId22"/>
    <p:sldId id="315" r:id="rId23"/>
    <p:sldId id="316" r:id="rId24"/>
    <p:sldId id="328" r:id="rId25"/>
    <p:sldId id="329" r:id="rId26"/>
    <p:sldId id="317" r:id="rId27"/>
    <p:sldId id="318" r:id="rId28"/>
    <p:sldId id="330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31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300"/>
            <p14:sldId id="332"/>
            <p14:sldId id="333"/>
            <p14:sldId id="327"/>
            <p14:sldId id="334"/>
            <p14:sldId id="335"/>
            <p14:sldId id="309"/>
            <p14:sldId id="301"/>
            <p14:sldId id="302"/>
            <p14:sldId id="303"/>
            <p14:sldId id="304"/>
            <p14:sldId id="305"/>
            <p14:sldId id="311"/>
            <p14:sldId id="306"/>
            <p14:sldId id="310"/>
            <p14:sldId id="307"/>
            <p14:sldId id="308"/>
            <p14:sldId id="312"/>
            <p14:sldId id="313"/>
            <p14:sldId id="314"/>
            <p14:sldId id="315"/>
            <p14:sldId id="316"/>
            <p14:sldId id="328"/>
            <p14:sldId id="329"/>
            <p14:sldId id="317"/>
            <p14:sldId id="318"/>
            <p14:sldId id="330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31"/>
          </p14:sldIdLst>
        </p14:section>
        <p14:section name="Topic 1" id="{6D9936A3-3945-4757-BC8B-B5C252D8E036}">
          <p14:sldIdLst/>
        </p14:section>
        <p14:section name="Sample Slides for Visuals" id="{BAB3A466-96C9-4230-9978-795378D75699}">
          <p14:sldIdLst/>
        </p14:section>
        <p14:section name="Case Study" id="{8C0305C9-B152-4FBA-A789-FE1976D53990}">
          <p14:sldIdLst/>
        </p14:section>
        <p14:section name="Conclusion and Summary" id="{790CEF5B-569A-4C2F-BED5-750B08C0E5AD}">
          <p14:sldIdLst/>
        </p14:section>
        <p14:section name="Appendix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5" autoAdjust="0"/>
    <p:restoredTop sz="83977" autoAdjust="0"/>
  </p:normalViewPr>
  <p:slideViewPr>
    <p:cSldViewPr>
      <p:cViewPr varScale="1">
        <p:scale>
          <a:sx n="61" d="100"/>
          <a:sy n="61" d="100"/>
        </p:scale>
        <p:origin x="-172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75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473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00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00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00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00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00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00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00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00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00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.NET/C# Training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+mn-lt"/>
              </a:rPr>
              <a:t>Parthiban</a:t>
            </a:r>
            <a:endParaRPr lang="en-US" sz="2400" dirty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03</a:t>
            </a:r>
            <a:r>
              <a:rPr lang="en-US" sz="2400" dirty="0" smtClean="0">
                <a:latin typeface="+mn-lt"/>
              </a:rPr>
              <a:t>/11/2023</a:t>
            </a:r>
            <a:endParaRPr lang="en-US" sz="2400" dirty="0" smtClean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87624" y="260648"/>
            <a:ext cx="610242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if (</a:t>
            </a:r>
            <a:r>
              <a:rPr lang="en-GB" dirty="0" err="1"/>
              <a:t>boolean</a:t>
            </a:r>
            <a:r>
              <a:rPr lang="en-GB" dirty="0"/>
              <a:t>-expression)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	// statements executed if </a:t>
            </a:r>
            <a:r>
              <a:rPr lang="en-GB" dirty="0" err="1"/>
              <a:t>boolean</a:t>
            </a:r>
            <a:r>
              <a:rPr lang="en-GB" dirty="0"/>
              <a:t>-expression is true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else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	// statements executed if </a:t>
            </a:r>
            <a:r>
              <a:rPr lang="en-GB" dirty="0" err="1"/>
              <a:t>boolean</a:t>
            </a:r>
            <a:r>
              <a:rPr lang="en-GB" dirty="0"/>
              <a:t>-expression is false</a:t>
            </a:r>
          </a:p>
          <a:p>
            <a:r>
              <a:rPr lang="en-GB" dirty="0"/>
              <a:t>}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187624" y="3140968"/>
            <a:ext cx="4572000" cy="23083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GB" dirty="0"/>
              <a:t>if (number &lt; 5)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	number += 5;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else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	number -= 5;</a:t>
            </a:r>
          </a:p>
          <a:p>
            <a:r>
              <a:rPr lang="en-GB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52139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How if else statement works in C#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24744"/>
            <a:ext cx="7248457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1600" y="332656"/>
            <a:ext cx="208823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number = 4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352763"/>
            <a:ext cx="208823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number = 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92945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964488" cy="48013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	public 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r>
              <a:rPr lang="en-IN" dirty="0"/>
              <a:t>		{</a:t>
            </a:r>
          </a:p>
          <a:p>
            <a:r>
              <a:rPr lang="en-IN" dirty="0"/>
              <a:t>			</a:t>
            </a:r>
            <a:r>
              <a:rPr lang="en-IN" dirty="0" err="1"/>
              <a:t>int</a:t>
            </a:r>
            <a:r>
              <a:rPr lang="en-IN" dirty="0"/>
              <a:t> number = 12;</a:t>
            </a:r>
          </a:p>
          <a:p>
            <a:endParaRPr lang="en-IN" dirty="0"/>
          </a:p>
          <a:p>
            <a:r>
              <a:rPr lang="en-IN" dirty="0"/>
              <a:t>			if (number &lt; 5)</a:t>
            </a:r>
          </a:p>
          <a:p>
            <a:r>
              <a:rPr lang="en-IN" dirty="0"/>
              <a:t>			{</a:t>
            </a:r>
          </a:p>
          <a:p>
            <a:r>
              <a:rPr lang="en-IN" dirty="0"/>
              <a:t>				</a:t>
            </a:r>
            <a:r>
              <a:rPr lang="en-IN" dirty="0" err="1"/>
              <a:t>Console.WriteLine</a:t>
            </a:r>
            <a:r>
              <a:rPr lang="en-IN" dirty="0"/>
              <a:t>("{0} is less than 5", number);</a:t>
            </a:r>
          </a:p>
          <a:p>
            <a:r>
              <a:rPr lang="en-IN" dirty="0"/>
              <a:t>			}</a:t>
            </a:r>
          </a:p>
          <a:p>
            <a:r>
              <a:rPr lang="en-IN" dirty="0"/>
              <a:t>			else</a:t>
            </a:r>
          </a:p>
          <a:p>
            <a:r>
              <a:rPr lang="en-IN" dirty="0"/>
              <a:t>			{</a:t>
            </a:r>
          </a:p>
          <a:p>
            <a:r>
              <a:rPr lang="en-IN" dirty="0"/>
              <a:t>				</a:t>
            </a:r>
            <a:r>
              <a:rPr lang="en-IN" dirty="0" err="1"/>
              <a:t>Console.WriteLine</a:t>
            </a:r>
            <a:r>
              <a:rPr lang="en-IN" dirty="0"/>
              <a:t>("{0} is greater than or equal to 5", number);</a:t>
            </a:r>
          </a:p>
          <a:p>
            <a:r>
              <a:rPr lang="en-IN" dirty="0"/>
              <a:t>			}</a:t>
            </a:r>
          </a:p>
          <a:p>
            <a:endParaRPr lang="en-IN" dirty="0"/>
          </a:p>
          <a:p>
            <a:r>
              <a:rPr lang="en-IN" dirty="0"/>
              <a:t>			</a:t>
            </a:r>
            <a:r>
              <a:rPr lang="en-IN" dirty="0" err="1"/>
              <a:t>Console.WriteLine</a:t>
            </a:r>
            <a:r>
              <a:rPr lang="en-IN" dirty="0"/>
              <a:t>("This statement is always executed.");</a:t>
            </a:r>
          </a:p>
          <a:p>
            <a:r>
              <a:rPr lang="en-IN" dirty="0"/>
              <a:t>		}</a:t>
            </a:r>
          </a:p>
          <a:p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0026207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197346"/>
            <a:ext cx="7920880" cy="53553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if (boolean-expression-1)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	// statements executed if boolean-expression-1 is true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else if (boolean-expression-2)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	// statements executed if boolean-expression-2 is true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else if (boolean-expression-3)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	// statements executed if boolean-expression-3 is true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.</a:t>
            </a:r>
          </a:p>
          <a:p>
            <a:r>
              <a:rPr lang="en-GB" dirty="0"/>
              <a:t>.</a:t>
            </a:r>
          </a:p>
          <a:p>
            <a:r>
              <a:rPr lang="en-GB" dirty="0"/>
              <a:t>.</a:t>
            </a:r>
          </a:p>
          <a:p>
            <a:r>
              <a:rPr lang="en-GB" dirty="0"/>
              <a:t>else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	// statements executed if all above expressions are false</a:t>
            </a:r>
          </a:p>
          <a:p>
            <a:r>
              <a:rPr lang="en-GB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962526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55576" y="476672"/>
            <a:ext cx="7776864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if (condition1)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// block of code to be executed if condition1 is True</a:t>
            </a:r>
          </a:p>
          <a:p>
            <a:r>
              <a:rPr lang="en-GB" dirty="0"/>
              <a:t>} </a:t>
            </a:r>
          </a:p>
          <a:p>
            <a:r>
              <a:rPr lang="en-GB" dirty="0"/>
              <a:t>else if (condition2) 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// block of code to be executed if the condition1 is false and condition2 is True</a:t>
            </a:r>
          </a:p>
          <a:p>
            <a:r>
              <a:rPr lang="en-GB" dirty="0"/>
              <a:t>} </a:t>
            </a:r>
          </a:p>
          <a:p>
            <a:r>
              <a:rPr lang="en-GB" dirty="0"/>
              <a:t>else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// block of code to be executed if the condition1 is false and condition2 is False</a:t>
            </a:r>
          </a:p>
          <a:p>
            <a:r>
              <a:rPr lang="en-GB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62670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11560" y="260648"/>
            <a:ext cx="9865096" cy="480131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public 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r>
              <a:rPr lang="en-IN" dirty="0"/>
              <a:t>		{</a:t>
            </a:r>
          </a:p>
          <a:p>
            <a:r>
              <a:rPr lang="en-IN" dirty="0"/>
              <a:t>			</a:t>
            </a:r>
            <a:r>
              <a:rPr lang="en-IN" dirty="0" err="1"/>
              <a:t>int</a:t>
            </a:r>
            <a:r>
              <a:rPr lang="en-IN" dirty="0"/>
              <a:t> number = 12;</a:t>
            </a:r>
          </a:p>
          <a:p>
            <a:endParaRPr lang="en-IN" dirty="0"/>
          </a:p>
          <a:p>
            <a:r>
              <a:rPr lang="en-IN" dirty="0"/>
              <a:t>			if (number &lt; 5)</a:t>
            </a:r>
          </a:p>
          <a:p>
            <a:r>
              <a:rPr lang="en-IN" dirty="0"/>
              <a:t>			{</a:t>
            </a:r>
          </a:p>
          <a:p>
            <a:r>
              <a:rPr lang="en-IN" dirty="0"/>
              <a:t>				</a:t>
            </a:r>
            <a:r>
              <a:rPr lang="en-IN" dirty="0" err="1"/>
              <a:t>Console.WriteLine</a:t>
            </a:r>
            <a:r>
              <a:rPr lang="en-IN" dirty="0"/>
              <a:t>("{0} is less than 5", number);</a:t>
            </a:r>
          </a:p>
          <a:p>
            <a:r>
              <a:rPr lang="en-IN" dirty="0"/>
              <a:t>			}</a:t>
            </a:r>
          </a:p>
          <a:p>
            <a:r>
              <a:rPr lang="en-IN" dirty="0"/>
              <a:t>			else if (number &gt; 5)</a:t>
            </a:r>
          </a:p>
          <a:p>
            <a:r>
              <a:rPr lang="en-IN" dirty="0"/>
              <a:t>			{</a:t>
            </a:r>
          </a:p>
          <a:p>
            <a:r>
              <a:rPr lang="en-IN" dirty="0"/>
              <a:t>				</a:t>
            </a:r>
            <a:r>
              <a:rPr lang="en-IN" dirty="0" err="1"/>
              <a:t>Console.WriteLine</a:t>
            </a:r>
            <a:r>
              <a:rPr lang="en-IN" dirty="0"/>
              <a:t>("{0} is greater than 5", number);</a:t>
            </a:r>
          </a:p>
          <a:p>
            <a:r>
              <a:rPr lang="en-IN" dirty="0"/>
              <a:t>			}</a:t>
            </a:r>
          </a:p>
          <a:p>
            <a:r>
              <a:rPr lang="en-IN" dirty="0"/>
              <a:t>			else</a:t>
            </a:r>
          </a:p>
          <a:p>
            <a:r>
              <a:rPr lang="en-IN" dirty="0"/>
              <a:t>			{</a:t>
            </a:r>
          </a:p>
          <a:p>
            <a:r>
              <a:rPr lang="en-IN" dirty="0"/>
              <a:t>				</a:t>
            </a:r>
            <a:r>
              <a:rPr lang="en-IN" dirty="0" err="1"/>
              <a:t>Console.WriteLine</a:t>
            </a:r>
            <a:r>
              <a:rPr lang="en-IN" dirty="0"/>
              <a:t>("{0} is equal to 5");</a:t>
            </a:r>
          </a:p>
          <a:p>
            <a:r>
              <a:rPr lang="en-IN" dirty="0"/>
              <a:t>			}</a:t>
            </a:r>
          </a:p>
          <a:p>
            <a:r>
              <a:rPr lang="en-IN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71057593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11560" y="260648"/>
            <a:ext cx="9865096" cy="480131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public 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r>
              <a:rPr lang="en-IN" dirty="0"/>
              <a:t>		{</a:t>
            </a:r>
          </a:p>
          <a:p>
            <a:r>
              <a:rPr lang="en-IN" dirty="0"/>
              <a:t>			</a:t>
            </a:r>
            <a:r>
              <a:rPr lang="en-IN" dirty="0" err="1"/>
              <a:t>int</a:t>
            </a:r>
            <a:r>
              <a:rPr lang="en-IN" dirty="0"/>
              <a:t> number = 12;</a:t>
            </a:r>
          </a:p>
          <a:p>
            <a:endParaRPr lang="en-IN" dirty="0"/>
          </a:p>
          <a:p>
            <a:r>
              <a:rPr lang="en-IN" dirty="0"/>
              <a:t>			if (number &lt; 5)</a:t>
            </a:r>
          </a:p>
          <a:p>
            <a:r>
              <a:rPr lang="en-IN" dirty="0"/>
              <a:t>			{</a:t>
            </a:r>
          </a:p>
          <a:p>
            <a:r>
              <a:rPr lang="en-IN" dirty="0"/>
              <a:t>				</a:t>
            </a:r>
            <a:r>
              <a:rPr lang="en-IN" dirty="0" err="1"/>
              <a:t>Console.WriteLine</a:t>
            </a:r>
            <a:r>
              <a:rPr lang="en-IN" dirty="0"/>
              <a:t>("{0} is less than 5", number);</a:t>
            </a:r>
          </a:p>
          <a:p>
            <a:r>
              <a:rPr lang="en-IN" dirty="0"/>
              <a:t>			}</a:t>
            </a:r>
          </a:p>
          <a:p>
            <a:r>
              <a:rPr lang="en-IN" dirty="0"/>
              <a:t>			else if (number &gt; 5)</a:t>
            </a:r>
          </a:p>
          <a:p>
            <a:r>
              <a:rPr lang="en-IN" dirty="0"/>
              <a:t>			{</a:t>
            </a:r>
          </a:p>
          <a:p>
            <a:r>
              <a:rPr lang="en-IN" dirty="0"/>
              <a:t>				</a:t>
            </a:r>
            <a:r>
              <a:rPr lang="en-IN" dirty="0" err="1"/>
              <a:t>Console.WriteLine</a:t>
            </a:r>
            <a:r>
              <a:rPr lang="en-IN" dirty="0"/>
              <a:t>("{0} is greater than 5", number);</a:t>
            </a:r>
          </a:p>
          <a:p>
            <a:r>
              <a:rPr lang="en-IN" dirty="0"/>
              <a:t>			}</a:t>
            </a:r>
          </a:p>
          <a:p>
            <a:r>
              <a:rPr lang="en-IN" dirty="0"/>
              <a:t>			else</a:t>
            </a:r>
          </a:p>
          <a:p>
            <a:r>
              <a:rPr lang="en-IN" dirty="0"/>
              <a:t>			{</a:t>
            </a:r>
          </a:p>
          <a:p>
            <a:r>
              <a:rPr lang="en-IN" dirty="0"/>
              <a:t>				</a:t>
            </a:r>
            <a:r>
              <a:rPr lang="en-IN" dirty="0" err="1"/>
              <a:t>Console.WriteLine</a:t>
            </a:r>
            <a:r>
              <a:rPr lang="en-IN" dirty="0"/>
              <a:t>("{0} is equal to 5");</a:t>
            </a:r>
          </a:p>
          <a:p>
            <a:r>
              <a:rPr lang="en-IN" dirty="0"/>
              <a:t>			}</a:t>
            </a:r>
          </a:p>
          <a:p>
            <a:r>
              <a:rPr lang="en-IN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86271379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600" y="0"/>
            <a:ext cx="7416824" cy="61863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if (</a:t>
            </a:r>
            <a:r>
              <a:rPr lang="en-GB" dirty="0" err="1"/>
              <a:t>boolean</a:t>
            </a:r>
            <a:r>
              <a:rPr lang="en-GB" dirty="0"/>
              <a:t>-expression)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	if (nested-expression-1)</a:t>
            </a:r>
          </a:p>
          <a:p>
            <a:r>
              <a:rPr lang="en-GB" dirty="0"/>
              <a:t>	{</a:t>
            </a:r>
          </a:p>
          <a:p>
            <a:r>
              <a:rPr lang="en-GB" dirty="0"/>
              <a:t>		// code to be executed</a:t>
            </a:r>
          </a:p>
          <a:p>
            <a:r>
              <a:rPr lang="en-GB" dirty="0"/>
              <a:t>	}</a:t>
            </a:r>
          </a:p>
          <a:p>
            <a:r>
              <a:rPr lang="en-GB" dirty="0"/>
              <a:t>	else</a:t>
            </a:r>
          </a:p>
          <a:p>
            <a:r>
              <a:rPr lang="en-GB" dirty="0"/>
              <a:t>	{</a:t>
            </a:r>
          </a:p>
          <a:p>
            <a:r>
              <a:rPr lang="en-GB" dirty="0"/>
              <a:t>	// code to be executed</a:t>
            </a:r>
          </a:p>
          <a:p>
            <a:r>
              <a:rPr lang="en-GB" dirty="0"/>
              <a:t>	}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else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	if (nested-expression-2)</a:t>
            </a:r>
          </a:p>
          <a:p>
            <a:r>
              <a:rPr lang="en-GB" dirty="0"/>
              <a:t>	{</a:t>
            </a:r>
          </a:p>
          <a:p>
            <a:r>
              <a:rPr lang="en-GB" dirty="0"/>
              <a:t>		// code to be executed</a:t>
            </a:r>
          </a:p>
          <a:p>
            <a:r>
              <a:rPr lang="en-GB" dirty="0"/>
              <a:t>	}</a:t>
            </a:r>
          </a:p>
          <a:p>
            <a:r>
              <a:rPr lang="en-GB" dirty="0"/>
              <a:t>	else</a:t>
            </a:r>
          </a:p>
          <a:p>
            <a:r>
              <a:rPr lang="en-GB" dirty="0"/>
              <a:t>	{</a:t>
            </a:r>
          </a:p>
          <a:p>
            <a:r>
              <a:rPr lang="en-GB" dirty="0"/>
              <a:t>		// code to be executed</a:t>
            </a:r>
          </a:p>
          <a:p>
            <a:r>
              <a:rPr lang="en-GB" dirty="0"/>
              <a:t>	}</a:t>
            </a:r>
          </a:p>
          <a:p>
            <a:r>
              <a:rPr lang="en-GB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233069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75656" y="548680"/>
            <a:ext cx="7056784" cy="39703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time = 22;</a:t>
            </a:r>
          </a:p>
          <a:p>
            <a:r>
              <a:rPr lang="en-IN" dirty="0"/>
              <a:t>if (time &lt; 10) 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</a:t>
            </a:r>
            <a:r>
              <a:rPr lang="en-IN" dirty="0" err="1"/>
              <a:t>Console.WriteLine</a:t>
            </a:r>
            <a:r>
              <a:rPr lang="en-IN" dirty="0"/>
              <a:t>("Good morning.");</a:t>
            </a:r>
          </a:p>
          <a:p>
            <a:r>
              <a:rPr lang="en-IN" dirty="0"/>
              <a:t>} </a:t>
            </a:r>
          </a:p>
          <a:p>
            <a:r>
              <a:rPr lang="en-IN" dirty="0"/>
              <a:t>else if (time &lt; 20) 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</a:t>
            </a:r>
            <a:r>
              <a:rPr lang="en-IN" dirty="0" err="1"/>
              <a:t>Console.WriteLine</a:t>
            </a:r>
            <a:r>
              <a:rPr lang="en-IN" dirty="0"/>
              <a:t>("Good day.");</a:t>
            </a:r>
          </a:p>
          <a:p>
            <a:r>
              <a:rPr lang="en-IN" dirty="0"/>
              <a:t>} </a:t>
            </a:r>
          </a:p>
          <a:p>
            <a:r>
              <a:rPr lang="en-IN" dirty="0"/>
              <a:t>else 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</a:t>
            </a:r>
            <a:r>
              <a:rPr lang="en-IN" dirty="0" err="1"/>
              <a:t>Console.WriteLine</a:t>
            </a:r>
            <a:r>
              <a:rPr lang="en-IN" dirty="0"/>
              <a:t>("Good evening.");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// Outputs "Good evening."</a:t>
            </a:r>
          </a:p>
        </p:txBody>
      </p:sp>
    </p:spTree>
    <p:extLst>
      <p:ext uri="{BB962C8B-B14F-4D97-AF65-F5344CB8AC3E}">
        <p14:creationId xmlns:p14="http://schemas.microsoft.com/office/powerpoint/2010/main" val="177013220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548680"/>
            <a:ext cx="3331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/>
              <a:t>C# Switch Statements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552" y="1027922"/>
            <a:ext cx="4572000" cy="34163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dirty="0"/>
              <a:t>switch(expression) 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case x:</a:t>
            </a:r>
          </a:p>
          <a:p>
            <a:r>
              <a:rPr lang="en-GB" dirty="0"/>
              <a:t>    // code block</a:t>
            </a:r>
          </a:p>
          <a:p>
            <a:r>
              <a:rPr lang="en-GB" dirty="0"/>
              <a:t>    break;</a:t>
            </a:r>
          </a:p>
          <a:p>
            <a:r>
              <a:rPr lang="en-GB" dirty="0"/>
              <a:t>  case y:</a:t>
            </a:r>
          </a:p>
          <a:p>
            <a:r>
              <a:rPr lang="en-GB" dirty="0"/>
              <a:t>    // code block</a:t>
            </a:r>
          </a:p>
          <a:p>
            <a:r>
              <a:rPr lang="en-GB" dirty="0"/>
              <a:t>    break;</a:t>
            </a:r>
          </a:p>
          <a:p>
            <a:r>
              <a:rPr lang="en-GB" dirty="0"/>
              <a:t>  default:</a:t>
            </a:r>
          </a:p>
          <a:p>
            <a:r>
              <a:rPr lang="en-GB" dirty="0"/>
              <a:t>    // code block</a:t>
            </a:r>
          </a:p>
          <a:p>
            <a:r>
              <a:rPr lang="en-GB" dirty="0"/>
              <a:t>    break;</a:t>
            </a:r>
          </a:p>
          <a:p>
            <a:r>
              <a:rPr lang="en-GB" dirty="0"/>
              <a:t>}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292080" y="2564904"/>
            <a:ext cx="3528392" cy="3416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Switch(&lt;Expression&gt;)  </a:t>
            </a:r>
          </a:p>
          <a:p>
            <a:r>
              <a:rPr lang="en-GB" dirty="0"/>
              <a:t>{  </a:t>
            </a:r>
          </a:p>
          <a:p>
            <a:r>
              <a:rPr lang="en-GB" dirty="0"/>
              <a:t>Case &lt;Value&gt; :  </a:t>
            </a:r>
          </a:p>
          <a:p>
            <a:r>
              <a:rPr lang="en-GB" dirty="0"/>
              <a:t>&lt;</a:t>
            </a:r>
            <a:r>
              <a:rPr lang="en-GB" dirty="0" err="1"/>
              <a:t>stmts</a:t>
            </a:r>
            <a:r>
              <a:rPr lang="en-GB" dirty="0"/>
              <a:t>&gt;  </a:t>
            </a:r>
          </a:p>
          <a:p>
            <a:r>
              <a:rPr lang="en-GB" dirty="0"/>
              <a:t>Break;  </a:t>
            </a:r>
          </a:p>
          <a:p>
            <a:r>
              <a:rPr lang="en-GB" dirty="0"/>
              <a:t>-----------------------  </a:t>
            </a:r>
          </a:p>
          <a:p>
            <a:r>
              <a:rPr lang="en-GB" dirty="0"/>
              <a:t>-------------------------  </a:t>
            </a:r>
          </a:p>
          <a:p>
            <a:r>
              <a:rPr lang="en-GB" dirty="0"/>
              <a:t>------------------------  </a:t>
            </a:r>
          </a:p>
          <a:p>
            <a:r>
              <a:rPr lang="en-GB" dirty="0"/>
              <a:t>Default :  </a:t>
            </a:r>
          </a:p>
          <a:p>
            <a:r>
              <a:rPr lang="en-GB" dirty="0"/>
              <a:t>&lt;</a:t>
            </a:r>
            <a:r>
              <a:rPr lang="en-GB" dirty="0" err="1"/>
              <a:t>stmts</a:t>
            </a:r>
            <a:r>
              <a:rPr lang="en-GB" dirty="0"/>
              <a:t>&gt;  </a:t>
            </a:r>
          </a:p>
          <a:p>
            <a:r>
              <a:rPr lang="en-GB" dirty="0"/>
              <a:t>Break;  </a:t>
            </a:r>
          </a:p>
          <a:p>
            <a:r>
              <a:rPr lang="en-GB" dirty="0"/>
              <a:t>}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87801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053"/>
          <p:cNvSpPr/>
          <p:nvPr/>
        </p:nvSpPr>
        <p:spPr>
          <a:xfrm>
            <a:off x="899592" y="260648"/>
            <a:ext cx="1696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properties in C#</a:t>
            </a:r>
          </a:p>
        </p:txBody>
      </p:sp>
      <p:pic>
        <p:nvPicPr>
          <p:cNvPr id="1026" name="Picture 2" descr="C# Properties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867755"/>
            <a:ext cx="4899670" cy="590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08540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9997" y="0"/>
            <a:ext cx="1142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/>
              <a:t>Switch</a:t>
            </a:r>
            <a:endParaRPr lang="en-IN" sz="2800" dirty="0"/>
          </a:p>
        </p:txBody>
      </p:sp>
      <p:sp>
        <p:nvSpPr>
          <p:cNvPr id="4" name="Rectangle 3"/>
          <p:cNvSpPr/>
          <p:nvPr/>
        </p:nvSpPr>
        <p:spPr>
          <a:xfrm>
            <a:off x="1732361" y="0"/>
            <a:ext cx="6440039" cy="72943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err="1"/>
              <a:t>int</a:t>
            </a:r>
            <a:r>
              <a:rPr lang="en-GB" dirty="0"/>
              <a:t> day = 4;</a:t>
            </a:r>
          </a:p>
          <a:p>
            <a:r>
              <a:rPr lang="en-GB" dirty="0"/>
              <a:t>switch (day) 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case 1:</a:t>
            </a:r>
          </a:p>
          <a:p>
            <a:r>
              <a:rPr lang="en-GB" dirty="0"/>
              <a:t>    </a:t>
            </a:r>
            <a:r>
              <a:rPr lang="en-GB" dirty="0" err="1"/>
              <a:t>Console.WriteLine</a:t>
            </a:r>
            <a:r>
              <a:rPr lang="en-GB" dirty="0"/>
              <a:t>("Monday");</a:t>
            </a:r>
          </a:p>
          <a:p>
            <a:r>
              <a:rPr lang="en-GB" dirty="0"/>
              <a:t>    break;</a:t>
            </a:r>
          </a:p>
          <a:p>
            <a:r>
              <a:rPr lang="en-GB" dirty="0"/>
              <a:t>  case 2:</a:t>
            </a:r>
          </a:p>
          <a:p>
            <a:r>
              <a:rPr lang="en-GB" dirty="0"/>
              <a:t>    </a:t>
            </a:r>
            <a:r>
              <a:rPr lang="en-GB" dirty="0" err="1"/>
              <a:t>Console.WriteLine</a:t>
            </a:r>
            <a:r>
              <a:rPr lang="en-GB" dirty="0"/>
              <a:t>("Tuesday");</a:t>
            </a:r>
          </a:p>
          <a:p>
            <a:r>
              <a:rPr lang="en-GB" dirty="0"/>
              <a:t>    break;</a:t>
            </a:r>
          </a:p>
          <a:p>
            <a:r>
              <a:rPr lang="en-GB" dirty="0"/>
              <a:t>  case 3:</a:t>
            </a:r>
          </a:p>
          <a:p>
            <a:r>
              <a:rPr lang="en-GB" dirty="0"/>
              <a:t>    </a:t>
            </a:r>
            <a:r>
              <a:rPr lang="en-GB" dirty="0" err="1"/>
              <a:t>Console.WriteLine</a:t>
            </a:r>
            <a:r>
              <a:rPr lang="en-GB" dirty="0"/>
              <a:t>("Wednesday");</a:t>
            </a:r>
          </a:p>
          <a:p>
            <a:r>
              <a:rPr lang="en-GB" dirty="0"/>
              <a:t>    break;</a:t>
            </a:r>
          </a:p>
          <a:p>
            <a:r>
              <a:rPr lang="en-GB" dirty="0"/>
              <a:t>  case 4:</a:t>
            </a:r>
          </a:p>
          <a:p>
            <a:r>
              <a:rPr lang="en-GB" dirty="0"/>
              <a:t>    </a:t>
            </a:r>
            <a:r>
              <a:rPr lang="en-GB" dirty="0" err="1"/>
              <a:t>Console.WriteLine</a:t>
            </a:r>
            <a:r>
              <a:rPr lang="en-GB" dirty="0"/>
              <a:t>("Thursday");</a:t>
            </a:r>
          </a:p>
          <a:p>
            <a:r>
              <a:rPr lang="en-GB" dirty="0"/>
              <a:t>    break;</a:t>
            </a:r>
          </a:p>
          <a:p>
            <a:r>
              <a:rPr lang="en-GB" dirty="0"/>
              <a:t>  case 5:</a:t>
            </a:r>
          </a:p>
          <a:p>
            <a:r>
              <a:rPr lang="en-GB" dirty="0"/>
              <a:t>    </a:t>
            </a:r>
            <a:r>
              <a:rPr lang="en-GB" dirty="0" err="1"/>
              <a:t>Console.WriteLine</a:t>
            </a:r>
            <a:r>
              <a:rPr lang="en-GB" dirty="0"/>
              <a:t>("Friday");</a:t>
            </a:r>
          </a:p>
          <a:p>
            <a:r>
              <a:rPr lang="en-GB" dirty="0"/>
              <a:t>    break;</a:t>
            </a:r>
          </a:p>
          <a:p>
            <a:r>
              <a:rPr lang="en-GB" dirty="0"/>
              <a:t>  case 6:</a:t>
            </a:r>
          </a:p>
          <a:p>
            <a:r>
              <a:rPr lang="en-GB" dirty="0"/>
              <a:t>    </a:t>
            </a:r>
            <a:r>
              <a:rPr lang="en-GB" dirty="0" err="1"/>
              <a:t>Console.WriteLine</a:t>
            </a:r>
            <a:r>
              <a:rPr lang="en-GB" dirty="0"/>
              <a:t>("Saturday");</a:t>
            </a:r>
          </a:p>
          <a:p>
            <a:r>
              <a:rPr lang="en-GB" dirty="0"/>
              <a:t>    break;</a:t>
            </a:r>
          </a:p>
          <a:p>
            <a:r>
              <a:rPr lang="en-GB" dirty="0"/>
              <a:t>  case 7:</a:t>
            </a:r>
          </a:p>
          <a:p>
            <a:r>
              <a:rPr lang="en-GB" dirty="0"/>
              <a:t>    </a:t>
            </a:r>
            <a:r>
              <a:rPr lang="en-GB" dirty="0" err="1"/>
              <a:t>Console.WriteLine</a:t>
            </a:r>
            <a:r>
              <a:rPr lang="en-GB" dirty="0"/>
              <a:t>("Sunday");</a:t>
            </a:r>
          </a:p>
          <a:p>
            <a:r>
              <a:rPr lang="en-GB" dirty="0"/>
              <a:t>    break;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// Outputs "Thursday" (day 4)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07955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9997" y="0"/>
            <a:ext cx="1142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/>
              <a:t>Switch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877166" y="692696"/>
            <a:ext cx="7704856" cy="39703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err="1"/>
              <a:t>int</a:t>
            </a:r>
            <a:r>
              <a:rPr lang="en-GB" dirty="0"/>
              <a:t> day = 4;</a:t>
            </a:r>
          </a:p>
          <a:p>
            <a:r>
              <a:rPr lang="en-GB" dirty="0"/>
              <a:t>switch (day) 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case 6:</a:t>
            </a:r>
          </a:p>
          <a:p>
            <a:r>
              <a:rPr lang="en-GB" dirty="0"/>
              <a:t>    </a:t>
            </a:r>
            <a:r>
              <a:rPr lang="en-GB" dirty="0" err="1"/>
              <a:t>Console.WriteLine</a:t>
            </a:r>
            <a:r>
              <a:rPr lang="en-GB" dirty="0"/>
              <a:t>("Today is Saturday.");</a:t>
            </a:r>
          </a:p>
          <a:p>
            <a:r>
              <a:rPr lang="en-GB" dirty="0"/>
              <a:t>    break;</a:t>
            </a:r>
          </a:p>
          <a:p>
            <a:r>
              <a:rPr lang="en-GB" dirty="0"/>
              <a:t>  case 7:</a:t>
            </a:r>
          </a:p>
          <a:p>
            <a:r>
              <a:rPr lang="en-GB" dirty="0"/>
              <a:t>    </a:t>
            </a:r>
            <a:r>
              <a:rPr lang="en-GB" dirty="0" err="1"/>
              <a:t>Console.WriteLine</a:t>
            </a:r>
            <a:r>
              <a:rPr lang="en-GB" dirty="0"/>
              <a:t>("Today is Sunday.");</a:t>
            </a:r>
          </a:p>
          <a:p>
            <a:r>
              <a:rPr lang="en-GB" dirty="0"/>
              <a:t>    break;</a:t>
            </a:r>
          </a:p>
          <a:p>
            <a:r>
              <a:rPr lang="en-GB" dirty="0"/>
              <a:t>  default:</a:t>
            </a:r>
          </a:p>
          <a:p>
            <a:r>
              <a:rPr lang="en-GB" dirty="0"/>
              <a:t>    </a:t>
            </a:r>
            <a:r>
              <a:rPr lang="en-GB" dirty="0" err="1"/>
              <a:t>Console.WriteLine</a:t>
            </a:r>
            <a:r>
              <a:rPr lang="en-GB" dirty="0"/>
              <a:t>("Looking forward to the Weekend.");</a:t>
            </a:r>
          </a:p>
          <a:p>
            <a:r>
              <a:rPr lang="en-GB" dirty="0"/>
              <a:t>    break;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// Outputs "Looking forward to the Weekend."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378515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0"/>
            <a:ext cx="7416824" cy="70173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 smtClean="0"/>
              <a:t>char </a:t>
            </a:r>
            <a:r>
              <a:rPr lang="en-IN" dirty="0" err="1"/>
              <a:t>ch</a:t>
            </a:r>
            <a:r>
              <a:rPr lang="en-IN" dirty="0"/>
              <a:t>;</a:t>
            </a:r>
          </a:p>
          <a:p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("Enter an alphabet");</a:t>
            </a:r>
          </a:p>
          <a:p>
            <a:r>
              <a:rPr lang="en-IN" dirty="0"/>
              <a:t>            </a:t>
            </a:r>
            <a:r>
              <a:rPr lang="en-IN" dirty="0" err="1"/>
              <a:t>ch</a:t>
            </a:r>
            <a:r>
              <a:rPr lang="en-IN" dirty="0"/>
              <a:t> = </a:t>
            </a:r>
            <a:r>
              <a:rPr lang="en-IN" dirty="0" err="1"/>
              <a:t>Convert.ToChar</a:t>
            </a:r>
            <a:r>
              <a:rPr lang="en-IN" dirty="0"/>
              <a:t>(</a:t>
            </a:r>
            <a:r>
              <a:rPr lang="en-IN" dirty="0" err="1"/>
              <a:t>Console.ReadLine</a:t>
            </a:r>
            <a:r>
              <a:rPr lang="en-IN" dirty="0"/>
              <a:t>());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         switch(</a:t>
            </a:r>
            <a:r>
              <a:rPr lang="en-IN" dirty="0" err="1"/>
              <a:t>Char.ToLower</a:t>
            </a:r>
            <a:r>
              <a:rPr lang="en-IN" dirty="0"/>
              <a:t>(</a:t>
            </a:r>
            <a:r>
              <a:rPr lang="en-IN" dirty="0" err="1"/>
              <a:t>ch</a:t>
            </a:r>
            <a:r>
              <a:rPr lang="en-IN" dirty="0"/>
              <a:t>))</a:t>
            </a:r>
          </a:p>
          <a:p>
            <a:r>
              <a:rPr lang="en-IN" dirty="0"/>
              <a:t>            {</a:t>
            </a:r>
          </a:p>
          <a:p>
            <a:r>
              <a:rPr lang="en-IN" dirty="0"/>
              <a:t>                case 'a':</a:t>
            </a:r>
          </a:p>
          <a:p>
            <a:r>
              <a:rPr lang="en-IN" dirty="0"/>
              <a:t>                    </a:t>
            </a:r>
            <a:r>
              <a:rPr lang="en-IN" dirty="0" err="1"/>
              <a:t>Console.WriteLine</a:t>
            </a:r>
            <a:r>
              <a:rPr lang="en-IN" dirty="0"/>
              <a:t>("Vowel");</a:t>
            </a:r>
          </a:p>
          <a:p>
            <a:r>
              <a:rPr lang="en-IN" dirty="0"/>
              <a:t>                    break;</a:t>
            </a:r>
          </a:p>
          <a:p>
            <a:r>
              <a:rPr lang="en-IN" dirty="0"/>
              <a:t>                case 'e':</a:t>
            </a:r>
          </a:p>
          <a:p>
            <a:r>
              <a:rPr lang="en-IN" dirty="0"/>
              <a:t>                    </a:t>
            </a:r>
            <a:r>
              <a:rPr lang="en-IN" dirty="0" err="1"/>
              <a:t>Console.WriteLine</a:t>
            </a:r>
            <a:r>
              <a:rPr lang="en-IN" dirty="0"/>
              <a:t>("Vowel");</a:t>
            </a:r>
          </a:p>
          <a:p>
            <a:r>
              <a:rPr lang="en-IN" dirty="0"/>
              <a:t>                    break;</a:t>
            </a:r>
          </a:p>
          <a:p>
            <a:r>
              <a:rPr lang="en-IN" dirty="0"/>
              <a:t>                case '</a:t>
            </a:r>
            <a:r>
              <a:rPr lang="en-IN" dirty="0" err="1"/>
              <a:t>i</a:t>
            </a:r>
            <a:r>
              <a:rPr lang="en-IN" dirty="0"/>
              <a:t>':</a:t>
            </a:r>
          </a:p>
          <a:p>
            <a:r>
              <a:rPr lang="en-IN" dirty="0"/>
              <a:t>                    </a:t>
            </a:r>
            <a:r>
              <a:rPr lang="en-IN" dirty="0" err="1"/>
              <a:t>Console.WriteLine</a:t>
            </a:r>
            <a:r>
              <a:rPr lang="en-IN" dirty="0"/>
              <a:t>("Vowel");</a:t>
            </a:r>
          </a:p>
          <a:p>
            <a:r>
              <a:rPr lang="en-IN" dirty="0"/>
              <a:t>                    break;</a:t>
            </a:r>
          </a:p>
          <a:p>
            <a:r>
              <a:rPr lang="en-IN" dirty="0"/>
              <a:t>                case 'o':</a:t>
            </a:r>
          </a:p>
          <a:p>
            <a:r>
              <a:rPr lang="en-IN" dirty="0"/>
              <a:t>                    </a:t>
            </a:r>
            <a:r>
              <a:rPr lang="en-IN" dirty="0" err="1"/>
              <a:t>Console.WriteLine</a:t>
            </a:r>
            <a:r>
              <a:rPr lang="en-IN" dirty="0"/>
              <a:t>("Vowel");</a:t>
            </a:r>
          </a:p>
          <a:p>
            <a:r>
              <a:rPr lang="en-IN" dirty="0"/>
              <a:t>                    break;</a:t>
            </a:r>
          </a:p>
          <a:p>
            <a:r>
              <a:rPr lang="en-IN" dirty="0"/>
              <a:t>                case 'u':</a:t>
            </a:r>
          </a:p>
          <a:p>
            <a:r>
              <a:rPr lang="en-IN" dirty="0"/>
              <a:t>                    </a:t>
            </a:r>
            <a:r>
              <a:rPr lang="en-IN" dirty="0" err="1"/>
              <a:t>Console.WriteLine</a:t>
            </a:r>
            <a:r>
              <a:rPr lang="en-IN" dirty="0"/>
              <a:t>("Vowel");</a:t>
            </a:r>
          </a:p>
          <a:p>
            <a:r>
              <a:rPr lang="en-IN" dirty="0"/>
              <a:t>                    break;</a:t>
            </a:r>
          </a:p>
          <a:p>
            <a:r>
              <a:rPr lang="en-IN" dirty="0"/>
              <a:t>                default:</a:t>
            </a:r>
          </a:p>
          <a:p>
            <a:r>
              <a:rPr lang="en-IN" dirty="0"/>
              <a:t>                    </a:t>
            </a:r>
            <a:r>
              <a:rPr lang="en-IN" dirty="0" err="1"/>
              <a:t>Console.WriteLine</a:t>
            </a:r>
            <a:r>
              <a:rPr lang="en-IN" dirty="0"/>
              <a:t>("Not a vowel");</a:t>
            </a:r>
          </a:p>
          <a:p>
            <a:r>
              <a:rPr lang="en-IN" dirty="0"/>
              <a:t>                    break;</a:t>
            </a:r>
          </a:p>
          <a:p>
            <a:r>
              <a:rPr lang="en-IN" dirty="0"/>
              <a:t>            </a:t>
            </a: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88035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1600" y="404664"/>
            <a:ext cx="1628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While Loop</a:t>
            </a:r>
          </a:p>
        </p:txBody>
      </p:sp>
      <p:sp>
        <p:nvSpPr>
          <p:cNvPr id="5" name="Rectangle 4"/>
          <p:cNvSpPr/>
          <p:nvPr/>
        </p:nvSpPr>
        <p:spPr>
          <a:xfrm>
            <a:off x="983955" y="971436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Loops can execute a block of code as long as a specified condition is reached.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983955" y="1652150"/>
            <a:ext cx="4572000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GB" dirty="0"/>
              <a:t>while (condition) 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// code block to be executed</a:t>
            </a:r>
          </a:p>
          <a:p>
            <a:r>
              <a:rPr lang="en-GB" dirty="0"/>
              <a:t>}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58515" y="5103674"/>
            <a:ext cx="4572000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nn-NO" dirty="0"/>
              <a:t>int i = 0;</a:t>
            </a:r>
          </a:p>
          <a:p>
            <a:r>
              <a:rPr lang="nn-NO" dirty="0"/>
              <a:t>while (i &lt; 5) </a:t>
            </a:r>
          </a:p>
          <a:p>
            <a:r>
              <a:rPr lang="nn-NO" dirty="0"/>
              <a:t>{</a:t>
            </a:r>
          </a:p>
          <a:p>
            <a:r>
              <a:rPr lang="nn-NO" dirty="0"/>
              <a:t>  Console.WriteLine(i);</a:t>
            </a:r>
          </a:p>
          <a:p>
            <a:r>
              <a:rPr lang="nn-NO" dirty="0"/>
              <a:t>  i++;</a:t>
            </a:r>
          </a:p>
          <a:p>
            <a:r>
              <a:rPr lang="nn-NO" dirty="0"/>
              <a:t>}</a:t>
            </a:r>
            <a:endParaRPr lang="en-IN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315354"/>
            <a:ext cx="450532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36016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461971"/>
              </p:ext>
            </p:extLst>
          </p:nvPr>
        </p:nvGraphicFramePr>
        <p:xfrm>
          <a:off x="971600" y="2780928"/>
          <a:ext cx="7272810" cy="36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135"/>
                <a:gridCol w="1212135"/>
                <a:gridCol w="1212135"/>
                <a:gridCol w="2175782"/>
                <a:gridCol w="1212135"/>
                <a:gridCol w="248488"/>
              </a:tblGrid>
              <a:tr h="94609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 Initial Value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New Value (</a:t>
                      </a:r>
                      <a:r>
                        <a:rPr lang="en-GB" dirty="0" err="1" smtClean="0"/>
                        <a:t>i</a:t>
                      </a:r>
                      <a:r>
                        <a:rPr lang="en-GB" dirty="0" smtClean="0"/>
                        <a:t>++)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Condition  </a:t>
                      </a:r>
                      <a:r>
                        <a:rPr lang="en-GB" dirty="0" err="1" smtClean="0"/>
                        <a:t>i</a:t>
                      </a:r>
                      <a:r>
                        <a:rPr lang="en-GB" dirty="0" smtClean="0"/>
                        <a:t>&lt;2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Result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62263">
                <a:tc>
                  <a:txBody>
                    <a:bodyPr/>
                    <a:lstStyle/>
                    <a:p>
                      <a:r>
                        <a:rPr lang="en-GB" dirty="0" smtClean="0"/>
                        <a:t>1 iteration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0&lt;2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true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62263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r>
                        <a:rPr lang="en-GB" baseline="30000" dirty="0" smtClean="0"/>
                        <a:t>nd</a:t>
                      </a:r>
                      <a:r>
                        <a:rPr lang="en-GB" dirty="0" smtClean="0"/>
                        <a:t> iteration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1&lt;2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true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946091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r>
                        <a:rPr lang="en-GB" baseline="30000" dirty="0" smtClean="0"/>
                        <a:t>rd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iteraation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2&lt;2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8369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835696" y="404664"/>
            <a:ext cx="4572000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nn-NO" dirty="0"/>
              <a:t>int i = 0;</a:t>
            </a:r>
          </a:p>
          <a:p>
            <a:r>
              <a:rPr lang="nn-NO" dirty="0"/>
              <a:t>while (i &lt; </a:t>
            </a:r>
            <a:r>
              <a:rPr lang="nn-NO" dirty="0" smtClean="0"/>
              <a:t>2) </a:t>
            </a:r>
            <a:endParaRPr lang="nn-NO" dirty="0"/>
          </a:p>
          <a:p>
            <a:r>
              <a:rPr lang="nn-NO" dirty="0"/>
              <a:t>{</a:t>
            </a:r>
          </a:p>
          <a:p>
            <a:r>
              <a:rPr lang="nn-NO" dirty="0"/>
              <a:t>  Console.WriteLine(i);</a:t>
            </a:r>
          </a:p>
          <a:p>
            <a:r>
              <a:rPr lang="nn-NO" dirty="0"/>
              <a:t>  i++;</a:t>
            </a:r>
          </a:p>
          <a:p>
            <a:r>
              <a:rPr lang="nn-NO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064868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44918"/>
              </p:ext>
            </p:extLst>
          </p:nvPr>
        </p:nvGraphicFramePr>
        <p:xfrm>
          <a:off x="899592" y="2276872"/>
          <a:ext cx="7272810" cy="3856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135"/>
                <a:gridCol w="1212135"/>
                <a:gridCol w="1212135"/>
                <a:gridCol w="2175782"/>
                <a:gridCol w="1212135"/>
                <a:gridCol w="248488"/>
              </a:tblGrid>
              <a:tr h="94609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 Initial Value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New Value (</a:t>
                      </a:r>
                      <a:r>
                        <a:rPr lang="en-GB" dirty="0" err="1" smtClean="0"/>
                        <a:t>i</a:t>
                      </a:r>
                      <a:r>
                        <a:rPr lang="en-GB" dirty="0" smtClean="0"/>
                        <a:t>++)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Condition  </a:t>
                      </a:r>
                      <a:r>
                        <a:rPr lang="en-GB" dirty="0" err="1" smtClean="0"/>
                        <a:t>i</a:t>
                      </a:r>
                      <a:r>
                        <a:rPr lang="en-GB" dirty="0" smtClean="0"/>
                        <a:t>&lt;2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Result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62263">
                <a:tc>
                  <a:txBody>
                    <a:bodyPr/>
                    <a:lstStyle/>
                    <a:p>
                      <a:r>
                        <a:rPr lang="en-GB" dirty="0" smtClean="0"/>
                        <a:t>1 iteration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2&lt;=4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true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62263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r>
                        <a:rPr lang="en-GB" baseline="30000" dirty="0" smtClean="0"/>
                        <a:t>nd</a:t>
                      </a:r>
                      <a:r>
                        <a:rPr lang="en-GB" dirty="0" smtClean="0"/>
                        <a:t> iteration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3&lt;=4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true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946091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r>
                        <a:rPr lang="en-GB" baseline="30000" dirty="0" smtClean="0"/>
                        <a:t>rd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smtClean="0"/>
                        <a:t>iteration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4&lt;=4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true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83692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r>
                        <a:rPr lang="en-GB" baseline="30000" dirty="0" smtClean="0"/>
                        <a:t>th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smtClean="0"/>
                        <a:t>iteration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5&lt;=4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835696" y="404664"/>
            <a:ext cx="4572000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2;</a:t>
            </a:r>
          </a:p>
          <a:p>
            <a:r>
              <a:rPr lang="en-IN" dirty="0"/>
              <a:t>            while (</a:t>
            </a:r>
            <a:r>
              <a:rPr lang="en-IN" dirty="0" err="1"/>
              <a:t>i</a:t>
            </a:r>
            <a:r>
              <a:rPr lang="en-IN" dirty="0"/>
              <a:t> &lt;=4 )</a:t>
            </a:r>
          </a:p>
          <a:p>
            <a:r>
              <a:rPr lang="en-IN" dirty="0"/>
              <a:t>            {</a:t>
            </a:r>
          </a:p>
          <a:p>
            <a:r>
              <a:rPr lang="en-IN" dirty="0"/>
              <a:t>                </a:t>
            </a:r>
            <a:r>
              <a:rPr lang="en-IN" dirty="0" err="1"/>
              <a:t>Console.WriteLine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r>
              <a:rPr lang="en-IN" dirty="0"/>
              <a:t>                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r>
              <a:rPr lang="en-IN" dirty="0"/>
              <a:t>         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082822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1600" y="404664"/>
            <a:ext cx="1628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While Loop</a:t>
            </a:r>
          </a:p>
        </p:txBody>
      </p:sp>
      <p:sp>
        <p:nvSpPr>
          <p:cNvPr id="2" name="Rectangle 1"/>
          <p:cNvSpPr/>
          <p:nvPr/>
        </p:nvSpPr>
        <p:spPr>
          <a:xfrm>
            <a:off x="1115616" y="1052736"/>
            <a:ext cx="4572000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GB" dirty="0"/>
              <a:t>do 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// code block to be executed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while (condition);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610357" y="3429000"/>
            <a:ext cx="4572000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0;</a:t>
            </a:r>
          </a:p>
          <a:p>
            <a:r>
              <a:rPr lang="en-IN" dirty="0"/>
              <a:t>do 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</a:t>
            </a:r>
            <a:r>
              <a:rPr lang="en-IN" dirty="0" err="1"/>
              <a:t>Console.WriteLine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r>
              <a:rPr lang="en-IN" dirty="0"/>
              <a:t>  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while (</a:t>
            </a:r>
            <a:r>
              <a:rPr lang="en-IN" dirty="0" err="1"/>
              <a:t>i</a:t>
            </a:r>
            <a:r>
              <a:rPr lang="en-IN" dirty="0"/>
              <a:t> &lt; 5);</a:t>
            </a:r>
          </a:p>
        </p:txBody>
      </p:sp>
    </p:spTree>
    <p:extLst>
      <p:ext uri="{BB962C8B-B14F-4D97-AF65-F5344CB8AC3E}">
        <p14:creationId xmlns:p14="http://schemas.microsoft.com/office/powerpoint/2010/main" val="128321734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55576" y="215062"/>
            <a:ext cx="15588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 For Loop</a:t>
            </a:r>
          </a:p>
        </p:txBody>
      </p:sp>
      <p:sp>
        <p:nvSpPr>
          <p:cNvPr id="5" name="Rectangle 4"/>
          <p:cNvSpPr/>
          <p:nvPr/>
        </p:nvSpPr>
        <p:spPr>
          <a:xfrm>
            <a:off x="1115616" y="908720"/>
            <a:ext cx="4572000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GB" dirty="0"/>
              <a:t>for (statement 1; statement 2; statement 3) 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// code block to be executed</a:t>
            </a:r>
          </a:p>
          <a:p>
            <a:r>
              <a:rPr lang="en-GB" dirty="0"/>
              <a:t>}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971600" y="2274838"/>
            <a:ext cx="8352928" cy="1477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Statement 1 is executed (one time) before the execution of the code block.</a:t>
            </a:r>
          </a:p>
          <a:p>
            <a:endParaRPr lang="en-GB" dirty="0"/>
          </a:p>
          <a:p>
            <a:r>
              <a:rPr lang="en-GB" dirty="0"/>
              <a:t>Statement 2 defines the condition for executing the code block.</a:t>
            </a:r>
          </a:p>
          <a:p>
            <a:endParaRPr lang="en-GB" dirty="0"/>
          </a:p>
          <a:p>
            <a:r>
              <a:rPr lang="en-GB" dirty="0"/>
              <a:t>Statement 3 is executed (every time) after the code block has been executed.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985424" y="5388678"/>
            <a:ext cx="45720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nn-NO" dirty="0"/>
              <a:t>for (int i = 0; i &lt; 5; i++) </a:t>
            </a:r>
          </a:p>
          <a:p>
            <a:r>
              <a:rPr lang="nn-NO" dirty="0"/>
              <a:t>{</a:t>
            </a:r>
          </a:p>
          <a:p>
            <a:r>
              <a:rPr lang="nn-NO" dirty="0"/>
              <a:t>  Console.WriteLine(i);</a:t>
            </a:r>
          </a:p>
          <a:p>
            <a:r>
              <a:rPr lang="nn-NO" dirty="0"/>
              <a:t>}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971600" y="4005064"/>
            <a:ext cx="38164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for (initialization; condition; iterator)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	// body of for loop</a:t>
            </a:r>
          </a:p>
          <a:p>
            <a:r>
              <a:rPr lang="en-GB" dirty="0"/>
              <a:t>}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691680" y="4293096"/>
            <a:ext cx="216024" cy="12961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483768" y="4293096"/>
            <a:ext cx="648072" cy="12961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879812" y="4293096"/>
            <a:ext cx="1116124" cy="12961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4669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540255"/>
              </p:ext>
            </p:extLst>
          </p:nvPr>
        </p:nvGraphicFramePr>
        <p:xfrm>
          <a:off x="899592" y="2276872"/>
          <a:ext cx="7272810" cy="36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135"/>
                <a:gridCol w="1212135"/>
                <a:gridCol w="1212135"/>
                <a:gridCol w="2175782"/>
                <a:gridCol w="1212135"/>
                <a:gridCol w="248488"/>
              </a:tblGrid>
              <a:tr h="94609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 Initial Value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New Value (</a:t>
                      </a:r>
                      <a:r>
                        <a:rPr lang="en-GB" dirty="0" err="1" smtClean="0"/>
                        <a:t>i</a:t>
                      </a:r>
                      <a:r>
                        <a:rPr lang="en-GB" dirty="0" smtClean="0"/>
                        <a:t>++)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Condition  </a:t>
                      </a:r>
                      <a:r>
                        <a:rPr lang="en-GB" dirty="0" err="1" smtClean="0"/>
                        <a:t>i</a:t>
                      </a:r>
                      <a:r>
                        <a:rPr lang="en-GB" dirty="0" smtClean="0"/>
                        <a:t>&lt;2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Result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62263">
                <a:tc>
                  <a:txBody>
                    <a:bodyPr/>
                    <a:lstStyle/>
                    <a:p>
                      <a:r>
                        <a:rPr lang="en-GB" dirty="0" smtClean="0"/>
                        <a:t>1 iteration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0&lt;2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true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62263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r>
                        <a:rPr lang="en-GB" baseline="30000" dirty="0" smtClean="0"/>
                        <a:t>nd</a:t>
                      </a:r>
                      <a:r>
                        <a:rPr lang="en-GB" dirty="0" smtClean="0"/>
                        <a:t> iteration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1&lt;2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true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946091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r>
                        <a:rPr lang="en-GB" baseline="30000" dirty="0" smtClean="0"/>
                        <a:t>rd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smtClean="0"/>
                        <a:t>iteration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2&lt;2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8369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835696" y="404664"/>
            <a:ext cx="4572000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nn-NO" dirty="0"/>
              <a:t>for (int i = 0; i &lt; </a:t>
            </a:r>
            <a:r>
              <a:rPr lang="nn-NO" dirty="0" smtClean="0"/>
              <a:t>2; </a:t>
            </a:r>
            <a:r>
              <a:rPr lang="nn-NO" dirty="0"/>
              <a:t>i++) </a:t>
            </a:r>
          </a:p>
          <a:p>
            <a:r>
              <a:rPr lang="nn-NO" dirty="0"/>
              <a:t>{</a:t>
            </a:r>
          </a:p>
          <a:p>
            <a:r>
              <a:rPr lang="nn-NO" dirty="0"/>
              <a:t>  Console.WriteLine(i);</a:t>
            </a:r>
          </a:p>
          <a:p>
            <a:r>
              <a:rPr lang="nn-NO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291929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68857"/>
            <a:ext cx="4448175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679" y="260648"/>
            <a:ext cx="458152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462090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053"/>
          <p:cNvSpPr/>
          <p:nvPr/>
        </p:nvSpPr>
        <p:spPr>
          <a:xfrm>
            <a:off x="899592" y="260648"/>
            <a:ext cx="1696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properties in C#</a:t>
            </a:r>
          </a:p>
        </p:txBody>
      </p:sp>
      <p:sp>
        <p:nvSpPr>
          <p:cNvPr id="2" name="Rectangle 1"/>
          <p:cNvSpPr/>
          <p:nvPr/>
        </p:nvSpPr>
        <p:spPr>
          <a:xfrm>
            <a:off x="899592" y="908720"/>
            <a:ext cx="1994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C# Property Syntax</a:t>
            </a:r>
          </a:p>
        </p:txBody>
      </p:sp>
      <p:sp>
        <p:nvSpPr>
          <p:cNvPr id="3" name="Rectangle 2"/>
          <p:cNvSpPr/>
          <p:nvPr/>
        </p:nvSpPr>
        <p:spPr>
          <a:xfrm>
            <a:off x="1259632" y="1583855"/>
            <a:ext cx="4572000" cy="369331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GB" dirty="0"/>
              <a:t>&lt;Access Modifier&gt; &lt;Return Type&gt; &lt;Property Name&gt;</a:t>
            </a:r>
          </a:p>
          <a:p>
            <a:r>
              <a:rPr lang="en-GB" dirty="0"/>
              <a:t>  {</a:t>
            </a:r>
          </a:p>
          <a:p>
            <a:r>
              <a:rPr lang="en-GB" dirty="0"/>
              <a:t>   get { </a:t>
            </a:r>
          </a:p>
          <a:p>
            <a:r>
              <a:rPr lang="en-GB" dirty="0"/>
              <a:t>         // get accessor</a:t>
            </a:r>
          </a:p>
          <a:p>
            <a:r>
              <a:rPr lang="en-GB" dirty="0"/>
              <a:t>         // return value</a:t>
            </a:r>
          </a:p>
          <a:p>
            <a:r>
              <a:rPr lang="en-GB" dirty="0"/>
              <a:t>       }</a:t>
            </a:r>
          </a:p>
          <a:p>
            <a:endParaRPr lang="en-GB" dirty="0"/>
          </a:p>
          <a:p>
            <a:r>
              <a:rPr lang="en-GB" dirty="0"/>
              <a:t>    set {</a:t>
            </a:r>
          </a:p>
          <a:p>
            <a:r>
              <a:rPr lang="en-GB" dirty="0"/>
              <a:t>	      // set accessor</a:t>
            </a:r>
          </a:p>
          <a:p>
            <a:r>
              <a:rPr lang="en-GB" dirty="0"/>
              <a:t>          // assign a new value</a:t>
            </a:r>
          </a:p>
          <a:p>
            <a:r>
              <a:rPr lang="en-GB" dirty="0"/>
              <a:t>         }</a:t>
            </a:r>
          </a:p>
          <a:p>
            <a:r>
              <a:rPr lang="en-GB" dirty="0"/>
              <a:t>  }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38201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7872" y="404664"/>
            <a:ext cx="30845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C# Break and Continue</a:t>
            </a:r>
          </a:p>
        </p:txBody>
      </p:sp>
      <p:sp>
        <p:nvSpPr>
          <p:cNvPr id="5" name="Rectangle 4"/>
          <p:cNvSpPr/>
          <p:nvPr/>
        </p:nvSpPr>
        <p:spPr>
          <a:xfrm>
            <a:off x="1403648" y="1120676"/>
            <a:ext cx="4572000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nn-NO" dirty="0"/>
              <a:t>for (int i = 0; i &lt; 10; i++) </a:t>
            </a:r>
          </a:p>
          <a:p>
            <a:r>
              <a:rPr lang="nn-NO" dirty="0"/>
              <a:t>{</a:t>
            </a:r>
          </a:p>
          <a:p>
            <a:r>
              <a:rPr lang="nn-NO" dirty="0"/>
              <a:t>  if (i == 4) </a:t>
            </a:r>
          </a:p>
          <a:p>
            <a:r>
              <a:rPr lang="nn-NO" dirty="0"/>
              <a:t>  {</a:t>
            </a:r>
          </a:p>
          <a:p>
            <a:r>
              <a:rPr lang="nn-NO" dirty="0"/>
              <a:t>    break;</a:t>
            </a:r>
          </a:p>
          <a:p>
            <a:r>
              <a:rPr lang="nn-NO" dirty="0"/>
              <a:t>  }</a:t>
            </a:r>
          </a:p>
          <a:p>
            <a:r>
              <a:rPr lang="nn-NO" dirty="0"/>
              <a:t>  Console.WriteLine(i);</a:t>
            </a:r>
          </a:p>
          <a:p>
            <a:r>
              <a:rPr lang="nn-NO" dirty="0"/>
              <a:t>}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064986" y="3573016"/>
            <a:ext cx="7827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break statement can also be used to jump out of a loop.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259632" y="4293096"/>
            <a:ext cx="4572000" cy="23083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nn-NO" dirty="0"/>
              <a:t>for (int i = 0; i &lt; 10; i++) </a:t>
            </a:r>
          </a:p>
          <a:p>
            <a:r>
              <a:rPr lang="nn-NO" dirty="0"/>
              <a:t>{</a:t>
            </a:r>
          </a:p>
          <a:p>
            <a:r>
              <a:rPr lang="nn-NO" dirty="0"/>
              <a:t>  if (i == 4) </a:t>
            </a:r>
          </a:p>
          <a:p>
            <a:r>
              <a:rPr lang="nn-NO" dirty="0"/>
              <a:t>  {</a:t>
            </a:r>
          </a:p>
          <a:p>
            <a:r>
              <a:rPr lang="nn-NO" dirty="0"/>
              <a:t>    continue;</a:t>
            </a:r>
          </a:p>
          <a:p>
            <a:r>
              <a:rPr lang="nn-NO" dirty="0"/>
              <a:t>  }</a:t>
            </a:r>
          </a:p>
          <a:p>
            <a:r>
              <a:rPr lang="nn-NO" dirty="0"/>
              <a:t>  Console.WriteLine(i);</a:t>
            </a:r>
          </a:p>
          <a:p>
            <a:r>
              <a:rPr lang="nn-NO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417532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7872" y="404664"/>
            <a:ext cx="1356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C# Arrays</a:t>
            </a:r>
          </a:p>
        </p:txBody>
      </p:sp>
      <p:sp>
        <p:nvSpPr>
          <p:cNvPr id="2" name="Rectangle 1"/>
          <p:cNvSpPr/>
          <p:nvPr/>
        </p:nvSpPr>
        <p:spPr>
          <a:xfrm>
            <a:off x="827584" y="1124744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Arrays are used to store multiple values in a single variable, instead of declaring separate variables for each value.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443884" y="2204864"/>
            <a:ext cx="398316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dirty="0"/>
              <a:t>string[] cars;</a:t>
            </a:r>
          </a:p>
        </p:txBody>
      </p:sp>
      <p:sp>
        <p:nvSpPr>
          <p:cNvPr id="8" name="Rectangle 7"/>
          <p:cNvSpPr/>
          <p:nvPr/>
        </p:nvSpPr>
        <p:spPr>
          <a:xfrm>
            <a:off x="1087872" y="2852937"/>
            <a:ext cx="5770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string[] cars = {"Volvo", "BMW", "Ford", "Mazda"};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760331" y="3717032"/>
            <a:ext cx="3177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Access the Elements of an Array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392111"/>
              </p:ext>
            </p:extLst>
          </p:nvPr>
        </p:nvGraphicFramePr>
        <p:xfrm>
          <a:off x="1259632" y="4221088"/>
          <a:ext cx="6096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139040">
                <a:tc>
                  <a:txBody>
                    <a:bodyPr/>
                    <a:lstStyle/>
                    <a:p>
                      <a:r>
                        <a:rPr lang="en-GB" dirty="0" smtClean="0"/>
                        <a:t>Volvo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BMW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Mazda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324347" y="5451068"/>
            <a:ext cx="5583097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string[] cars = {"Volvo", "BMW", "Ford", "Mazda"};</a:t>
            </a:r>
          </a:p>
          <a:p>
            <a:r>
              <a:rPr lang="en-IN" dirty="0" err="1"/>
              <a:t>Console.WriteLine</a:t>
            </a:r>
            <a:r>
              <a:rPr lang="en-IN" dirty="0"/>
              <a:t>(cars[0]);</a:t>
            </a:r>
          </a:p>
          <a:p>
            <a:r>
              <a:rPr lang="en-IN" dirty="0"/>
              <a:t>// Outputs Volvo</a:t>
            </a:r>
          </a:p>
        </p:txBody>
      </p:sp>
    </p:spTree>
    <p:extLst>
      <p:ext uri="{BB962C8B-B14F-4D97-AF65-F5344CB8AC3E}">
        <p14:creationId xmlns:p14="http://schemas.microsoft.com/office/powerpoint/2010/main" val="243442354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404664"/>
            <a:ext cx="2589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Change an Array Element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971600" y="1268760"/>
            <a:ext cx="7416824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string[] cars = {"Volvo", "BMW", "Ford", "Mazda"};</a:t>
            </a:r>
          </a:p>
          <a:p>
            <a:r>
              <a:rPr lang="en-GB" dirty="0"/>
              <a:t>cars[0] = "Opel";</a:t>
            </a:r>
          </a:p>
          <a:p>
            <a:r>
              <a:rPr lang="en-GB" dirty="0" err="1"/>
              <a:t>Console.WriteLine</a:t>
            </a:r>
            <a:r>
              <a:rPr lang="en-GB" dirty="0"/>
              <a:t>(cars[0]);</a:t>
            </a:r>
          </a:p>
          <a:p>
            <a:r>
              <a:rPr lang="en-GB" dirty="0"/>
              <a:t>// Now outputs Opel instead of Volvo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971600" y="2875002"/>
            <a:ext cx="1401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Array Length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600" y="3573016"/>
            <a:ext cx="66064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string[] cars = {"Volvo", "BMW", "Ford", "Mazda"};</a:t>
            </a:r>
          </a:p>
          <a:p>
            <a:r>
              <a:rPr lang="en-IN" dirty="0" err="1"/>
              <a:t>Console.WriteLine</a:t>
            </a:r>
            <a:r>
              <a:rPr lang="en-IN" dirty="0"/>
              <a:t>(</a:t>
            </a:r>
            <a:r>
              <a:rPr lang="en-IN" dirty="0" err="1"/>
              <a:t>cars.Length</a:t>
            </a:r>
            <a:r>
              <a:rPr lang="en-IN" dirty="0"/>
              <a:t>);</a:t>
            </a:r>
          </a:p>
          <a:p>
            <a:r>
              <a:rPr lang="en-IN" dirty="0"/>
              <a:t>// Outputs 4</a:t>
            </a:r>
          </a:p>
        </p:txBody>
      </p:sp>
    </p:spTree>
    <p:extLst>
      <p:ext uri="{BB962C8B-B14F-4D97-AF65-F5344CB8AC3E}">
        <p14:creationId xmlns:p14="http://schemas.microsoft.com/office/powerpoint/2010/main" val="149179466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3568" y="116632"/>
            <a:ext cx="8136904" cy="31393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string[] cars = new string[4];</a:t>
            </a:r>
          </a:p>
          <a:p>
            <a:endParaRPr lang="en-GB" dirty="0"/>
          </a:p>
          <a:p>
            <a:r>
              <a:rPr lang="en-GB" dirty="0"/>
              <a:t>// Create an array of four elements and add values right away </a:t>
            </a:r>
          </a:p>
          <a:p>
            <a:r>
              <a:rPr lang="en-GB" dirty="0"/>
              <a:t>string[] cars = new string[4] {"Volvo", "BMW", "Ford", "Mazda"};</a:t>
            </a:r>
          </a:p>
          <a:p>
            <a:endParaRPr lang="en-GB" dirty="0"/>
          </a:p>
          <a:p>
            <a:r>
              <a:rPr lang="en-GB" dirty="0"/>
              <a:t>// Create an array of four elements without specifying the size </a:t>
            </a:r>
          </a:p>
          <a:p>
            <a:r>
              <a:rPr lang="en-GB" dirty="0"/>
              <a:t>string[] cars = new string[] {"Volvo", "BMW", "Ford", "Mazda"};</a:t>
            </a:r>
          </a:p>
          <a:p>
            <a:endParaRPr lang="en-GB" dirty="0"/>
          </a:p>
          <a:p>
            <a:r>
              <a:rPr lang="en-GB" dirty="0"/>
              <a:t>// Create an array of four elements, omitting the new keyword, and without specifying the size</a:t>
            </a:r>
          </a:p>
          <a:p>
            <a:r>
              <a:rPr lang="en-GB" dirty="0"/>
              <a:t>string[] cars = {"Volvo", "BMW", "Ford", "Mazda"};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00970" y="3717032"/>
            <a:ext cx="7759461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// Declare an array</a:t>
            </a:r>
          </a:p>
          <a:p>
            <a:r>
              <a:rPr lang="en-GB" dirty="0"/>
              <a:t>string[] cars;</a:t>
            </a:r>
          </a:p>
          <a:p>
            <a:endParaRPr lang="en-GB" dirty="0"/>
          </a:p>
          <a:p>
            <a:r>
              <a:rPr lang="en-GB" dirty="0"/>
              <a:t>// Add values, using new</a:t>
            </a:r>
          </a:p>
          <a:p>
            <a:r>
              <a:rPr lang="en-GB" dirty="0"/>
              <a:t>cars = new string[] {"Volvo", "BMW", "Ford"};</a:t>
            </a:r>
          </a:p>
          <a:p>
            <a:endParaRPr lang="en-GB" dirty="0"/>
          </a:p>
          <a:p>
            <a:r>
              <a:rPr lang="en-GB" dirty="0"/>
              <a:t>// Add values without using new (this will cause an error)</a:t>
            </a:r>
          </a:p>
          <a:p>
            <a:r>
              <a:rPr lang="en-GB" dirty="0"/>
              <a:t>cars = {"Volvo", "BMW", "Ford"};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020910"/>
      </p:ext>
    </p:extLst>
  </p:cSld>
  <p:clrMapOvr>
    <a:masterClrMapping/>
  </p:clrMapOvr>
  <p:transition spd="slow"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3687" y="332656"/>
            <a:ext cx="2360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Loop Through an Array</a:t>
            </a:r>
          </a:p>
        </p:txBody>
      </p:sp>
      <p:sp>
        <p:nvSpPr>
          <p:cNvPr id="3" name="Rectangle 2"/>
          <p:cNvSpPr/>
          <p:nvPr/>
        </p:nvSpPr>
        <p:spPr>
          <a:xfrm>
            <a:off x="827584" y="980728"/>
            <a:ext cx="8080313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string[] cars = {"Volvo", "BMW", "Ford", "Mazda"};</a:t>
            </a:r>
          </a:p>
          <a:p>
            <a:r>
              <a:rPr lang="en-IN" dirty="0"/>
              <a:t>for 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</a:t>
            </a:r>
            <a:r>
              <a:rPr lang="en-IN" dirty="0" err="1"/>
              <a:t>cars.Length</a:t>
            </a:r>
            <a:r>
              <a:rPr lang="en-IN" dirty="0"/>
              <a:t>; </a:t>
            </a:r>
            <a:r>
              <a:rPr lang="en-IN" dirty="0" err="1"/>
              <a:t>i</a:t>
            </a:r>
            <a:r>
              <a:rPr lang="en-IN" dirty="0"/>
              <a:t>++) 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</a:t>
            </a:r>
            <a:r>
              <a:rPr lang="en-IN" dirty="0" err="1"/>
              <a:t>Console.WriteLine</a:t>
            </a:r>
            <a:r>
              <a:rPr lang="en-IN" dirty="0"/>
              <a:t>(cars[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r>
              <a:rPr lang="en-IN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845939" y="2864692"/>
            <a:ext cx="1813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The </a:t>
            </a:r>
            <a:r>
              <a:rPr lang="en-IN" dirty="0" err="1"/>
              <a:t>foreach</a:t>
            </a:r>
            <a:r>
              <a:rPr lang="en-IN" dirty="0"/>
              <a:t> Loop</a:t>
            </a:r>
          </a:p>
        </p:txBody>
      </p:sp>
      <p:sp>
        <p:nvSpPr>
          <p:cNvPr id="6" name="Rectangle 5"/>
          <p:cNvSpPr/>
          <p:nvPr/>
        </p:nvSpPr>
        <p:spPr>
          <a:xfrm>
            <a:off x="1547664" y="3428606"/>
            <a:ext cx="457200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dirty="0" err="1"/>
              <a:t>foreach</a:t>
            </a:r>
            <a:r>
              <a:rPr lang="en-GB" dirty="0"/>
              <a:t> (type </a:t>
            </a:r>
            <a:r>
              <a:rPr lang="en-GB" dirty="0" err="1"/>
              <a:t>variableName</a:t>
            </a:r>
            <a:r>
              <a:rPr lang="en-GB" dirty="0"/>
              <a:t> in </a:t>
            </a:r>
            <a:r>
              <a:rPr lang="en-GB" dirty="0" err="1"/>
              <a:t>arrayName</a:t>
            </a:r>
            <a:r>
              <a:rPr lang="en-GB" dirty="0"/>
              <a:t>) 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// code block to be executed</a:t>
            </a:r>
          </a:p>
          <a:p>
            <a:r>
              <a:rPr lang="en-GB" dirty="0"/>
              <a:t>}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514040" y="4869160"/>
            <a:ext cx="6370327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string[] cars = {"Volvo", "BMW", "Ford", "Mazda"};</a:t>
            </a:r>
          </a:p>
          <a:p>
            <a:r>
              <a:rPr lang="en-IN" dirty="0" err="1"/>
              <a:t>foreach</a:t>
            </a:r>
            <a:r>
              <a:rPr lang="en-IN" dirty="0"/>
              <a:t> (string </a:t>
            </a:r>
            <a:r>
              <a:rPr lang="en-IN" dirty="0" err="1"/>
              <a:t>i</a:t>
            </a:r>
            <a:r>
              <a:rPr lang="en-IN" dirty="0"/>
              <a:t> in cars) 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</a:t>
            </a:r>
            <a:r>
              <a:rPr lang="en-IN" dirty="0" err="1"/>
              <a:t>Console.WriteLine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0403443"/>
      </p:ext>
    </p:extLst>
  </p:cSld>
  <p:clrMapOvr>
    <a:masterClrMapping/>
  </p:clrMapOvr>
  <p:transition spd="slow">
    <p:wipe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3568" y="35332"/>
            <a:ext cx="1438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Sort an Array</a:t>
            </a:r>
          </a:p>
        </p:txBody>
      </p:sp>
      <p:sp>
        <p:nvSpPr>
          <p:cNvPr id="7" name="Rectangle 6"/>
          <p:cNvSpPr/>
          <p:nvPr/>
        </p:nvSpPr>
        <p:spPr>
          <a:xfrm>
            <a:off x="957514" y="764704"/>
            <a:ext cx="5958408" cy="20313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// Sort a string</a:t>
            </a:r>
          </a:p>
          <a:p>
            <a:r>
              <a:rPr lang="en-IN" dirty="0"/>
              <a:t>string[] cars = {"Volvo", "BMW", "Ford", "Mazda"};</a:t>
            </a:r>
          </a:p>
          <a:p>
            <a:r>
              <a:rPr lang="en-IN" dirty="0" err="1"/>
              <a:t>Array.Sort</a:t>
            </a:r>
            <a:r>
              <a:rPr lang="en-IN" dirty="0"/>
              <a:t>(cars);</a:t>
            </a:r>
          </a:p>
          <a:p>
            <a:r>
              <a:rPr lang="en-IN" dirty="0" err="1"/>
              <a:t>foreach</a:t>
            </a:r>
            <a:r>
              <a:rPr lang="en-IN" dirty="0"/>
              <a:t> (string </a:t>
            </a:r>
            <a:r>
              <a:rPr lang="en-IN" dirty="0" err="1"/>
              <a:t>i</a:t>
            </a:r>
            <a:r>
              <a:rPr lang="en-IN" dirty="0"/>
              <a:t> in cars)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</a:t>
            </a:r>
            <a:r>
              <a:rPr lang="en-IN" dirty="0" err="1"/>
              <a:t>Console.WriteLine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r>
              <a:rPr lang="en-IN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957514" y="3645024"/>
            <a:ext cx="6206774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// Sort an </a:t>
            </a:r>
            <a:r>
              <a:rPr lang="en-IN" dirty="0" err="1"/>
              <a:t>int</a:t>
            </a:r>
            <a:endParaRPr lang="en-IN" dirty="0"/>
          </a:p>
          <a:p>
            <a:r>
              <a:rPr lang="en-IN" dirty="0" err="1"/>
              <a:t>int</a:t>
            </a:r>
            <a:r>
              <a:rPr lang="en-IN" dirty="0"/>
              <a:t>[] </a:t>
            </a:r>
            <a:r>
              <a:rPr lang="en-IN" dirty="0" err="1"/>
              <a:t>myNumbers</a:t>
            </a:r>
            <a:r>
              <a:rPr lang="en-IN" dirty="0"/>
              <a:t> = {5, 1, 8, 9};</a:t>
            </a:r>
          </a:p>
          <a:p>
            <a:r>
              <a:rPr lang="en-IN" dirty="0" err="1"/>
              <a:t>Array.Sort</a:t>
            </a:r>
            <a:r>
              <a:rPr lang="en-IN" dirty="0"/>
              <a:t>(</a:t>
            </a:r>
            <a:r>
              <a:rPr lang="en-IN" dirty="0" err="1"/>
              <a:t>myNumbers</a:t>
            </a:r>
            <a:r>
              <a:rPr lang="en-IN" dirty="0"/>
              <a:t>);</a:t>
            </a:r>
          </a:p>
          <a:p>
            <a:r>
              <a:rPr lang="en-IN" dirty="0" err="1"/>
              <a:t>foreach</a:t>
            </a:r>
            <a:r>
              <a:rPr lang="en-IN" dirty="0"/>
              <a:t> 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in </a:t>
            </a:r>
            <a:r>
              <a:rPr lang="en-IN" dirty="0" err="1"/>
              <a:t>myNumbers</a:t>
            </a:r>
            <a:r>
              <a:rPr lang="en-IN" dirty="0"/>
              <a:t>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</a:t>
            </a:r>
            <a:r>
              <a:rPr lang="en-IN" dirty="0" err="1"/>
              <a:t>Console.WriteLine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r>
              <a:rPr lang="en-IN" dirty="0"/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4212671" y="3244334"/>
            <a:ext cx="718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535482882"/>
      </p:ext>
    </p:extLst>
  </p:cSld>
  <p:clrMapOvr>
    <a:masterClrMapping/>
  </p:clrMapOvr>
  <p:transition spd="slow">
    <p:wipe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47864" y="379907"/>
            <a:ext cx="194421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HR Management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236296" y="2092237"/>
            <a:ext cx="2160240" cy="1506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GetSalary</a:t>
            </a:r>
            <a:r>
              <a:rPr lang="en-GB" dirty="0" smtClean="0"/>
              <a:t>(string </a:t>
            </a:r>
            <a:r>
              <a:rPr lang="en-GB" dirty="0" err="1" smtClean="0"/>
              <a:t>emptype</a:t>
            </a:r>
            <a:r>
              <a:rPr lang="en-GB" dirty="0" smtClean="0"/>
              <a:t>)</a:t>
            </a:r>
            <a:endParaRPr lang="en-IN" dirty="0"/>
          </a:p>
        </p:txBody>
      </p:sp>
      <p:sp>
        <p:nvSpPr>
          <p:cNvPr id="6" name="Smiley Face 5"/>
          <p:cNvSpPr/>
          <p:nvPr/>
        </p:nvSpPr>
        <p:spPr>
          <a:xfrm>
            <a:off x="1000906" y="1736812"/>
            <a:ext cx="648072" cy="54006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miley Face 6"/>
          <p:cNvSpPr/>
          <p:nvPr/>
        </p:nvSpPr>
        <p:spPr>
          <a:xfrm>
            <a:off x="1129895" y="3599178"/>
            <a:ext cx="648072" cy="54006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miley Face 7"/>
          <p:cNvSpPr/>
          <p:nvPr/>
        </p:nvSpPr>
        <p:spPr>
          <a:xfrm>
            <a:off x="3154480" y="4437112"/>
            <a:ext cx="648072" cy="54006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/>
          <p:cNvCxnSpPr>
            <a:stCxn id="6" idx="7"/>
          </p:cNvCxnSpPr>
          <p:nvPr/>
        </p:nvCxnSpPr>
        <p:spPr>
          <a:xfrm>
            <a:off x="1554070" y="1815902"/>
            <a:ext cx="3738010" cy="6769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7"/>
          </p:cNvCxnSpPr>
          <p:nvPr/>
        </p:nvCxnSpPr>
        <p:spPr>
          <a:xfrm flipV="1">
            <a:off x="1683059" y="2924944"/>
            <a:ext cx="3609021" cy="7533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347864" y="3301606"/>
            <a:ext cx="1944216" cy="113550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292080" y="2441821"/>
            <a:ext cx="1440160" cy="807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Tax Calculation </a:t>
            </a:r>
            <a:endParaRPr lang="en-IN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732240" y="2492896"/>
            <a:ext cx="50405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732240" y="2840792"/>
            <a:ext cx="50405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732240" y="3249592"/>
            <a:ext cx="50405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119041"/>
      </p:ext>
    </p:extLst>
  </p:cSld>
  <p:clrMapOvr>
    <a:masterClrMapping/>
  </p:clrMapOvr>
  <p:transition spd="slow">
    <p:wipe dir="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266988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0" y="335846"/>
            <a:ext cx="4572000" cy="61863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dirty="0"/>
              <a:t>public decimal Balance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get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  return balance; // Get the current balance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    set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  if (value &lt; 0)</a:t>
            </a:r>
          </a:p>
          <a:p>
            <a:r>
              <a:rPr lang="en-IN" dirty="0"/>
              <a:t>            {</a:t>
            </a:r>
          </a:p>
          <a:p>
            <a:r>
              <a:rPr lang="en-IN" dirty="0"/>
              <a:t>                // Don't allow negative balances</a:t>
            </a:r>
          </a:p>
          <a:p>
            <a:r>
              <a:rPr lang="en-IN" dirty="0"/>
              <a:t>                </a:t>
            </a:r>
            <a:r>
              <a:rPr lang="en-IN" dirty="0" err="1"/>
              <a:t>Console.WriteLine</a:t>
            </a:r>
            <a:r>
              <a:rPr lang="en-IN" dirty="0"/>
              <a:t>("Error: Balance cannot be negative.");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    else</a:t>
            </a:r>
          </a:p>
          <a:p>
            <a:r>
              <a:rPr lang="en-IN" dirty="0"/>
              <a:t>            {</a:t>
            </a:r>
          </a:p>
          <a:p>
            <a:r>
              <a:rPr lang="en-IN" dirty="0"/>
              <a:t>                balance = value; // Set the balance if it's non-negative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092852359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2" y="764704"/>
            <a:ext cx="6318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err="1">
                <a:solidFill>
                  <a:srgbClr val="FFC000"/>
                </a:solidFill>
              </a:rPr>
              <a:t>UserName</a:t>
            </a:r>
            <a:r>
              <a:rPr lang="en-IN" b="1" dirty="0">
                <a:solidFill>
                  <a:srgbClr val="FFC000"/>
                </a:solidFill>
              </a:rPr>
              <a:t> == "admin" </a:t>
            </a:r>
            <a:r>
              <a:rPr lang="en-IN" dirty="0"/>
              <a:t>&amp;&amp; </a:t>
            </a:r>
            <a:r>
              <a:rPr lang="en-IN" b="1" dirty="0">
                <a:solidFill>
                  <a:srgbClr val="FF0000"/>
                </a:solidFill>
              </a:rPr>
              <a:t>Password == "password@123"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339752" y="949370"/>
            <a:ext cx="0" cy="16875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436096" y="949370"/>
            <a:ext cx="0" cy="14715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15616" y="2636912"/>
            <a:ext cx="2664296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true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4788024" y="2636912"/>
            <a:ext cx="216024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true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2987824" y="4581128"/>
            <a:ext cx="2664296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true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3932312" y="3073240"/>
            <a:ext cx="498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&amp;&amp;</a:t>
            </a:r>
            <a:endParaRPr lang="en-IN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843808" y="4221088"/>
            <a:ext cx="504056" cy="360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004048" y="3933056"/>
            <a:ext cx="432048" cy="6480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948264" y="4581128"/>
            <a:ext cx="144016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If(true</a:t>
            </a:r>
            <a:r>
              <a:rPr lang="en-GB" dirty="0">
                <a:solidFill>
                  <a:srgbClr val="FF0000"/>
                </a:solidFill>
              </a:rPr>
              <a:t>){}</a:t>
            </a:r>
          </a:p>
          <a:p>
            <a:pPr algn="ctr"/>
            <a:r>
              <a:rPr lang="en-GB" dirty="0"/>
              <a:t>Else</a:t>
            </a:r>
          </a:p>
          <a:p>
            <a:pPr algn="ctr"/>
            <a:r>
              <a:rPr lang="en-GB" dirty="0"/>
              <a:t>{</a:t>
            </a:r>
          </a:p>
          <a:p>
            <a:pPr algn="ctr"/>
            <a:r>
              <a:rPr lang="en-GB" dirty="0"/>
              <a:t>}</a:t>
            </a:r>
            <a:endParaRPr lang="en-IN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6096" y="5085184"/>
            <a:ext cx="115212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4153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576" y="332656"/>
            <a:ext cx="3550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Auto Implemented Properties in C#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731967" y="980728"/>
            <a:ext cx="77048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No Explicit Field: </a:t>
            </a:r>
            <a:r>
              <a:rPr lang="en-GB" dirty="0"/>
              <a:t>With auto-implemented properties, you don’t need to declare an explicit private field to store the property’s value. The compiler generates an anonymous backing/private field for you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b="1" dirty="0"/>
              <a:t>Simplified Syntax: </a:t>
            </a:r>
            <a:r>
              <a:rPr lang="en-GB" dirty="0"/>
              <a:t>Auto-implemented properties use a simplified syntax, reducing the amount of code you need to write compared to traditional properties with explicit backing fields.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835696" y="3429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 // Auto Implemented Property  </a:t>
            </a:r>
          </a:p>
          <a:p>
            <a:r>
              <a:rPr lang="en-GB" dirty="0"/>
              <a:t>   </a:t>
            </a:r>
          </a:p>
          <a:p>
            <a:r>
              <a:rPr lang="en-GB" dirty="0"/>
              <a:t>    public string Name { get; set;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8879039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1560" y="188640"/>
            <a:ext cx="7992888" cy="4204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Fields: </a:t>
            </a:r>
            <a:r>
              <a:rPr lang="en-GB" dirty="0"/>
              <a:t>Fields are variables that can be directly declared within a class or </a:t>
            </a:r>
            <a:r>
              <a:rPr lang="en-GB" dirty="0" err="1"/>
              <a:t>struct</a:t>
            </a:r>
            <a:r>
              <a:rPr lang="en-GB" dirty="0"/>
              <a:t>. They are typically kept as private members of a class, allowing access through public get and set properties. Fields are essential for data encapsulation, which is a fundamental principle in Object-Oriented design</a:t>
            </a:r>
            <a:r>
              <a:rPr lang="en-GB" dirty="0" smtClean="0"/>
              <a:t>.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b="1" dirty="0"/>
              <a:t>Properties: </a:t>
            </a:r>
            <a:r>
              <a:rPr lang="en-GB" dirty="0"/>
              <a:t>In C#, a property is a class member that offers a versatile way to read, write, or compute data from a private field. Properties introduce a level of abstraction, enabling us to modify the field’s value without impacting how it’s used within a class.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4485293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053"/>
          <p:cNvSpPr/>
          <p:nvPr/>
        </p:nvSpPr>
        <p:spPr>
          <a:xfrm>
            <a:off x="899592" y="260648"/>
            <a:ext cx="140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IF Statement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1043608" y="908720"/>
            <a:ext cx="457200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dirty="0"/>
              <a:t>if (condition)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// block of code to be executed if the condition is True</a:t>
            </a:r>
          </a:p>
          <a:p>
            <a:r>
              <a:rPr lang="en-GB" dirty="0"/>
              <a:t>} </a:t>
            </a:r>
          </a:p>
          <a:p>
            <a:r>
              <a:rPr lang="en-GB" dirty="0"/>
              <a:t>else 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// block of code to be executed if the condition is False</a:t>
            </a:r>
          </a:p>
          <a:p>
            <a:r>
              <a:rPr lang="en-GB" dirty="0"/>
              <a:t>}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248932" y="3995678"/>
            <a:ext cx="4572000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dirty="0" err="1"/>
              <a:t>int</a:t>
            </a:r>
            <a:r>
              <a:rPr lang="en-GB" dirty="0"/>
              <a:t> time = 20;</a:t>
            </a:r>
          </a:p>
          <a:p>
            <a:r>
              <a:rPr lang="en-GB" dirty="0"/>
              <a:t>if (time &lt; 18) 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</a:t>
            </a:r>
            <a:r>
              <a:rPr lang="en-GB" dirty="0" err="1"/>
              <a:t>Console.WriteLine</a:t>
            </a:r>
            <a:r>
              <a:rPr lang="en-GB" dirty="0"/>
              <a:t>("Good day.");</a:t>
            </a:r>
          </a:p>
          <a:p>
            <a:r>
              <a:rPr lang="en-GB" dirty="0"/>
              <a:t>} </a:t>
            </a:r>
          </a:p>
          <a:p>
            <a:r>
              <a:rPr lang="en-GB" dirty="0"/>
              <a:t>else 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</a:t>
            </a:r>
            <a:r>
              <a:rPr lang="en-GB" dirty="0" err="1"/>
              <a:t>Console.WriteLine</a:t>
            </a:r>
            <a:r>
              <a:rPr lang="en-GB" dirty="0"/>
              <a:t>("Good evening.");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// Outputs "Good evening."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847304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764704"/>
            <a:ext cx="9217024" cy="5078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using System;</a:t>
            </a:r>
          </a:p>
          <a:p>
            <a:endParaRPr lang="en-IN" dirty="0"/>
          </a:p>
          <a:p>
            <a:r>
              <a:rPr lang="en-IN" dirty="0"/>
              <a:t>namespace Conditional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	class </a:t>
            </a:r>
            <a:r>
              <a:rPr lang="en-IN" dirty="0" err="1"/>
              <a:t>IfStatement</a:t>
            </a:r>
            <a:endParaRPr lang="en-IN" dirty="0"/>
          </a:p>
          <a:p>
            <a:r>
              <a:rPr lang="en-IN" dirty="0"/>
              <a:t>	{</a:t>
            </a:r>
          </a:p>
          <a:p>
            <a:r>
              <a:rPr lang="en-IN" dirty="0"/>
              <a:t>		public 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r>
              <a:rPr lang="en-IN" dirty="0"/>
              <a:t>		{</a:t>
            </a:r>
          </a:p>
          <a:p>
            <a:r>
              <a:rPr lang="en-IN" dirty="0"/>
              <a:t>			</a:t>
            </a:r>
            <a:r>
              <a:rPr lang="en-IN" dirty="0" err="1"/>
              <a:t>int</a:t>
            </a:r>
            <a:r>
              <a:rPr lang="en-IN" dirty="0"/>
              <a:t> number = 2;</a:t>
            </a:r>
          </a:p>
          <a:p>
            <a:r>
              <a:rPr lang="en-IN" dirty="0"/>
              <a:t>			if (number &lt; 5)</a:t>
            </a:r>
          </a:p>
          <a:p>
            <a:r>
              <a:rPr lang="en-IN" dirty="0"/>
              <a:t>			{</a:t>
            </a:r>
          </a:p>
          <a:p>
            <a:r>
              <a:rPr lang="en-IN" dirty="0"/>
              <a:t>				</a:t>
            </a:r>
            <a:r>
              <a:rPr lang="en-IN" dirty="0" err="1"/>
              <a:t>Console.WriteLine</a:t>
            </a:r>
            <a:r>
              <a:rPr lang="en-IN" dirty="0"/>
              <a:t>("{0} is less than 5", number);</a:t>
            </a:r>
          </a:p>
          <a:p>
            <a:r>
              <a:rPr lang="en-IN" dirty="0"/>
              <a:t>			}</a:t>
            </a:r>
          </a:p>
          <a:p>
            <a:endParaRPr lang="en-IN" dirty="0"/>
          </a:p>
          <a:p>
            <a:r>
              <a:rPr lang="en-IN" dirty="0"/>
              <a:t>			</a:t>
            </a:r>
            <a:r>
              <a:rPr lang="en-IN" dirty="0" err="1"/>
              <a:t>Console.WriteLine</a:t>
            </a:r>
            <a:r>
              <a:rPr lang="en-IN" dirty="0"/>
              <a:t>("This statement is always executed.");</a:t>
            </a:r>
          </a:p>
          <a:p>
            <a:r>
              <a:rPr lang="en-IN" dirty="0"/>
              <a:t>		}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26365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2100</Words>
  <Application>Microsoft Office PowerPoint</Application>
  <PresentationFormat>On-screen Show (4:3)</PresentationFormat>
  <Paragraphs>573</Paragraphs>
  <Slides>37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Training</vt:lpstr>
      <vt:lpstr>.NET/C# Training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2023-10-24T18:28:21Z</dcterms:created>
  <dcterms:modified xsi:type="dcterms:W3CDTF">2023-11-03T03:07:18Z</dcterms:modified>
</cp:coreProperties>
</file>