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300" r:id="rId3"/>
    <p:sldId id="331" r:id="rId4"/>
    <p:sldId id="327" r:id="rId5"/>
    <p:sldId id="332" r:id="rId6"/>
    <p:sldId id="334" r:id="rId7"/>
    <p:sldId id="335" r:id="rId8"/>
    <p:sldId id="336" r:id="rId9"/>
    <p:sldId id="333" r:id="rId10"/>
    <p:sldId id="309" r:id="rId11"/>
    <p:sldId id="337" r:id="rId12"/>
    <p:sldId id="338" r:id="rId13"/>
    <p:sldId id="339" r:id="rId14"/>
    <p:sldId id="340" r:id="rId15"/>
    <p:sldId id="341" r:id="rId16"/>
    <p:sldId id="342" r:id="rId17"/>
    <p:sldId id="354" r:id="rId18"/>
    <p:sldId id="343" r:id="rId19"/>
    <p:sldId id="345" r:id="rId20"/>
    <p:sldId id="344" r:id="rId21"/>
    <p:sldId id="352" r:id="rId22"/>
    <p:sldId id="353" r:id="rId23"/>
    <p:sldId id="346" r:id="rId24"/>
    <p:sldId id="347" r:id="rId25"/>
    <p:sldId id="348" r:id="rId26"/>
    <p:sldId id="349" r:id="rId27"/>
    <p:sldId id="350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31"/>
            <p14:sldId id="327"/>
            <p14:sldId id="332"/>
            <p14:sldId id="334"/>
            <p14:sldId id="335"/>
            <p14:sldId id="336"/>
            <p14:sldId id="333"/>
            <p14:sldId id="309"/>
            <p14:sldId id="337"/>
            <p14:sldId id="338"/>
            <p14:sldId id="339"/>
            <p14:sldId id="340"/>
            <p14:sldId id="341"/>
            <p14:sldId id="342"/>
            <p14:sldId id="354"/>
            <p14:sldId id="343"/>
            <p14:sldId id="345"/>
            <p14:sldId id="344"/>
            <p14:sldId id="352"/>
            <p14:sldId id="353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05/11/2023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90872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if (condition)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48932" y="3995678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time = 20;</a:t>
            </a:r>
          </a:p>
          <a:p>
            <a:r>
              <a:rPr lang="en-GB" dirty="0"/>
              <a:t>if (time &lt; 18)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day.");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evening.");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"Good evening."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730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260648"/>
            <a:ext cx="6696744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class Car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public string model;</a:t>
            </a:r>
          </a:p>
          <a:p>
            <a:endParaRPr lang="en-IN" dirty="0"/>
          </a:p>
          <a:p>
            <a:r>
              <a:rPr lang="en-IN" dirty="0"/>
              <a:t>  // Create a class constructor with a parameter</a:t>
            </a:r>
          </a:p>
          <a:p>
            <a:r>
              <a:rPr lang="en-IN" dirty="0"/>
              <a:t>  public Car(string </a:t>
            </a:r>
            <a:r>
              <a:rPr lang="en-IN" dirty="0" err="1"/>
              <a:t>modelName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model = </a:t>
            </a:r>
            <a:r>
              <a:rPr lang="en-IN" dirty="0" err="1"/>
              <a:t>modelName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Car Ford = new Car("Mustang");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Ford.model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Outputs "Mustang"</a:t>
            </a:r>
          </a:p>
        </p:txBody>
      </p:sp>
    </p:spTree>
    <p:extLst>
      <p:ext uri="{BB962C8B-B14F-4D97-AF65-F5344CB8AC3E}">
        <p14:creationId xmlns:p14="http://schemas.microsoft.com/office/powerpoint/2010/main" val="869630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0"/>
            <a:ext cx="8136904" cy="64633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class Car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public string model;</a:t>
            </a:r>
          </a:p>
          <a:p>
            <a:r>
              <a:rPr lang="en-IN" dirty="0"/>
              <a:t>  public string 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r>
              <a:rPr lang="en-IN" dirty="0"/>
              <a:t>  public </a:t>
            </a:r>
            <a:r>
              <a:rPr lang="en-IN" dirty="0" err="1"/>
              <a:t>int</a:t>
            </a:r>
            <a:r>
              <a:rPr lang="en-IN" dirty="0"/>
              <a:t> year;</a:t>
            </a:r>
          </a:p>
          <a:p>
            <a:endParaRPr lang="en-IN" dirty="0"/>
          </a:p>
          <a:p>
            <a:r>
              <a:rPr lang="en-IN" dirty="0"/>
              <a:t>  // Create a class constructor with multiple parameters</a:t>
            </a:r>
          </a:p>
          <a:p>
            <a:r>
              <a:rPr lang="en-IN" dirty="0"/>
              <a:t>  public Car(string </a:t>
            </a:r>
            <a:r>
              <a:rPr lang="en-IN" dirty="0" err="1"/>
              <a:t>modelName</a:t>
            </a:r>
            <a:r>
              <a:rPr lang="en-IN" dirty="0"/>
              <a:t>, string </a:t>
            </a:r>
            <a:r>
              <a:rPr lang="en-IN" dirty="0" err="1"/>
              <a:t>modelColor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modelYear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model = </a:t>
            </a:r>
            <a:r>
              <a:rPr lang="en-IN" dirty="0" err="1"/>
              <a:t>modelName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modelColor</a:t>
            </a:r>
            <a:r>
              <a:rPr lang="en-IN" dirty="0"/>
              <a:t>;</a:t>
            </a:r>
          </a:p>
          <a:p>
            <a:r>
              <a:rPr lang="en-IN" dirty="0"/>
              <a:t>    year = </a:t>
            </a:r>
            <a:r>
              <a:rPr lang="en-IN" dirty="0" err="1"/>
              <a:t>modelYear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Car Ford = new Car("Mustang", "Red", 1969);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Ford.color</a:t>
            </a:r>
            <a:r>
              <a:rPr lang="en-IN" dirty="0"/>
              <a:t> + " " + </a:t>
            </a:r>
            <a:r>
              <a:rPr lang="en-IN" dirty="0" err="1"/>
              <a:t>Ford.year</a:t>
            </a:r>
            <a:r>
              <a:rPr lang="en-IN" dirty="0"/>
              <a:t> + " " + </a:t>
            </a:r>
            <a:r>
              <a:rPr lang="en-IN" dirty="0" err="1"/>
              <a:t>Ford.model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// Outputs Red 1969 Mustang</a:t>
            </a:r>
          </a:p>
        </p:txBody>
      </p:sp>
    </p:spTree>
    <p:extLst>
      <p:ext uri="{BB962C8B-B14F-4D97-AF65-F5344CB8AC3E}">
        <p14:creationId xmlns:p14="http://schemas.microsoft.com/office/powerpoint/2010/main" val="3963765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04664"/>
            <a:ext cx="3456384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class Program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Car Ford = new Car();</a:t>
            </a:r>
          </a:p>
          <a:p>
            <a:r>
              <a:rPr lang="en-IN" dirty="0"/>
              <a:t>    </a:t>
            </a:r>
            <a:r>
              <a:rPr lang="en-IN" dirty="0" err="1"/>
              <a:t>Ford.model</a:t>
            </a:r>
            <a:r>
              <a:rPr lang="en-IN" dirty="0"/>
              <a:t> = "Mustang";</a:t>
            </a:r>
          </a:p>
          <a:p>
            <a:r>
              <a:rPr lang="en-IN" dirty="0"/>
              <a:t>    </a:t>
            </a:r>
            <a:r>
              <a:rPr lang="en-IN" dirty="0" err="1"/>
              <a:t>Ford.color</a:t>
            </a:r>
            <a:r>
              <a:rPr lang="en-IN" dirty="0"/>
              <a:t> = "red";</a:t>
            </a:r>
          </a:p>
          <a:p>
            <a:r>
              <a:rPr lang="en-IN" dirty="0"/>
              <a:t>    </a:t>
            </a:r>
            <a:r>
              <a:rPr lang="en-IN" dirty="0" err="1"/>
              <a:t>Ford.year</a:t>
            </a:r>
            <a:r>
              <a:rPr lang="en-IN" dirty="0"/>
              <a:t> = 1969;</a:t>
            </a:r>
          </a:p>
          <a:p>
            <a:endParaRPr lang="en-IN" dirty="0"/>
          </a:p>
          <a:p>
            <a:r>
              <a:rPr lang="en-IN" dirty="0"/>
              <a:t>    Car Opel = new Car();</a:t>
            </a:r>
          </a:p>
          <a:p>
            <a:r>
              <a:rPr lang="en-IN" dirty="0"/>
              <a:t>    </a:t>
            </a:r>
            <a:r>
              <a:rPr lang="en-IN" dirty="0" err="1"/>
              <a:t>Opel.model</a:t>
            </a:r>
            <a:r>
              <a:rPr lang="en-IN" dirty="0"/>
              <a:t> = "Astra";</a:t>
            </a:r>
          </a:p>
          <a:p>
            <a:r>
              <a:rPr lang="en-IN" dirty="0"/>
              <a:t>    </a:t>
            </a:r>
            <a:r>
              <a:rPr lang="en-IN" dirty="0" err="1"/>
              <a:t>Opel.color</a:t>
            </a:r>
            <a:r>
              <a:rPr lang="en-IN" dirty="0"/>
              <a:t> = "white";</a:t>
            </a:r>
          </a:p>
          <a:p>
            <a:r>
              <a:rPr lang="en-IN" dirty="0"/>
              <a:t>    </a:t>
            </a:r>
            <a:r>
              <a:rPr lang="en-IN" dirty="0" err="1"/>
              <a:t>Opel.year</a:t>
            </a:r>
            <a:r>
              <a:rPr lang="en-IN" dirty="0"/>
              <a:t> = 2005;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7984" y="698869"/>
            <a:ext cx="45720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Program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Car Ford = new Car("Mustang", "Red", 1969);</a:t>
            </a:r>
          </a:p>
          <a:p>
            <a:r>
              <a:rPr lang="en-IN" dirty="0"/>
              <a:t>    Car Opel = new Car("Astra", "White", 2005);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Ford.model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Opel.model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4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260648"/>
            <a:ext cx="5328592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dirty="0"/>
              <a:t>Encapsulation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5"/>
            <a:ext cx="6983549" cy="259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Basics object-oriented programming with C#: Encapsulation | b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57227"/>
            <a:ext cx="4176464" cy="23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957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476672"/>
            <a:ext cx="69127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make sure that "sensitive" data is hidden from users.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03648" y="1700808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class Person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public string Name  // property</a:t>
            </a:r>
          </a:p>
          <a:p>
            <a:r>
              <a:rPr lang="en-GB" dirty="0"/>
              <a:t>  { get; set; }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67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339848"/>
            <a:ext cx="208563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200" dirty="0"/>
              <a:t>Inheritance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5" y="1268760"/>
            <a:ext cx="19240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Inheritance in Python with Types and Examples - Python 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249256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2448"/>
            <a:ext cx="3019425" cy="36004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9562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88805"/>
            <a:ext cx="5886400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&lt;</a:t>
            </a:r>
            <a:r>
              <a:rPr lang="en-GB" dirty="0" err="1"/>
              <a:t>acess</a:t>
            </a:r>
            <a:r>
              <a:rPr lang="en-GB" dirty="0"/>
              <a:t>-specifier&gt; class &lt;</a:t>
            </a:r>
            <a:r>
              <a:rPr lang="en-GB" dirty="0" err="1"/>
              <a:t>base_class</a:t>
            </a:r>
            <a:r>
              <a:rPr lang="en-GB" dirty="0"/>
              <a:t>&gt;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...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&lt;</a:t>
            </a:r>
            <a:r>
              <a:rPr lang="en-GB" dirty="0" err="1"/>
              <a:t>derived_class</a:t>
            </a:r>
            <a:r>
              <a:rPr lang="en-GB" dirty="0"/>
              <a:t>&gt; : &lt;</a:t>
            </a:r>
            <a:r>
              <a:rPr lang="en-GB" dirty="0" err="1"/>
              <a:t>base_class</a:t>
            </a:r>
            <a:r>
              <a:rPr lang="en-GB" dirty="0"/>
              <a:t>&gt;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...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5937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20688"/>
            <a:ext cx="25202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A: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M</a:t>
            </a:r>
            <a:r>
              <a:rPr lang="en-GB" dirty="0" err="1" smtClean="0"/>
              <a:t>ethodA</a:t>
            </a:r>
            <a:r>
              <a:rPr lang="en-GB" dirty="0" smtClean="0"/>
              <a:t>();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13258" y="627649"/>
            <a:ext cx="2520280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B:</a:t>
            </a:r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MethodB</a:t>
            </a:r>
            <a:r>
              <a:rPr lang="en-GB" dirty="0" smtClean="0"/>
              <a:t>();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1853698" y="1916832"/>
            <a:ext cx="46805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7584" y="2996952"/>
            <a:ext cx="336637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</a:t>
            </a:r>
            <a:r>
              <a:rPr lang="en-GB" dirty="0" smtClean="0"/>
              <a:t>A</a:t>
            </a:r>
            <a:r>
              <a:rPr lang="en-GB" dirty="0"/>
              <a:t> </a:t>
            </a:r>
            <a:r>
              <a:rPr lang="en-GB" dirty="0" err="1" smtClean="0"/>
              <a:t>obj</a:t>
            </a:r>
            <a:r>
              <a:rPr lang="en-GB" dirty="0" smtClean="0"/>
              <a:t>= new </a:t>
            </a:r>
            <a:r>
              <a:rPr lang="en-GB" dirty="0" err="1" smtClean="0"/>
              <a:t>ClassA</a:t>
            </a:r>
            <a:r>
              <a:rPr lang="en-GB" dirty="0" smtClean="0"/>
              <a:t>()</a:t>
            </a:r>
          </a:p>
          <a:p>
            <a:pPr algn="ctr"/>
            <a:r>
              <a:rPr lang="en-GB" dirty="0" err="1"/>
              <a:t>obj</a:t>
            </a:r>
            <a:r>
              <a:rPr lang="en-GB" dirty="0" err="1" smtClean="0"/>
              <a:t>.MethodA</a:t>
            </a:r>
            <a:r>
              <a:rPr lang="en-GB" dirty="0" smtClean="0"/>
              <a:t>()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139372" y="2062370"/>
            <a:ext cx="468052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68576" y="2996952"/>
            <a:ext cx="4030972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</a:t>
            </a:r>
            <a:r>
              <a:rPr lang="en-GB" dirty="0" smtClean="0"/>
              <a:t>B </a:t>
            </a:r>
            <a:r>
              <a:rPr lang="en-GB" dirty="0" err="1"/>
              <a:t>obj</a:t>
            </a:r>
            <a:r>
              <a:rPr lang="en-GB" dirty="0"/>
              <a:t>= new </a:t>
            </a:r>
            <a:r>
              <a:rPr lang="en-GB" dirty="0" err="1" smtClean="0"/>
              <a:t>ClassB</a:t>
            </a:r>
            <a:r>
              <a:rPr lang="en-GB" dirty="0" smtClean="0"/>
              <a:t>()</a:t>
            </a:r>
            <a:endParaRPr lang="en-GB" dirty="0"/>
          </a:p>
          <a:p>
            <a:pPr algn="ctr"/>
            <a:r>
              <a:rPr lang="en-GB" dirty="0" err="1" smtClean="0"/>
              <a:t>obj.MethodB</a:t>
            </a:r>
            <a:r>
              <a:rPr lang="en-GB" dirty="0" smtClean="0"/>
              <a:t>()</a:t>
            </a:r>
            <a:endParaRPr lang="en-IN" dirty="0"/>
          </a:p>
          <a:p>
            <a:pPr algn="ctr"/>
            <a:r>
              <a:rPr lang="en-GB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401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20688"/>
            <a:ext cx="25202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A: 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M</a:t>
            </a:r>
            <a:r>
              <a:rPr lang="en-GB" dirty="0" err="1" smtClean="0"/>
              <a:t>ethodA</a:t>
            </a:r>
            <a:r>
              <a:rPr lang="en-GB" dirty="0" smtClean="0"/>
              <a:t>();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13258" y="627649"/>
            <a:ext cx="2520280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B:</a:t>
            </a:r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MethodB</a:t>
            </a:r>
            <a:r>
              <a:rPr lang="en-GB" dirty="0" smtClean="0"/>
              <a:t>();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1853698" y="1916832"/>
            <a:ext cx="46805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7584" y="2996952"/>
            <a:ext cx="336637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</a:t>
            </a:r>
            <a:r>
              <a:rPr lang="en-GB" dirty="0" smtClean="0"/>
              <a:t>A</a:t>
            </a:r>
            <a:r>
              <a:rPr lang="en-GB" dirty="0"/>
              <a:t> </a:t>
            </a:r>
            <a:r>
              <a:rPr lang="en-GB" dirty="0" err="1" smtClean="0"/>
              <a:t>obj</a:t>
            </a:r>
            <a:r>
              <a:rPr lang="en-GB" dirty="0" smtClean="0"/>
              <a:t>= new </a:t>
            </a:r>
            <a:r>
              <a:rPr lang="en-GB" dirty="0" err="1" smtClean="0"/>
              <a:t>ClassA</a:t>
            </a:r>
            <a:r>
              <a:rPr lang="en-GB" dirty="0" smtClean="0"/>
              <a:t>()</a:t>
            </a:r>
          </a:p>
          <a:p>
            <a:pPr algn="ctr"/>
            <a:r>
              <a:rPr lang="en-GB" dirty="0" err="1"/>
              <a:t>obj</a:t>
            </a:r>
            <a:r>
              <a:rPr lang="en-GB" dirty="0" err="1" smtClean="0"/>
              <a:t>.MethodA</a:t>
            </a:r>
            <a:r>
              <a:rPr lang="en-GB" dirty="0" smtClean="0"/>
              <a:t>()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139372" y="2062370"/>
            <a:ext cx="468052" cy="8640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716016" y="2996952"/>
            <a:ext cx="4383532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Class </a:t>
            </a:r>
            <a:r>
              <a:rPr lang="en-GB" dirty="0" smtClean="0"/>
              <a:t>B </a:t>
            </a:r>
            <a:r>
              <a:rPr lang="en-GB" dirty="0" err="1"/>
              <a:t>obj</a:t>
            </a:r>
            <a:r>
              <a:rPr lang="en-GB" dirty="0"/>
              <a:t>= new </a:t>
            </a:r>
            <a:r>
              <a:rPr lang="en-GB" dirty="0" err="1" smtClean="0"/>
              <a:t>ClassB</a:t>
            </a:r>
            <a:r>
              <a:rPr lang="en-GB" dirty="0" smtClean="0"/>
              <a:t>();</a:t>
            </a:r>
            <a:endParaRPr lang="en-GB" dirty="0"/>
          </a:p>
          <a:p>
            <a:r>
              <a:rPr lang="en-GB" dirty="0" err="1" smtClean="0"/>
              <a:t>obj.MethodB</a:t>
            </a:r>
            <a:r>
              <a:rPr lang="en-GB" dirty="0" smtClean="0"/>
              <a:t>();</a:t>
            </a:r>
          </a:p>
          <a:p>
            <a:r>
              <a:rPr lang="en-GB" dirty="0" err="1" smtClean="0"/>
              <a:t>obj.MethodA</a:t>
            </a:r>
            <a:r>
              <a:rPr lang="en-GB" dirty="0" smtClean="0"/>
              <a:t>();</a:t>
            </a:r>
            <a:endParaRPr lang="en-IN" dirty="0"/>
          </a:p>
          <a:p>
            <a:endParaRPr lang="en-IN" dirty="0"/>
          </a:p>
        </p:txBody>
      </p:sp>
      <p:sp>
        <p:nvSpPr>
          <p:cNvPr id="2" name="Left-Right Arrow 1"/>
          <p:cNvSpPr/>
          <p:nvPr/>
        </p:nvSpPr>
        <p:spPr>
          <a:xfrm>
            <a:off x="3545886" y="951685"/>
            <a:ext cx="1296144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Inherits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81590" y="160304"/>
            <a:ext cx="26642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Base Class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017534" y="52292"/>
            <a:ext cx="26642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Derived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551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ject Oriented Programming in C++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5297636" cy="52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576" y="226828"/>
            <a:ext cx="36569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OOPS C#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Inheritance In Java - Single Vs Multiple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749"/>
            <a:ext cx="1562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19872" y="187749"/>
            <a:ext cx="4572000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("Animal is eating.");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class Dog :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("Dog is barking.");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32017"/>
            <a:ext cx="18288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48303"/>
            <a:ext cx="4046733" cy="23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2880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19"/>
            <a:ext cx="3960440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9011" y="292006"/>
            <a:ext cx="2125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1. Single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3371" y="312693"/>
            <a:ext cx="252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2. Multilevel Inheritance</a:t>
            </a:r>
          </a:p>
        </p:txBody>
      </p:sp>
      <p:pic>
        <p:nvPicPr>
          <p:cNvPr id="1028" name="Picture 4" descr="C# Multilevel 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29" y="1052735"/>
            <a:ext cx="2161484" cy="36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5085184"/>
            <a:ext cx="13035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b="1" dirty="0" err="1" smtClean="0"/>
              <a:t>Dog:Animal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809271" y="4724028"/>
            <a:ext cx="21552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Class B:A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804248" y="5499333"/>
            <a:ext cx="2160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Class C:B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5440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32656"/>
            <a:ext cx="264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3. Hierarchical Inheritance</a:t>
            </a:r>
          </a:p>
        </p:txBody>
      </p:sp>
      <p:pic>
        <p:nvPicPr>
          <p:cNvPr id="2050" name="Picture 2" descr="C# Hierarchical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7528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9104" y="3356992"/>
            <a:ext cx="10454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b="1" dirty="0" smtClean="0"/>
              <a:t>Class B:A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979103" y="4077072"/>
            <a:ext cx="241847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Class C:A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228184" y="332656"/>
            <a:ext cx="236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4. Multiple Inheritance</a:t>
            </a:r>
          </a:p>
        </p:txBody>
      </p:sp>
      <p:pic>
        <p:nvPicPr>
          <p:cNvPr id="2052" name="Picture 4" descr="Multiple 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865287"/>
            <a:ext cx="37528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14746" y="3593341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5. Hybrid Inheritance</a:t>
            </a:r>
          </a:p>
        </p:txBody>
      </p:sp>
      <p:pic>
        <p:nvPicPr>
          <p:cNvPr id="2054" name="Picture 6" descr="C# Hybrid 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3702519"/>
            <a:ext cx="37528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5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lass Inheritance in C# | C# tutorial by Wideskil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336704" cy="442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309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lymorphism In C# With Real Tim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188640"/>
            <a:ext cx="2649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P</a:t>
            </a:r>
            <a:r>
              <a:rPr lang="en-IN" sz="3200" b="1" dirty="0" smtClean="0"/>
              <a:t>olymorphism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551517" y="357301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 is used to one object behaving as multiple </a:t>
            </a:r>
            <a:r>
              <a:rPr lang="en-GB" dirty="0" smtClean="0"/>
              <a:t>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polymorphism means one name many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3117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1.bp.blogspot.com/-ZxNXFnaF2LU/Wva0fsCjELI/AAAAAAAAAeA/relWPnnjSTAFJ0YdjydxNJG3hVfzJd6wQCLcBGAs/s1600/polymorphism_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7577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322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608" y="197346"/>
            <a:ext cx="7416824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Method Overloading</a:t>
            </a:r>
          </a:p>
          <a:p>
            <a:r>
              <a:rPr lang="en-IN" dirty="0"/>
              <a:t>        public </a:t>
            </a:r>
            <a:r>
              <a:rPr lang="en-IN" dirty="0" err="1"/>
              <a:t>int</a:t>
            </a:r>
            <a:r>
              <a:rPr lang="en-IN" dirty="0"/>
              <a:t> Add(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return x + y;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public </a:t>
            </a:r>
            <a:r>
              <a:rPr lang="en-IN" dirty="0" err="1"/>
              <a:t>int</a:t>
            </a:r>
            <a:r>
              <a:rPr lang="en-IN" dirty="0"/>
              <a:t> Add(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y, </a:t>
            </a:r>
            <a:r>
              <a:rPr lang="en-IN" dirty="0" err="1"/>
              <a:t>int</a:t>
            </a:r>
            <a:r>
              <a:rPr lang="en-IN" dirty="0"/>
              <a:t> z)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return x + y + z;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Program </a:t>
            </a:r>
            <a:r>
              <a:rPr lang="en-IN" dirty="0" err="1"/>
              <a:t>prog</a:t>
            </a:r>
            <a:r>
              <a:rPr lang="en-IN" dirty="0"/>
              <a:t> = new Program();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("Addition of Number is {0}", </a:t>
            </a:r>
            <a:r>
              <a:rPr lang="en-IN" dirty="0" err="1"/>
              <a:t>prog.Add</a:t>
            </a:r>
            <a:r>
              <a:rPr lang="en-IN" dirty="0"/>
              <a:t>(10, 20));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("Addition of Number is {0}", </a:t>
            </a:r>
            <a:r>
              <a:rPr lang="en-IN" dirty="0" err="1"/>
              <a:t>prog.Add</a:t>
            </a:r>
            <a:r>
              <a:rPr lang="en-IN" dirty="0"/>
              <a:t>(10, 20, 30));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761151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r>
              <a:rPr lang="en-IN" dirty="0"/>
              <a:t>namespace </a:t>
            </a:r>
            <a:r>
              <a:rPr lang="en-IN" dirty="0" err="1"/>
              <a:t>MethodOverriding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class Employee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virtual void </a:t>
            </a:r>
            <a:r>
              <a:rPr lang="en-IN" dirty="0" err="1"/>
              <a:t>PrintName</a:t>
            </a:r>
            <a:r>
              <a:rPr lang="en-IN" dirty="0"/>
              <a:t>(string </a:t>
            </a:r>
            <a:r>
              <a:rPr lang="en-IN" dirty="0" err="1"/>
              <a:t>fname</a:t>
            </a:r>
            <a:r>
              <a:rPr lang="en-IN" dirty="0"/>
              <a:t>, string </a:t>
            </a:r>
            <a:r>
              <a:rPr lang="en-IN" dirty="0" err="1"/>
              <a:t>lname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("Full Name {0}", </a:t>
            </a:r>
            <a:r>
              <a:rPr lang="en-IN" dirty="0" err="1"/>
              <a:t>fname</a:t>
            </a:r>
            <a:r>
              <a:rPr lang="en-IN" dirty="0"/>
              <a:t> + " " + </a:t>
            </a:r>
            <a:r>
              <a:rPr lang="en-IN" dirty="0" err="1"/>
              <a:t>lname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class Child : Employee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override void </a:t>
            </a:r>
            <a:r>
              <a:rPr lang="en-IN" dirty="0" err="1"/>
              <a:t>PrintName</a:t>
            </a:r>
            <a:r>
              <a:rPr lang="en-IN" dirty="0"/>
              <a:t>(string </a:t>
            </a:r>
            <a:r>
              <a:rPr lang="en-IN" dirty="0" err="1"/>
              <a:t>fname</a:t>
            </a:r>
            <a:r>
              <a:rPr lang="en-IN" dirty="0"/>
              <a:t>, string </a:t>
            </a:r>
            <a:r>
              <a:rPr lang="en-IN" dirty="0" err="1"/>
              <a:t>lname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("Employee Full Name {0}", </a:t>
            </a:r>
            <a:r>
              <a:rPr lang="en-IN" dirty="0" err="1"/>
              <a:t>fname</a:t>
            </a:r>
            <a:r>
              <a:rPr lang="en-IN" dirty="0"/>
              <a:t> + " " + </a:t>
            </a:r>
            <a:r>
              <a:rPr lang="en-IN" dirty="0" err="1"/>
              <a:t>lname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53133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443840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MethodOverridingDemo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Employee </a:t>
            </a:r>
            <a:r>
              <a:rPr lang="en-IN" dirty="0" err="1"/>
              <a:t>emp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emp</a:t>
            </a:r>
            <a:r>
              <a:rPr lang="en-IN" dirty="0"/>
              <a:t> = new Child();</a:t>
            </a:r>
          </a:p>
          <a:p>
            <a:r>
              <a:rPr lang="en-IN" dirty="0"/>
              <a:t>            </a:t>
            </a:r>
            <a:r>
              <a:rPr lang="en-IN" dirty="0" err="1"/>
              <a:t>emp.PrintName</a:t>
            </a:r>
            <a:r>
              <a:rPr lang="en-IN" dirty="0"/>
              <a:t>("Shri", "VT");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emp</a:t>
            </a:r>
            <a:r>
              <a:rPr lang="en-IN" dirty="0"/>
              <a:t> = new Employee();</a:t>
            </a:r>
          </a:p>
          <a:p>
            <a:r>
              <a:rPr lang="en-IN" dirty="0"/>
              <a:t>            </a:t>
            </a:r>
            <a:r>
              <a:rPr lang="en-IN" dirty="0" err="1"/>
              <a:t>emp.PrintName</a:t>
            </a:r>
            <a:r>
              <a:rPr lang="en-IN" dirty="0"/>
              <a:t>("</a:t>
            </a:r>
            <a:r>
              <a:rPr lang="en-IN" dirty="0" err="1"/>
              <a:t>Shrimant</a:t>
            </a:r>
            <a:r>
              <a:rPr lang="en-IN" dirty="0"/>
              <a:t>", "VT");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7133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32656"/>
            <a:ext cx="310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Classes and Objects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11560" y="12254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06641" y="1212546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88024" y="1212546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88024" y="2577082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88024" y="391883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88024" y="535899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Application…N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308304" y="119947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Filled+</a:t>
            </a:r>
          </a:p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304495" y="2577082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Filled </a:t>
            </a:r>
            <a:r>
              <a:rPr lang="en-GB" dirty="0" smtClean="0"/>
              <a:t>+Application2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04495" y="391883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Filled </a:t>
            </a:r>
            <a:r>
              <a:rPr lang="en-GB" dirty="0" smtClean="0"/>
              <a:t>+Application3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295202" y="535899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</a:t>
            </a:r>
            <a:r>
              <a:rPr lang="en-GB" dirty="0" smtClean="0"/>
              <a:t>Filled+</a:t>
            </a:r>
          </a:p>
          <a:p>
            <a:pPr algn="ctr"/>
            <a:r>
              <a:rPr lang="en-GB" dirty="0" smtClean="0"/>
              <a:t>Application N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7" idx="3"/>
            <a:endCxn id="13" idx="1"/>
          </p:cNvCxnSpPr>
          <p:nvPr/>
        </p:nvCxnSpPr>
        <p:spPr>
          <a:xfrm flipV="1">
            <a:off x="6516216" y="1764690"/>
            <a:ext cx="792088" cy="13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3114" y="3129226"/>
            <a:ext cx="792088" cy="13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16216" y="4470978"/>
            <a:ext cx="792088" cy="13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31543" y="5661248"/>
            <a:ext cx="792088" cy="13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4034833" y="1777758"/>
            <a:ext cx="753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8" idx="1"/>
          </p:cNvCxnSpPr>
          <p:nvPr/>
        </p:nvCxnSpPr>
        <p:spPr>
          <a:xfrm>
            <a:off x="3419872" y="2342970"/>
            <a:ext cx="1368152" cy="799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9" idx="1"/>
          </p:cNvCxnSpPr>
          <p:nvPr/>
        </p:nvCxnSpPr>
        <p:spPr>
          <a:xfrm rot="16200000" flipH="1">
            <a:off x="2908842" y="2604864"/>
            <a:ext cx="2141076" cy="1617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0" idx="1"/>
          </p:cNvCxnSpPr>
          <p:nvPr/>
        </p:nvCxnSpPr>
        <p:spPr>
          <a:xfrm rot="16200000" flipH="1">
            <a:off x="1750180" y="2886362"/>
            <a:ext cx="3594304" cy="24813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1525961" y="1454017"/>
            <a:ext cx="7806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564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7477" y="98072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39952" y="76470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139952" y="98072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166187" y="1196752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166187" y="151881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N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066045" y="764704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066045" y="98072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092280" y="1196752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Application1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092280" y="1518818"/>
            <a:ext cx="1728192" cy="11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Filled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07477" y="3645024"/>
            <a:ext cx="237243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166187" y="3617404"/>
            <a:ext cx="237243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280924" y="4365104"/>
            <a:ext cx="2372435" cy="187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Object1</a:t>
            </a:r>
          </a:p>
          <a:p>
            <a:pPr algn="ctr"/>
            <a:r>
              <a:rPr lang="en-GB" dirty="0" smtClean="0"/>
              <a:t>Object2</a:t>
            </a:r>
          </a:p>
          <a:p>
            <a:pPr algn="ctr"/>
            <a:r>
              <a:rPr lang="en-GB" dirty="0" smtClean="0"/>
              <a:t>Object3</a:t>
            </a:r>
          </a:p>
          <a:p>
            <a:pPr algn="ctr"/>
            <a:r>
              <a:rPr lang="en-GB" dirty="0" smtClean="0"/>
              <a:t>:</a:t>
            </a:r>
          </a:p>
          <a:p>
            <a:pPr algn="ctr"/>
            <a:r>
              <a:rPr lang="en-GB" dirty="0" smtClean="0"/>
              <a:t>:</a:t>
            </a:r>
          </a:p>
          <a:p>
            <a:pPr algn="ctr"/>
            <a:r>
              <a:rPr lang="en-GB" dirty="0" smtClean="0"/>
              <a:t>Object N</a:t>
            </a:r>
          </a:p>
          <a:p>
            <a:pPr algn="ctr"/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092280" y="3445768"/>
            <a:ext cx="1761093" cy="531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+ Data Filled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15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7" y="906237"/>
            <a:ext cx="7500767" cy="226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1079"/>
            <a:ext cx="7284743" cy="21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266080"/>
            <a:ext cx="7392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class is a template for objects, and an object is an instance of a class.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5646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612" y="-7398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Constructors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515822"/>
            <a:ext cx="612068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class  Test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public Test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// This is the constructor method.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// rest of the class members goes here.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75656" y="3645024"/>
            <a:ext cx="6336704" cy="2446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A constructor is a special method that is used to initialize objects. 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advantage of a constructor, is that it is called when an object of a class is created. 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can be used to set initial values for </a:t>
            </a:r>
            <a:r>
              <a:rPr lang="en-GB" dirty="0" smtClean="0"/>
              <a:t>fields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52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32656"/>
            <a:ext cx="5112568" cy="6480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Constructors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1736812"/>
            <a:ext cx="3563888" cy="11161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Default Constructors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5148064" y="1664804"/>
            <a:ext cx="3888432" cy="11881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Parameterized </a:t>
            </a:r>
          </a:p>
          <a:p>
            <a:pPr algn="ctr"/>
            <a:r>
              <a:rPr lang="en-IN" sz="3200" dirty="0" smtClean="0"/>
              <a:t>Constructors</a:t>
            </a:r>
            <a:endParaRPr lang="en-IN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5816" y="980728"/>
            <a:ext cx="93610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56176" y="980728"/>
            <a:ext cx="4320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6714" y="3890664"/>
            <a:ext cx="359275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A constructor which has no argument is known as default constructor. 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is invoked at the time of creating object.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148064" y="3890663"/>
            <a:ext cx="3888432" cy="21268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dk1"/>
                </a:solidFill>
              </a:rPr>
              <a:t>A constructor which has parameters is called parameterized constructor. </a:t>
            </a:r>
            <a:endParaRPr lang="en-GB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dk1"/>
                </a:solidFill>
              </a:rPr>
              <a:t>It </a:t>
            </a:r>
            <a:r>
              <a:rPr lang="en-GB" dirty="0">
                <a:solidFill>
                  <a:schemeClr val="dk1"/>
                </a:solidFill>
              </a:rPr>
              <a:t>is used to provide different values to distinct objects.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27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335845"/>
            <a:ext cx="5958408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Create a Car class</a:t>
            </a:r>
          </a:p>
          <a:p>
            <a:r>
              <a:rPr lang="en-GB" dirty="0"/>
              <a:t>class Car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public string model;  // Create a field</a:t>
            </a:r>
          </a:p>
          <a:p>
            <a:endParaRPr lang="en-GB" dirty="0"/>
          </a:p>
          <a:p>
            <a:r>
              <a:rPr lang="en-GB" dirty="0"/>
              <a:t>  // Create a class constructor for the Car class</a:t>
            </a:r>
          </a:p>
          <a:p>
            <a:r>
              <a:rPr lang="en-GB" dirty="0"/>
              <a:t>  public Car()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model = "Mustang"; // Set the initial value for model</a:t>
            </a:r>
          </a:p>
          <a:p>
            <a:r>
              <a:rPr lang="en-GB" dirty="0"/>
              <a:t>  }</a:t>
            </a:r>
          </a:p>
          <a:p>
            <a:endParaRPr lang="en-GB" dirty="0"/>
          </a:p>
          <a:p>
            <a:r>
              <a:rPr lang="en-GB" dirty="0"/>
              <a:t>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Car Ford = new Car();  // Create an object of the Car Class (this will call the constructor)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Ford.model</a:t>
            </a:r>
            <a:r>
              <a:rPr lang="en-GB" dirty="0"/>
              <a:t>);  // Print the value of model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// Outputs "Mustang"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284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548680"/>
            <a:ext cx="475252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class Car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 </a:t>
            </a:r>
            <a:r>
              <a:rPr lang="en-GB" dirty="0" err="1"/>
              <a:t>color</a:t>
            </a:r>
            <a:r>
              <a:rPr lang="en-GB" dirty="0"/>
              <a:t> = "red";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55776" y="2708920"/>
            <a:ext cx="457200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Car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string </a:t>
            </a:r>
            <a:r>
              <a:rPr lang="en-IN" dirty="0" err="1"/>
              <a:t>color</a:t>
            </a:r>
            <a:r>
              <a:rPr lang="en-IN" dirty="0"/>
              <a:t> = "red";</a:t>
            </a:r>
          </a:p>
          <a:p>
            <a:endParaRPr lang="en-IN" dirty="0"/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Car </a:t>
            </a:r>
            <a:r>
              <a:rPr lang="en-IN" dirty="0" err="1"/>
              <a:t>myObj</a:t>
            </a:r>
            <a:r>
              <a:rPr lang="en-IN" dirty="0"/>
              <a:t> = new Car();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myObj.color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9665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1402</Words>
  <Application>Microsoft Office PowerPoint</Application>
  <PresentationFormat>On-screen Show (4:3)</PresentationFormat>
  <Paragraphs>320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2023-11-07T08:02:31Z</dcterms:modified>
</cp:coreProperties>
</file>