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Overview and Objectives" id="{ABA716BF-3A5C-4ADB-94C9-CFEF84EBA240}">
          <p14:sldIdLst/>
        </p14:section>
        <p14:section name="Untitled Section" id="{89AD3C0C-2F62-4BA9-8369-461E2D1E55BE}">
          <p14:sldIdLst/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09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.NET/C#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Parthiban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27/11/2023</a:t>
            </a:r>
            <a:endParaRPr lang="en-US" sz="2400" dirty="0" smtClean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9899280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0625899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935432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0905783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8561560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498290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8054829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1600" y="188641"/>
            <a:ext cx="3600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C# - Static </a:t>
            </a:r>
            <a:r>
              <a:rPr lang="en-IN" sz="2800" dirty="0" smtClean="0"/>
              <a:t>Class</a:t>
            </a:r>
            <a:endParaRPr lang="en-IN" sz="2800" dirty="0"/>
          </a:p>
          <a:p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2286000" y="1166843"/>
            <a:ext cx="6174432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public static class Calculator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private static </a:t>
            </a:r>
            <a:r>
              <a:rPr lang="en-IN" dirty="0" err="1"/>
              <a:t>int</a:t>
            </a:r>
            <a:r>
              <a:rPr lang="en-IN" dirty="0"/>
              <a:t> _</a:t>
            </a:r>
            <a:r>
              <a:rPr lang="en-IN" dirty="0" err="1"/>
              <a:t>resultStorage</a:t>
            </a:r>
            <a:r>
              <a:rPr lang="en-IN" dirty="0"/>
              <a:t> = 0;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public static string Type = "Arithmetic";</a:t>
            </a:r>
          </a:p>
          <a:p>
            <a:endParaRPr lang="en-IN" dirty="0"/>
          </a:p>
          <a:p>
            <a:r>
              <a:rPr lang="en-IN" dirty="0"/>
              <a:t>    public static </a:t>
            </a:r>
            <a:r>
              <a:rPr lang="en-IN" dirty="0" err="1"/>
              <a:t>int</a:t>
            </a:r>
            <a:r>
              <a:rPr lang="en-IN" dirty="0"/>
              <a:t> Sum(</a:t>
            </a:r>
            <a:r>
              <a:rPr lang="en-IN" dirty="0" err="1"/>
              <a:t>int</a:t>
            </a:r>
            <a:r>
              <a:rPr lang="en-IN" dirty="0"/>
              <a:t> num1, </a:t>
            </a:r>
            <a:r>
              <a:rPr lang="en-IN" dirty="0" err="1"/>
              <a:t>int</a:t>
            </a:r>
            <a:r>
              <a:rPr lang="en-IN" dirty="0"/>
              <a:t> num2)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return num1 + num2;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public static void Store(</a:t>
            </a:r>
            <a:r>
              <a:rPr lang="en-IN" dirty="0" err="1"/>
              <a:t>int</a:t>
            </a:r>
            <a:r>
              <a:rPr lang="en-IN" dirty="0"/>
              <a:t> result)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_</a:t>
            </a:r>
            <a:r>
              <a:rPr lang="en-IN" dirty="0" err="1"/>
              <a:t>resultStorage</a:t>
            </a:r>
            <a:r>
              <a:rPr lang="en-IN" dirty="0"/>
              <a:t> = result;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8540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404664"/>
            <a:ext cx="6912768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var</a:t>
            </a:r>
            <a:r>
              <a:rPr lang="en-IN" dirty="0"/>
              <a:t> result = </a:t>
            </a:r>
            <a:r>
              <a:rPr lang="en-IN" dirty="0" err="1"/>
              <a:t>Calculator.Sum</a:t>
            </a:r>
            <a:r>
              <a:rPr lang="en-IN" dirty="0"/>
              <a:t>(10, 25); // calling static method</a:t>
            </a:r>
          </a:p>
          <a:p>
            <a:r>
              <a:rPr lang="en-IN" dirty="0"/>
              <a:t>        </a:t>
            </a:r>
            <a:r>
              <a:rPr lang="en-IN" dirty="0" err="1"/>
              <a:t>Calculator.Store</a:t>
            </a:r>
            <a:r>
              <a:rPr lang="en-IN" dirty="0"/>
              <a:t>(result); 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calcType</a:t>
            </a:r>
            <a:r>
              <a:rPr lang="en-IN" dirty="0"/>
              <a:t> = </a:t>
            </a:r>
            <a:r>
              <a:rPr lang="en-IN" dirty="0" err="1"/>
              <a:t>Calculator.Type</a:t>
            </a:r>
            <a:r>
              <a:rPr lang="en-IN" dirty="0"/>
              <a:t>; // accessing static variable</a:t>
            </a:r>
          </a:p>
          <a:p>
            <a:r>
              <a:rPr lang="en-IN" dirty="0"/>
              <a:t>        </a:t>
            </a:r>
            <a:r>
              <a:rPr lang="en-IN" dirty="0" err="1"/>
              <a:t>Calculator.Type</a:t>
            </a:r>
            <a:r>
              <a:rPr lang="en-IN" dirty="0"/>
              <a:t> = "Scientific"; // assign value to static variable</a:t>
            </a:r>
          </a:p>
          <a:p>
            <a:r>
              <a:rPr lang="en-IN" dirty="0"/>
              <a:t>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3249522"/>
            <a:ext cx="22046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Static Fields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7904" y="3443056"/>
            <a:ext cx="45720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public class </a:t>
            </a:r>
            <a:r>
              <a:rPr lang="en-IN" dirty="0" err="1"/>
              <a:t>StopWatch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public static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NoOfInstances</a:t>
            </a:r>
            <a:r>
              <a:rPr lang="en-IN" dirty="0"/>
              <a:t> = 0;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// instance constructor</a:t>
            </a:r>
          </a:p>
          <a:p>
            <a:r>
              <a:rPr lang="en-IN" dirty="0"/>
              <a:t>    public </a:t>
            </a:r>
            <a:r>
              <a:rPr lang="en-IN" dirty="0" err="1"/>
              <a:t>StopWatch</a:t>
            </a:r>
            <a:r>
              <a:rPr lang="en-IN" dirty="0"/>
              <a:t>()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StopWatch.NoOfInstances</a:t>
            </a:r>
            <a:r>
              <a:rPr lang="en-IN" dirty="0"/>
              <a:t>++;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3872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48" y="620688"/>
            <a:ext cx="5454352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StopWatch</a:t>
            </a:r>
            <a:r>
              <a:rPr lang="en-IN" dirty="0"/>
              <a:t> sw1 = new </a:t>
            </a:r>
            <a:r>
              <a:rPr lang="en-IN" dirty="0" err="1"/>
              <a:t>StopWatch</a:t>
            </a:r>
            <a:r>
              <a:rPr lang="en-IN" dirty="0"/>
              <a:t>();</a:t>
            </a:r>
          </a:p>
          <a:p>
            <a:r>
              <a:rPr lang="en-IN" dirty="0"/>
              <a:t>        </a:t>
            </a:r>
            <a:r>
              <a:rPr lang="en-IN" dirty="0" err="1"/>
              <a:t>StopWatch</a:t>
            </a:r>
            <a:r>
              <a:rPr lang="en-IN" dirty="0"/>
              <a:t> sw2 = new </a:t>
            </a:r>
            <a:r>
              <a:rPr lang="en-IN" dirty="0" err="1"/>
              <a:t>StopWatch</a:t>
            </a:r>
            <a:r>
              <a:rPr lang="en-IN" dirty="0"/>
              <a:t>();</a:t>
            </a:r>
          </a:p>
          <a:p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StopWatch.NoOfInstances</a:t>
            </a:r>
            <a:r>
              <a:rPr lang="en-IN" dirty="0"/>
              <a:t>); //2 </a:t>
            </a:r>
          </a:p>
          <a:p>
            <a:r>
              <a:rPr lang="en-IN" dirty="0"/>
              <a:t>			</a:t>
            </a:r>
          </a:p>
          <a:p>
            <a:r>
              <a:rPr lang="en-IN" dirty="0"/>
              <a:t>        </a:t>
            </a:r>
            <a:r>
              <a:rPr lang="en-IN" dirty="0" err="1"/>
              <a:t>StopWatch</a:t>
            </a:r>
            <a:r>
              <a:rPr lang="en-IN" dirty="0"/>
              <a:t> sw3 = new </a:t>
            </a:r>
            <a:r>
              <a:rPr lang="en-IN" dirty="0" err="1"/>
              <a:t>StopWatch</a:t>
            </a:r>
            <a:r>
              <a:rPr lang="en-IN" dirty="0"/>
              <a:t>();</a:t>
            </a:r>
          </a:p>
          <a:p>
            <a:r>
              <a:rPr lang="en-IN" dirty="0"/>
              <a:t>        </a:t>
            </a:r>
            <a:r>
              <a:rPr lang="en-IN" dirty="0" err="1"/>
              <a:t>StopWatch</a:t>
            </a:r>
            <a:r>
              <a:rPr lang="en-IN" dirty="0"/>
              <a:t> sw4 = new </a:t>
            </a:r>
            <a:r>
              <a:rPr lang="en-IN" dirty="0" err="1"/>
              <a:t>StopWatch</a:t>
            </a:r>
            <a:r>
              <a:rPr lang="en-IN" dirty="0"/>
              <a:t>();</a:t>
            </a:r>
          </a:p>
          <a:p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StopWatch.NoOfInstances</a:t>
            </a:r>
            <a:r>
              <a:rPr lang="en-IN" dirty="0"/>
              <a:t>);//4</a:t>
            </a:r>
          </a:p>
          <a:p>
            <a:r>
              <a:rPr lang="en-IN" dirty="0"/>
              <a:t>  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744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58846"/>
            <a:ext cx="8208912" cy="59093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class Program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static </a:t>
            </a:r>
            <a:r>
              <a:rPr lang="en-IN" dirty="0" err="1"/>
              <a:t>int</a:t>
            </a:r>
            <a:r>
              <a:rPr lang="en-IN" dirty="0"/>
              <a:t> counter = 0;</a:t>
            </a:r>
          </a:p>
          <a:p>
            <a:r>
              <a:rPr lang="en-IN" dirty="0"/>
              <a:t>    string name = "Demo Program";</a:t>
            </a:r>
          </a:p>
          <a:p>
            <a:endParaRPr lang="en-IN" dirty="0"/>
          </a:p>
          <a:p>
            <a:r>
              <a:rPr lang="en-IN" dirty="0"/>
              <a:t>  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counter++; // can access static fields</a:t>
            </a:r>
          </a:p>
          <a:p>
            <a:r>
              <a:rPr lang="en-IN" dirty="0"/>
              <a:t>        Display("Hello World!"); // can call static methods</a:t>
            </a:r>
          </a:p>
          <a:p>
            <a:endParaRPr lang="en-IN" dirty="0"/>
          </a:p>
          <a:p>
            <a:r>
              <a:rPr lang="en-IN" dirty="0"/>
              <a:t>        name = "New Demo Program"; //Error: cannot access non-static members</a:t>
            </a:r>
          </a:p>
          <a:p>
            <a:r>
              <a:rPr lang="en-IN" dirty="0"/>
              <a:t>        </a:t>
            </a:r>
            <a:r>
              <a:rPr lang="en-IN" dirty="0" err="1"/>
              <a:t>SetRootFolder</a:t>
            </a:r>
            <a:r>
              <a:rPr lang="en-IN" dirty="0"/>
              <a:t>("C:\</a:t>
            </a:r>
            <a:r>
              <a:rPr lang="en-IN" dirty="0" err="1"/>
              <a:t>MyProgram</a:t>
            </a:r>
            <a:r>
              <a:rPr lang="en-IN" dirty="0"/>
              <a:t>"); //Error: cannot call non-static method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static void Display(string text)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(text);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public void </a:t>
            </a:r>
            <a:r>
              <a:rPr lang="en-IN" dirty="0" err="1"/>
              <a:t>SetRootFolder</a:t>
            </a:r>
            <a:r>
              <a:rPr lang="en-IN" dirty="0"/>
              <a:t>(string path) {  }</a:t>
            </a:r>
          </a:p>
          <a:p>
            <a:r>
              <a:rPr lang="en-IN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03890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260648"/>
            <a:ext cx="7776864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/>
              <a:t>Rules for Static </a:t>
            </a:r>
            <a:r>
              <a:rPr lang="en-GB" b="1" dirty="0" smtClean="0"/>
              <a:t>Methods :</a:t>
            </a:r>
          </a:p>
          <a:p>
            <a:endParaRPr lang="en-GB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Static methods can be defined using the static keyword before a return type and after an access modifier.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Static methods can be overloaded but cannot be overridden.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Static methods can contain local static variables.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Static methods cannot access or call non-static variables unless they are explicitly passed as parameters.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46347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88640"/>
            <a:ext cx="2303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Static</a:t>
            </a:r>
            <a:r>
              <a:rPr lang="en-IN" sz="2000" b="1" dirty="0"/>
              <a:t> Constructors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899592" y="650305"/>
            <a:ext cx="711095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A non-static class can contain a </a:t>
            </a:r>
            <a:r>
              <a:rPr lang="en-GB" dirty="0" smtClean="0"/>
              <a:t>parameter less </a:t>
            </a:r>
            <a:r>
              <a:rPr lang="en-GB" dirty="0"/>
              <a:t>static constructor. It can be defined with the static keyword and without access modifiers like public, private, and protected.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99592" y="1844824"/>
            <a:ext cx="7632848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Rules for Static Constructors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static constructor is defined using the static keyword and without using access modifiers public, private, or protected.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 non-static class can contain one </a:t>
            </a:r>
            <a:r>
              <a:rPr lang="en-GB" dirty="0" err="1"/>
              <a:t>parameterless</a:t>
            </a:r>
            <a:r>
              <a:rPr lang="en-GB" dirty="0"/>
              <a:t> static constructor. Parameterized static constructors are not allowed.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Static constructor will be executed only once in the lifetime. So, you cannot determine when it will get called in an application if a class is being used at multiple places.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 static constructor can only access static members. It cannot contain or access instance members.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78511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0"/>
            <a:ext cx="9577064" cy="7294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public class </a:t>
            </a:r>
            <a:r>
              <a:rPr lang="en-IN" dirty="0" err="1"/>
              <a:t>StopWatch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// static constructor</a:t>
            </a:r>
          </a:p>
          <a:p>
            <a:r>
              <a:rPr lang="en-IN" dirty="0"/>
              <a:t>    static </a:t>
            </a:r>
            <a:r>
              <a:rPr lang="en-IN" dirty="0" err="1"/>
              <a:t>StopWatch</a:t>
            </a:r>
            <a:r>
              <a:rPr lang="en-IN" dirty="0"/>
              <a:t>()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("Static constructor called");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// instance constructor</a:t>
            </a:r>
          </a:p>
          <a:p>
            <a:r>
              <a:rPr lang="en-IN" dirty="0"/>
              <a:t>    public </a:t>
            </a:r>
            <a:r>
              <a:rPr lang="en-IN" dirty="0" err="1"/>
              <a:t>StopWatch</a:t>
            </a:r>
            <a:r>
              <a:rPr lang="en-IN" dirty="0"/>
              <a:t>()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("Instance constructor called");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// static method</a:t>
            </a:r>
          </a:p>
          <a:p>
            <a:r>
              <a:rPr lang="en-IN" dirty="0"/>
              <a:t>    public static void </a:t>
            </a:r>
            <a:r>
              <a:rPr lang="en-IN" dirty="0" err="1"/>
              <a:t>DisplayInfo</a:t>
            </a:r>
            <a:r>
              <a:rPr lang="en-IN" dirty="0"/>
              <a:t>()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("</a:t>
            </a:r>
            <a:r>
              <a:rPr lang="en-IN" dirty="0" err="1"/>
              <a:t>DisplayInfo</a:t>
            </a:r>
            <a:r>
              <a:rPr lang="en-IN" dirty="0"/>
              <a:t> called");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// instance method</a:t>
            </a:r>
          </a:p>
          <a:p>
            <a:r>
              <a:rPr lang="en-IN" dirty="0"/>
              <a:t>    public void Start() { }</a:t>
            </a:r>
          </a:p>
          <a:p>
            <a:endParaRPr lang="en-IN" dirty="0"/>
          </a:p>
          <a:p>
            <a:r>
              <a:rPr lang="en-IN" dirty="0"/>
              <a:t>    // instance method</a:t>
            </a:r>
          </a:p>
          <a:p>
            <a:r>
              <a:rPr lang="en-IN" dirty="0"/>
              <a:t>    public void Stop() {  }</a:t>
            </a:r>
          </a:p>
          <a:p>
            <a:r>
              <a:rPr lang="en-IN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33334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63832"/>
              </p:ext>
            </p:extLst>
          </p:nvPr>
        </p:nvGraphicFramePr>
        <p:xfrm>
          <a:off x="762000" y="372745"/>
          <a:ext cx="8077200" cy="5356860"/>
        </p:xfrm>
        <a:graphic>
          <a:graphicData uri="http://schemas.openxmlformats.org/drawingml/2006/table">
            <a:tbl>
              <a:tblPr/>
              <a:tblGrid>
                <a:gridCol w="4038600"/>
                <a:gridCol w="40386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  <a:latin typeface="+mn-lt"/>
                        </a:rPr>
                        <a:t>Static Class</a:t>
                      </a:r>
                    </a:p>
                  </a:txBody>
                  <a:tcPr marL="38100" marR="3810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>
                          <a:effectLst/>
                          <a:latin typeface="+mn-lt"/>
                        </a:rPr>
                        <a:t>Non-Static Class</a:t>
                      </a: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>
                          <a:effectLst/>
                          <a:latin typeface="+mn-lt"/>
                        </a:rPr>
                        <a:t>Static class is defined using static keyword.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>
                          <a:effectLst/>
                          <a:latin typeface="+mn-lt"/>
                        </a:rPr>
                        <a:t>Non-Static class is not defined by using static keyword.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>
                          <a:effectLst/>
                          <a:latin typeface="+mn-lt"/>
                        </a:rPr>
                        <a:t>In static class, you are not allowed to create objects.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dirty="0">
                          <a:effectLst/>
                          <a:latin typeface="+mn-lt"/>
                        </a:rPr>
                        <a:t>In non-static class, you are allowed to create objects using new keyword.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>
                          <a:effectLst/>
                          <a:latin typeface="+mn-lt"/>
                        </a:rPr>
                        <a:t>The data members of static class can be directly accessed by its class name.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>
                          <a:effectLst/>
                          <a:latin typeface="+mn-lt"/>
                        </a:rPr>
                        <a:t>The data members of non-static class is not directly accessed by its class name.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dirty="0">
                          <a:effectLst/>
                          <a:latin typeface="+mn-lt"/>
                        </a:rPr>
                        <a:t>Static class always contains static members.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>
                          <a:effectLst/>
                          <a:latin typeface="+mn-lt"/>
                        </a:rPr>
                        <a:t>Non-static class may contain both static and non-static methods.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>
                          <a:effectLst/>
                          <a:latin typeface="+mn-lt"/>
                        </a:rPr>
                        <a:t>Static class does not contain an instance constructor.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>
                          <a:effectLst/>
                          <a:latin typeface="+mn-lt"/>
                        </a:rPr>
                        <a:t>Non-static class contains an instance constructor.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dirty="0">
                          <a:effectLst/>
                          <a:latin typeface="+mn-lt"/>
                        </a:rPr>
                        <a:t>Static class cannot inherit from another class.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dirty="0">
                          <a:effectLst/>
                          <a:latin typeface="+mn-lt"/>
                        </a:rPr>
                        <a:t>Non-static class can be inherited from another class.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2000" y="20034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  <a:cs typeface="Arial" pitchFamily="34" charset="0"/>
              </a:rPr>
              <a:t>Difference between static and non-static class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2106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1698</Words>
  <Application>Microsoft Office PowerPoint</Application>
  <PresentationFormat>On-screen Show (4:3)</PresentationFormat>
  <Paragraphs>202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Training</vt:lpstr>
      <vt:lpstr>.NET/C#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2023-10-24T18:28:21Z</dcterms:created>
  <dcterms:modified xsi:type="dcterms:W3CDTF">2023-11-27T06:59:43Z</dcterms:modified>
</cp:coreProperties>
</file>