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300" r:id="rId3"/>
    <p:sldId id="316" r:id="rId4"/>
    <p:sldId id="319" r:id="rId5"/>
    <p:sldId id="318" r:id="rId6"/>
    <p:sldId id="321" r:id="rId7"/>
    <p:sldId id="317" r:id="rId8"/>
    <p:sldId id="320" r:id="rId9"/>
    <p:sldId id="322" r:id="rId10"/>
    <p:sldId id="323" r:id="rId11"/>
    <p:sldId id="324" r:id="rId12"/>
    <p:sldId id="325" r:id="rId13"/>
    <p:sldId id="326" r:id="rId14"/>
    <p:sldId id="333" r:id="rId15"/>
    <p:sldId id="327" r:id="rId16"/>
    <p:sldId id="328" r:id="rId17"/>
    <p:sldId id="330" r:id="rId18"/>
    <p:sldId id="329" r:id="rId19"/>
    <p:sldId id="331" r:id="rId20"/>
    <p:sldId id="33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16"/>
            <p14:sldId id="319"/>
            <p14:sldId id="318"/>
            <p14:sldId id="321"/>
            <p14:sldId id="317"/>
            <p14:sldId id="320"/>
            <p14:sldId id="322"/>
            <p14:sldId id="323"/>
            <p14:sldId id="324"/>
            <p14:sldId id="325"/>
            <p14:sldId id="326"/>
            <p14:sldId id="333"/>
            <p14:sldId id="327"/>
            <p14:sldId id="328"/>
            <p14:sldId id="330"/>
            <p14:sldId id="329"/>
            <p14:sldId id="331"/>
            <p14:sldId id="332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3977" autoAdjust="0"/>
  </p:normalViewPr>
  <p:slideViewPr>
    <p:cSldViewPr>
      <p:cViewPr>
        <p:scale>
          <a:sx n="66" d="100"/>
          <a:sy n="66" d="100"/>
        </p:scale>
        <p:origin x="-160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30/10/2023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87824" y="332656"/>
            <a:ext cx="341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4000" dirty="0"/>
              <a:t>Operators in C#</a:t>
            </a:r>
          </a:p>
        </p:txBody>
      </p:sp>
      <p:sp>
        <p:nvSpPr>
          <p:cNvPr id="2" name="AutoShape 3" descr="Types of Operators in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9988"/>
            <a:ext cx="73152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85059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331640" y="64002"/>
            <a:ext cx="137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4000" dirty="0"/>
              <a:t>Arithmetic </a:t>
            </a:r>
            <a:r>
              <a:rPr lang="en-IN" sz="4000" dirty="0" smtClean="0"/>
              <a:t>Operators </a:t>
            </a:r>
            <a:r>
              <a:rPr lang="en-IN" sz="4000" dirty="0"/>
              <a:t>in C#</a:t>
            </a:r>
          </a:p>
        </p:txBody>
      </p:sp>
      <p:sp>
        <p:nvSpPr>
          <p:cNvPr id="2" name="AutoShape 3" descr="Types of Operators in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8751"/>
              </p:ext>
            </p:extLst>
          </p:nvPr>
        </p:nvGraphicFramePr>
        <p:xfrm>
          <a:off x="899592" y="908722"/>
          <a:ext cx="7704855" cy="5616624"/>
        </p:xfrm>
        <a:graphic>
          <a:graphicData uri="http://schemas.openxmlformats.org/drawingml/2006/table">
            <a:tbl>
              <a:tblPr/>
              <a:tblGrid>
                <a:gridCol w="1284118"/>
                <a:gridCol w="1541003"/>
                <a:gridCol w="3424360"/>
                <a:gridCol w="1455374"/>
              </a:tblGrid>
              <a:tr h="449329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Operator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Name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Addition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Adds together two values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x +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38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Subtraction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Subtracts one value from another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x -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*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Multiplication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Multiplies two values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x *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38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/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Division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Divides one value by another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x /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%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Modulus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Returns the division remainder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x %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38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++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Increment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Increases the value of a variable by 1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x++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--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Decrement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Decreases the value of a variable by 1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x--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6909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331640" y="64002"/>
            <a:ext cx="137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4000" dirty="0" smtClean="0"/>
              <a:t>Arithmetic Operators</a:t>
            </a:r>
            <a:endParaRPr lang="en-IN" sz="4000" dirty="0"/>
          </a:p>
        </p:txBody>
      </p:sp>
      <p:sp>
        <p:nvSpPr>
          <p:cNvPr id="2" name="AutoShape 3" descr="Types of Operators in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92378"/>
              </p:ext>
            </p:extLst>
          </p:nvPr>
        </p:nvGraphicFramePr>
        <p:xfrm>
          <a:off x="1403648" y="771888"/>
          <a:ext cx="7200800" cy="4678360"/>
        </p:xfrm>
        <a:graphic>
          <a:graphicData uri="http://schemas.openxmlformats.org/drawingml/2006/table">
            <a:tbl>
              <a:tblPr/>
              <a:tblGrid>
                <a:gridCol w="1968218"/>
                <a:gridCol w="2616291"/>
                <a:gridCol w="2616291"/>
              </a:tblGrid>
              <a:tr h="3008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Operator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Same As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28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9428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+=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x +=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+ 3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28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-=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-=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x = x - 3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9428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*=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x *=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*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28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/=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/=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/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9428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%=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%=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%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287"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>
                        <a:effectLst/>
                      </a:endParaRP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>
                        <a:effectLst/>
                      </a:endParaRP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94287"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870">
                <a:tc>
                  <a:txBody>
                    <a:bodyPr/>
                    <a:lstStyle/>
                    <a:p>
                      <a:pPr algn="l" fontAlgn="t"/>
                      <a:endParaRPr lang="en-IN" sz="1800">
                        <a:effectLst/>
                      </a:endParaRP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155870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87824" y="332656"/>
            <a:ext cx="4889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Comparison Operators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5576" y="119675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Comparison operators are used to compare two values (or variables).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1566084"/>
            <a:ext cx="8388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x = 5; </a:t>
            </a:r>
            <a:r>
              <a:rPr lang="en-GB" dirty="0" err="1"/>
              <a:t>int</a:t>
            </a:r>
            <a:r>
              <a:rPr lang="en-GB" dirty="0"/>
              <a:t> y = 3; 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Console.WriteLine</a:t>
            </a:r>
            <a:r>
              <a:rPr lang="en-GB" dirty="0" smtClean="0"/>
              <a:t>(x </a:t>
            </a:r>
            <a:r>
              <a:rPr lang="en-GB" dirty="0"/>
              <a:t>&gt; y); // returns True because 5 is greater than 3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63017"/>
              </p:ext>
            </p:extLst>
          </p:nvPr>
        </p:nvGraphicFramePr>
        <p:xfrm>
          <a:off x="1346099" y="3140968"/>
          <a:ext cx="6562239" cy="3438441"/>
        </p:xfrm>
        <a:graphic>
          <a:graphicData uri="http://schemas.openxmlformats.org/drawingml/2006/table">
            <a:tbl>
              <a:tblPr/>
              <a:tblGrid>
                <a:gridCol w="1822848"/>
                <a:gridCol w="2552020"/>
                <a:gridCol w="2187371"/>
              </a:tblGrid>
              <a:tr h="319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Operator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Name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Example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==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Equal to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x == y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25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!=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Not equal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x != y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x &gt; y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25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x &lt; y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&gt;=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</a:rPr>
                        <a:t>Greater than or equal to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x &gt;= y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19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&lt;=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</a:rPr>
                        <a:t>Less than or equal to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x &lt;= y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17858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68674"/>
              </p:ext>
            </p:extLst>
          </p:nvPr>
        </p:nvGraphicFramePr>
        <p:xfrm>
          <a:off x="755576" y="764704"/>
          <a:ext cx="8136904" cy="288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594592">
                <a:tc>
                  <a:txBody>
                    <a:bodyPr/>
                    <a:lstStyle/>
                    <a:p>
                      <a:r>
                        <a:rPr lang="en-IN" dirty="0" smtClean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825190"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y=5,y=5,z=5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(x==y) &amp;&amp; (y==z</a:t>
                      </a:r>
                      <a:endParaRPr lang="en-IN" dirty="0"/>
                    </a:p>
                  </a:txBody>
                  <a:tcPr/>
                </a:tc>
              </a:tr>
              <a:tr h="577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34660"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32220"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52805" y="180333"/>
            <a:ext cx="38884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AND 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74671"/>
              </p:ext>
            </p:extLst>
          </p:nvPr>
        </p:nvGraphicFramePr>
        <p:xfrm>
          <a:off x="827584" y="4077072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8024" y="3967886"/>
            <a:ext cx="38884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9956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87824" y="332656"/>
            <a:ext cx="3803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Logical Operators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5576" y="119675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Logical operators are used to determine the logic between variables or values: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1566084"/>
            <a:ext cx="838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True or False values with </a:t>
            </a:r>
            <a:r>
              <a:rPr lang="en-GB" b="1" dirty="0"/>
              <a:t>logical operators</a:t>
            </a:r>
            <a:r>
              <a:rPr lang="en-GB" dirty="0"/>
              <a:t>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82623"/>
              </p:ext>
            </p:extLst>
          </p:nvPr>
        </p:nvGraphicFramePr>
        <p:xfrm>
          <a:off x="762000" y="2060849"/>
          <a:ext cx="7269320" cy="3027062"/>
        </p:xfrm>
        <a:graphic>
          <a:graphicData uri="http://schemas.openxmlformats.org/drawingml/2006/table">
            <a:tbl>
              <a:tblPr/>
              <a:tblGrid>
                <a:gridCol w="1211532"/>
                <a:gridCol w="1615323"/>
                <a:gridCol w="2827142"/>
                <a:gridCol w="1615323"/>
              </a:tblGrid>
              <a:tr h="99076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Operator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Name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Example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76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&amp;&amp; 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Logical and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</a:rPr>
                        <a:t>Returns True if both statements are true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x &lt; 5 &amp;&amp;  x &lt; 10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7876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|| 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Logical or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>
                          <a:effectLst/>
                        </a:rPr>
                        <a:t>Returns True if one of the statements is true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x &lt; 5 || x &lt; 4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76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!</a:t>
                      </a:r>
                    </a:p>
                  </a:txBody>
                  <a:tcPr marL="147558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Logical not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 dirty="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!(x &lt; 5 &amp;&amp; x &lt; 10)</a:t>
                      </a:r>
                    </a:p>
                  </a:txBody>
                  <a:tcPr marL="73779" marR="73779" marT="73779" marB="737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43209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260648"/>
            <a:ext cx="9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 Math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7744" y="836712"/>
            <a:ext cx="404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perform mathematical tasks on numbers</a:t>
            </a:r>
            <a:endParaRPr lang="en-I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51078" y="1700808"/>
            <a:ext cx="8064896" cy="1287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itchFamily="34" charset="0"/>
              </a:rPr>
              <a:t>Math.Max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itchFamily="34" charset="0"/>
              </a:rPr>
              <a:t>(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itchFamily="34" charset="0"/>
              </a:rPr>
              <a:t>x,y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Math.Max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(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x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,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method can be used to find the highest value of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and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7439" y="3861048"/>
            <a:ext cx="6552728" cy="1287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Segoe UI" pitchFamily="34" charset="0"/>
              </a:rPr>
              <a:t>Math.Min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Segoe UI" pitchFamily="34" charset="0"/>
              </a:rPr>
              <a:t>x,y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)</a:t>
            </a:r>
          </a:p>
          <a:p>
            <a:pPr eaLnBrk="0" hangingPunct="0"/>
            <a:r>
              <a:rPr lang="en-US" altLang="en-US" sz="2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The 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Segoe UI" pitchFamily="34" charset="0"/>
              </a:rPr>
              <a:t>Math.Min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Segoe UI" pitchFamily="34" charset="0"/>
              </a:rPr>
              <a:t>x,y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) method can be used to find the lowest value of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Segoe UI" pitchFamily="34" charset="0"/>
              </a:rPr>
              <a:t>of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 x and y: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3174" y="5516781"/>
            <a:ext cx="7017939" cy="918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indent="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Segoe UI" pitchFamily="34" charset="0"/>
              </a:rPr>
              <a:t>Math.Sqrt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(x)</a:t>
            </a:r>
          </a:p>
          <a:p>
            <a:pPr marR="0" lvl="0" indent="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The 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Segoe UI" pitchFamily="34" charset="0"/>
              </a:rPr>
              <a:t>Math.Sqrt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(x) method returns the square root of x:</a:t>
            </a:r>
          </a:p>
        </p:txBody>
      </p:sp>
    </p:spTree>
    <p:extLst>
      <p:ext uri="{BB962C8B-B14F-4D97-AF65-F5344CB8AC3E}">
        <p14:creationId xmlns:p14="http://schemas.microsoft.com/office/powerpoint/2010/main" val="9259323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88640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String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908720"/>
            <a:ext cx="5886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 smtClean="0"/>
              <a:t>Namespace:System</a:t>
            </a:r>
            <a:endParaRPr lang="en-I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848274" cy="4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6761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332656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Strings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9747" y="836712"/>
            <a:ext cx="7488832" cy="9360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+mj-lt"/>
                <a:cs typeface="Arial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txt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+mj-lt"/>
                <a:cs typeface="Arial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Arial" pitchFamily="34" charset="0"/>
              </a:rPr>
              <a:t>"ABCDEFGHIJKLMNOPQRSTUVWXYZ"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Arial" pitchFamily="34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Console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+mj-lt"/>
                <a:cs typeface="Arial" pitchFamily="34" charset="0"/>
              </a:rPr>
              <a:t>WriteLine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Arial" pitchFamily="34" charset="0"/>
              </a:rPr>
              <a:t>"The length of the txt string is: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+mj-lt"/>
                <a:cs typeface="Arial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txt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Arial" pitchFamily="34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1812" y="1813635"/>
            <a:ext cx="7764701" cy="3090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69900"/>
                </a:solidFill>
                <a:latin typeface="+mj-lt"/>
                <a:cs typeface="Arial" pitchFamily="34" charset="0"/>
              </a:rPr>
              <a:t>string txt = "Hello World"; </a:t>
            </a:r>
            <a:endParaRPr lang="en-US" altLang="en-US" sz="2000" dirty="0" smtClean="0">
              <a:solidFill>
                <a:srgbClr val="669900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669900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 smtClean="0">
                <a:solidFill>
                  <a:srgbClr val="669900"/>
                </a:solidFill>
                <a:latin typeface="+mj-lt"/>
                <a:cs typeface="Arial" pitchFamily="34" charset="0"/>
              </a:rPr>
              <a:t>Console.WriteLine</a:t>
            </a:r>
            <a:r>
              <a:rPr lang="en-US" altLang="en-US" sz="2000" dirty="0" smtClean="0">
                <a:solidFill>
                  <a:srgbClr val="669900"/>
                </a:solidFill>
                <a:latin typeface="+mj-lt"/>
                <a:cs typeface="Arial" pitchFamily="34" charset="0"/>
              </a:rPr>
              <a:t>(</a:t>
            </a:r>
            <a:r>
              <a:rPr lang="en-US" altLang="en-US" sz="2000" dirty="0" err="1" smtClean="0">
                <a:solidFill>
                  <a:srgbClr val="669900"/>
                </a:solidFill>
                <a:latin typeface="+mj-lt"/>
                <a:cs typeface="Arial" pitchFamily="34" charset="0"/>
              </a:rPr>
              <a:t>txt.ToUpper</a:t>
            </a:r>
            <a:r>
              <a:rPr lang="en-US" altLang="en-US" sz="2000" dirty="0">
                <a:solidFill>
                  <a:srgbClr val="669900"/>
                </a:solidFill>
                <a:latin typeface="+mj-lt"/>
                <a:cs typeface="Arial" pitchFamily="34" charset="0"/>
              </a:rPr>
              <a:t>()); </a:t>
            </a:r>
            <a:endParaRPr lang="en-US" altLang="en-US" sz="2000" dirty="0" smtClean="0">
              <a:solidFill>
                <a:srgbClr val="669900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669900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669900"/>
                </a:solidFill>
                <a:latin typeface="+mj-lt"/>
                <a:cs typeface="Arial" pitchFamily="34" charset="0"/>
              </a:rPr>
              <a:t>// </a:t>
            </a:r>
            <a:r>
              <a:rPr lang="en-US" altLang="en-US" sz="2000" dirty="0">
                <a:solidFill>
                  <a:srgbClr val="669900"/>
                </a:solidFill>
                <a:latin typeface="+mj-lt"/>
                <a:cs typeface="Arial" pitchFamily="34" charset="0"/>
              </a:rPr>
              <a:t>Outputs "HELLO WORLD" </a:t>
            </a:r>
            <a:endParaRPr lang="en-US" altLang="en-US" sz="2000" dirty="0" smtClean="0">
              <a:solidFill>
                <a:srgbClr val="669900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669900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 smtClean="0">
                <a:solidFill>
                  <a:srgbClr val="669900"/>
                </a:solidFill>
                <a:latin typeface="+mj-lt"/>
                <a:cs typeface="Arial" pitchFamily="34" charset="0"/>
              </a:rPr>
              <a:t>Console.WriteLine</a:t>
            </a:r>
            <a:r>
              <a:rPr lang="en-US" altLang="en-US" sz="2000" dirty="0" smtClean="0">
                <a:solidFill>
                  <a:srgbClr val="669900"/>
                </a:solidFill>
                <a:latin typeface="+mj-lt"/>
                <a:cs typeface="Arial" pitchFamily="34" charset="0"/>
              </a:rPr>
              <a:t>(</a:t>
            </a:r>
            <a:r>
              <a:rPr lang="en-US" altLang="en-US" sz="2000" dirty="0" err="1" smtClean="0">
                <a:solidFill>
                  <a:srgbClr val="669900"/>
                </a:solidFill>
                <a:latin typeface="+mj-lt"/>
                <a:cs typeface="Arial" pitchFamily="34" charset="0"/>
              </a:rPr>
              <a:t>txt.ToLower</a:t>
            </a:r>
            <a:r>
              <a:rPr lang="en-US" altLang="en-US" sz="2000" dirty="0">
                <a:solidFill>
                  <a:srgbClr val="669900"/>
                </a:solidFill>
                <a:latin typeface="+mj-lt"/>
                <a:cs typeface="Arial" pitchFamily="34" charset="0"/>
              </a:rPr>
              <a:t>()); </a:t>
            </a:r>
            <a:endParaRPr lang="en-US" altLang="en-US" sz="2000" dirty="0" smtClean="0">
              <a:solidFill>
                <a:srgbClr val="669900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669900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669900"/>
                </a:solidFill>
                <a:latin typeface="+mj-lt"/>
                <a:cs typeface="Arial" pitchFamily="34" charset="0"/>
              </a:rPr>
              <a:t>// </a:t>
            </a:r>
            <a:r>
              <a:rPr lang="en-US" altLang="en-US" sz="2000" dirty="0">
                <a:solidFill>
                  <a:srgbClr val="669900"/>
                </a:solidFill>
                <a:latin typeface="+mj-lt"/>
                <a:cs typeface="Arial" pitchFamily="34" charset="0"/>
              </a:rPr>
              <a:t>Outputs "hello world" </a:t>
            </a:r>
          </a:p>
        </p:txBody>
      </p:sp>
    </p:spTree>
    <p:extLst>
      <p:ext uri="{BB962C8B-B14F-4D97-AF65-F5344CB8AC3E}">
        <p14:creationId xmlns:p14="http://schemas.microsoft.com/office/powerpoint/2010/main" val="3150157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332656"/>
            <a:ext cx="218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String Concatenation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9747" y="990601"/>
            <a:ext cx="7488832" cy="628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 err="1"/>
              <a:t>string.Concat</a:t>
            </a:r>
            <a:r>
              <a:rPr lang="en-IN" sz="2000" b="1" dirty="0"/>
              <a:t>()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2991" y="1916832"/>
            <a:ext cx="538234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 </a:t>
            </a:r>
            <a:r>
              <a:rPr lang="en-IN" dirty="0" err="1"/>
              <a:t>firstName</a:t>
            </a:r>
            <a:r>
              <a:rPr lang="en-IN" dirty="0"/>
              <a:t> = "John ";</a:t>
            </a:r>
          </a:p>
          <a:p>
            <a:r>
              <a:rPr lang="en-IN" dirty="0"/>
              <a:t>string </a:t>
            </a:r>
            <a:r>
              <a:rPr lang="en-IN" dirty="0" err="1"/>
              <a:t>lastName</a:t>
            </a:r>
            <a:r>
              <a:rPr lang="en-IN" dirty="0"/>
              <a:t> = "Doe";</a:t>
            </a:r>
          </a:p>
          <a:p>
            <a:r>
              <a:rPr lang="en-IN" dirty="0"/>
              <a:t>string name = </a:t>
            </a:r>
            <a:r>
              <a:rPr lang="en-IN" dirty="0" err="1"/>
              <a:t>string.Concat</a:t>
            </a:r>
            <a:r>
              <a:rPr lang="en-IN" dirty="0"/>
              <a:t>(</a:t>
            </a:r>
            <a:r>
              <a:rPr lang="en-IN" dirty="0" err="1"/>
              <a:t>firstName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);</a:t>
            </a:r>
          </a:p>
          <a:p>
            <a:r>
              <a:rPr lang="en-IN" dirty="0" err="1"/>
              <a:t>Console.WriteLine</a:t>
            </a:r>
            <a:r>
              <a:rPr lang="en-IN" dirty="0"/>
              <a:t>(name);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48087" y="3649851"/>
            <a:ext cx="2902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Adding Numbers and Strings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2991" y="4019183"/>
            <a:ext cx="457200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x = 10;</a:t>
            </a:r>
          </a:p>
          <a:p>
            <a:r>
              <a:rPr lang="en-GB" dirty="0" err="1"/>
              <a:t>int</a:t>
            </a:r>
            <a:r>
              <a:rPr lang="en-GB" dirty="0"/>
              <a:t> y = 20;</a:t>
            </a:r>
          </a:p>
          <a:p>
            <a:r>
              <a:rPr lang="en-GB" dirty="0" err="1"/>
              <a:t>int</a:t>
            </a:r>
            <a:r>
              <a:rPr lang="en-GB" dirty="0"/>
              <a:t> z = x + y;  // z will be 30 (an integer/number)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892991" y="5589240"/>
            <a:ext cx="45720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string x = "10";</a:t>
            </a:r>
          </a:p>
          <a:p>
            <a:r>
              <a:rPr lang="en-GB" dirty="0"/>
              <a:t>string y = "20";</a:t>
            </a:r>
          </a:p>
          <a:p>
            <a:r>
              <a:rPr lang="en-GB" dirty="0"/>
              <a:t>string z = x + y;  // z will be 1020 (a string)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10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87824" y="332656"/>
            <a:ext cx="27018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C# Methods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5576" y="1196752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method is a block of code which only runs when it is called.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You can pass data, known as parameters, into a method.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Methods are used to perform certain actions, and they are also known as functions.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19672" y="3717032"/>
            <a:ext cx="6552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static void </a:t>
            </a:r>
            <a:r>
              <a:rPr lang="en-IN" dirty="0" err="1"/>
              <a:t>MyMethod</a:t>
            </a:r>
            <a:r>
              <a:rPr lang="en-IN" dirty="0"/>
              <a:t>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("I just got executed!");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MyMethod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  <p:sp>
        <p:nvSpPr>
          <p:cNvPr id="2048" name="Rectangle 2047"/>
          <p:cNvSpPr/>
          <p:nvPr/>
        </p:nvSpPr>
        <p:spPr>
          <a:xfrm>
            <a:off x="4896036" y="2951078"/>
            <a:ext cx="2052228" cy="76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Method Definition </a:t>
            </a:r>
            <a:endParaRPr lang="en-IN" dirty="0"/>
          </a:p>
        </p:txBody>
      </p:sp>
      <p:cxnSp>
        <p:nvCxnSpPr>
          <p:cNvPr id="2050" name="Straight Arrow Connector 2049"/>
          <p:cNvCxnSpPr/>
          <p:nvPr/>
        </p:nvCxnSpPr>
        <p:spPr>
          <a:xfrm flipV="1">
            <a:off x="2987824" y="3334055"/>
            <a:ext cx="1764196" cy="382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22427" y="5373216"/>
            <a:ext cx="2052228" cy="76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Method Calling </a:t>
            </a:r>
            <a:endParaRPr lang="en-IN" dirty="0"/>
          </a:p>
        </p:txBody>
      </p:sp>
      <p:cxnSp>
        <p:nvCxnSpPr>
          <p:cNvPr id="2053" name="Straight Arrow Connector 2052"/>
          <p:cNvCxnSpPr/>
          <p:nvPr/>
        </p:nvCxnSpPr>
        <p:spPr>
          <a:xfrm>
            <a:off x="2987824" y="5756193"/>
            <a:ext cx="2701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9592" y="188640"/>
            <a:ext cx="205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String Interpolation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908720"/>
            <a:ext cx="4572000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b="1" dirty="0"/>
              <a:t>string </a:t>
            </a:r>
            <a:r>
              <a:rPr lang="en-GB" b="1" dirty="0" err="1"/>
              <a:t>firstName</a:t>
            </a:r>
            <a:r>
              <a:rPr lang="en-GB" b="1" dirty="0"/>
              <a:t> = "John";</a:t>
            </a:r>
          </a:p>
          <a:p>
            <a:r>
              <a:rPr lang="en-GB" b="1" dirty="0"/>
              <a:t>string </a:t>
            </a:r>
            <a:r>
              <a:rPr lang="en-GB" b="1" dirty="0" err="1"/>
              <a:t>lastName</a:t>
            </a:r>
            <a:r>
              <a:rPr lang="en-GB" b="1" dirty="0"/>
              <a:t> = "Doe";</a:t>
            </a:r>
          </a:p>
          <a:p>
            <a:r>
              <a:rPr lang="en-GB" b="1" dirty="0"/>
              <a:t>string name = $"My full name is: {</a:t>
            </a:r>
            <a:r>
              <a:rPr lang="en-GB" b="1" dirty="0" err="1"/>
              <a:t>firstName</a:t>
            </a:r>
            <a:r>
              <a:rPr lang="en-GB" b="1" dirty="0"/>
              <a:t>} {</a:t>
            </a:r>
            <a:r>
              <a:rPr lang="en-GB" b="1" dirty="0" err="1"/>
              <a:t>lastName</a:t>
            </a:r>
            <a:r>
              <a:rPr lang="en-GB" b="1" dirty="0"/>
              <a:t>}";</a:t>
            </a:r>
          </a:p>
          <a:p>
            <a:r>
              <a:rPr lang="en-GB" b="1" dirty="0" err="1"/>
              <a:t>Console.WriteLine</a:t>
            </a:r>
            <a:r>
              <a:rPr lang="en-GB" b="1" dirty="0"/>
              <a:t>(name);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899592" y="3059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Access Strings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03648" y="3436158"/>
            <a:ext cx="675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You can access the characters in a string by referring to its index number inside square brackets [].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403648" y="42210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string </a:t>
            </a:r>
            <a:r>
              <a:rPr lang="en-IN" dirty="0" err="1"/>
              <a:t>myString</a:t>
            </a:r>
            <a:r>
              <a:rPr lang="en-IN" dirty="0"/>
              <a:t> = "Hello";</a:t>
            </a:r>
          </a:p>
          <a:p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myString</a:t>
            </a:r>
            <a:r>
              <a:rPr lang="en-IN" dirty="0"/>
              <a:t>[0]);  // Outputs "H"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11234"/>
              </p:ext>
            </p:extLst>
          </p:nvPr>
        </p:nvGraphicFramePr>
        <p:xfrm>
          <a:off x="1259632" y="54452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938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87824" y="332656"/>
            <a:ext cx="58490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Parameters and Arguments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5576" y="1196752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Information can be passed to methods as parameter.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Parameters </a:t>
            </a:r>
            <a:r>
              <a:rPr lang="en-GB" dirty="0"/>
              <a:t>act as variables inside the method</a:t>
            </a:r>
            <a:r>
              <a:rPr lang="en-GB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048" name="Rectangle 2047"/>
          <p:cNvSpPr/>
          <p:nvPr/>
        </p:nvSpPr>
        <p:spPr>
          <a:xfrm>
            <a:off x="831146" y="2793245"/>
            <a:ext cx="7776864" cy="7659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Ret</a:t>
            </a:r>
            <a:r>
              <a:rPr lang="en-IN" b="1" dirty="0" err="1" smtClean="0"/>
              <a:t>urn</a:t>
            </a:r>
            <a:r>
              <a:rPr lang="en-IN" dirty="0" err="1" smtClean="0"/>
              <a:t>Type</a:t>
            </a:r>
            <a:r>
              <a:rPr lang="en-IN" dirty="0" smtClean="0"/>
              <a:t>  </a:t>
            </a:r>
            <a:r>
              <a:rPr lang="en-GB" dirty="0" err="1"/>
              <a:t>M</a:t>
            </a:r>
            <a:r>
              <a:rPr lang="en-GB" dirty="0" err="1" smtClean="0"/>
              <a:t>ethodName</a:t>
            </a:r>
            <a:r>
              <a:rPr lang="en-IN" dirty="0" smtClean="0"/>
              <a:t>(Parameter1,Parameter2,….</a:t>
            </a:r>
            <a:r>
              <a:rPr lang="en-IN" dirty="0" err="1" smtClean="0"/>
              <a:t>ParameterN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31146" y="3718079"/>
            <a:ext cx="8227759" cy="13278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ReturnType</a:t>
            </a:r>
            <a:r>
              <a:rPr lang="en-IN" dirty="0" smtClean="0"/>
              <a:t>  </a:t>
            </a:r>
            <a:r>
              <a:rPr lang="en-GB" dirty="0" err="1"/>
              <a:t>M</a:t>
            </a:r>
            <a:r>
              <a:rPr lang="en-GB" dirty="0" err="1" smtClean="0"/>
              <a:t>ethodName</a:t>
            </a:r>
            <a:r>
              <a:rPr lang="en-IN" dirty="0" smtClean="0"/>
              <a:t>(</a:t>
            </a:r>
            <a:r>
              <a:rPr lang="en-IN" dirty="0" err="1" smtClean="0"/>
              <a:t>DataType</a:t>
            </a:r>
            <a:r>
              <a:rPr lang="en-IN" dirty="0" smtClean="0"/>
              <a:t> Variable1,</a:t>
            </a:r>
            <a:r>
              <a:rPr lang="en-IN" dirty="0"/>
              <a:t> </a:t>
            </a:r>
            <a:r>
              <a:rPr lang="en-IN" dirty="0" err="1" smtClean="0"/>
              <a:t>DataType</a:t>
            </a:r>
            <a:r>
              <a:rPr lang="en-IN" dirty="0" smtClean="0"/>
              <a:t>  Variable2 ,….</a:t>
            </a:r>
            <a:r>
              <a:rPr lang="en-IN" dirty="0"/>
              <a:t> </a:t>
            </a:r>
            <a:r>
              <a:rPr lang="en-IN" dirty="0" err="1"/>
              <a:t>DataType</a:t>
            </a:r>
            <a:r>
              <a:rPr lang="en-IN" dirty="0"/>
              <a:t>  </a:t>
            </a:r>
            <a:r>
              <a:rPr lang="en-IN" dirty="0" err="1" smtClean="0"/>
              <a:t>VariableN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51701" y="2085359"/>
            <a:ext cx="3266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Method Definition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903830" y="5209704"/>
            <a:ext cx="8227759" cy="13278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static void </a:t>
            </a:r>
            <a:r>
              <a:rPr lang="en-GB" dirty="0" err="1"/>
              <a:t>MyMethod</a:t>
            </a:r>
            <a:r>
              <a:rPr lang="en-GB" dirty="0"/>
              <a:t>(string </a:t>
            </a:r>
            <a:r>
              <a:rPr lang="en-GB" dirty="0" err="1"/>
              <a:t>fname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age) </a:t>
            </a:r>
            <a:endParaRPr lang="en-GB" dirty="0" smtClean="0"/>
          </a:p>
          <a:p>
            <a:r>
              <a:rPr lang="en-GB" dirty="0" smtClean="0"/>
              <a:t>{ </a:t>
            </a:r>
          </a:p>
          <a:p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fname</a:t>
            </a:r>
            <a:r>
              <a:rPr lang="en-GB" dirty="0" smtClean="0"/>
              <a:t> </a:t>
            </a:r>
            <a:r>
              <a:rPr lang="en-GB" dirty="0"/>
              <a:t>+ " is " + age</a:t>
            </a:r>
            <a:r>
              <a:rPr lang="en-GB" dirty="0" smtClean="0"/>
              <a:t>);</a:t>
            </a:r>
          </a:p>
          <a:p>
            <a:r>
              <a:rPr lang="en-GB" dirty="0" smtClean="0"/>
              <a:t> </a:t>
            </a:r>
            <a:r>
              <a:rPr lang="en-GB" dirty="0"/>
              <a:t>}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1405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87824" y="332656"/>
            <a:ext cx="58490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Parameters and Arguments</a:t>
            </a:r>
          </a:p>
        </p:txBody>
      </p:sp>
      <p:sp>
        <p:nvSpPr>
          <p:cNvPr id="2048" name="Rectangle 2047"/>
          <p:cNvSpPr/>
          <p:nvPr/>
        </p:nvSpPr>
        <p:spPr>
          <a:xfrm>
            <a:off x="788967" y="1772816"/>
            <a:ext cx="7776864" cy="7659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MethodName</a:t>
            </a:r>
            <a:r>
              <a:rPr lang="en-IN" dirty="0" smtClean="0"/>
              <a:t>(Value1,Value2, ….</a:t>
            </a:r>
            <a:r>
              <a:rPr lang="en-IN" dirty="0" err="1" smtClean="0"/>
              <a:t>ValueN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88967" y="2697650"/>
            <a:ext cx="8227759" cy="13278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MyMethod</a:t>
            </a:r>
            <a:r>
              <a:rPr lang="en-IN" dirty="0"/>
              <a:t>(“</a:t>
            </a:r>
            <a:r>
              <a:rPr lang="en-IN" dirty="0" err="1"/>
              <a:t>Dharmesh</a:t>
            </a:r>
            <a:r>
              <a:rPr lang="en-IN" dirty="0"/>
              <a:t>");</a:t>
            </a:r>
          </a:p>
          <a:p>
            <a:r>
              <a:rPr lang="en-IN" dirty="0"/>
              <a:t>  </a:t>
            </a:r>
            <a:r>
              <a:rPr lang="en-IN" dirty="0" err="1"/>
              <a:t>MyMethod</a:t>
            </a:r>
            <a:r>
              <a:rPr lang="en-IN" dirty="0"/>
              <a:t>(“</a:t>
            </a:r>
            <a:r>
              <a:rPr lang="en-IN" dirty="0" err="1"/>
              <a:t>Priya</a:t>
            </a:r>
            <a:r>
              <a:rPr lang="en-IN" dirty="0"/>
              <a:t>");</a:t>
            </a:r>
          </a:p>
          <a:p>
            <a:r>
              <a:rPr lang="en-IN" dirty="0"/>
              <a:t>  </a:t>
            </a:r>
            <a:r>
              <a:rPr lang="en-IN" dirty="0" err="1"/>
              <a:t>MyMethod</a:t>
            </a:r>
            <a:r>
              <a:rPr lang="en-IN" dirty="0"/>
              <a:t>(“</a:t>
            </a:r>
            <a:r>
              <a:rPr lang="en-IN" dirty="0" err="1"/>
              <a:t>Gopi</a:t>
            </a:r>
            <a:r>
              <a:rPr lang="en-IN" dirty="0"/>
              <a:t>");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92" y="1040542"/>
            <a:ext cx="2728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Method Calling</a:t>
            </a:r>
            <a:endParaRPr lang="en-I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8929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2444" y="-54188"/>
            <a:ext cx="6683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/>
              <a:t>Methods- Multiple  Parameters</a:t>
            </a:r>
            <a:endParaRPr lang="en-IN" sz="4000" dirty="0"/>
          </a:p>
        </p:txBody>
      </p:sp>
      <p:sp>
        <p:nvSpPr>
          <p:cNvPr id="2" name="Rectangle 1"/>
          <p:cNvSpPr/>
          <p:nvPr/>
        </p:nvSpPr>
        <p:spPr>
          <a:xfrm>
            <a:off x="1115616" y="1196752"/>
            <a:ext cx="55446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static void </a:t>
            </a:r>
            <a:r>
              <a:rPr lang="en-GB" dirty="0" err="1"/>
              <a:t>MyMethod</a:t>
            </a:r>
            <a:r>
              <a:rPr lang="en-GB" dirty="0"/>
              <a:t>(string </a:t>
            </a:r>
            <a:r>
              <a:rPr lang="en-GB" dirty="0" err="1"/>
              <a:t>fname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age) </a:t>
            </a:r>
            <a:endParaRPr lang="en-GB" dirty="0" smtClean="0"/>
          </a:p>
          <a:p>
            <a:r>
              <a:rPr lang="en-GB" dirty="0" smtClean="0"/>
              <a:t>{ </a:t>
            </a:r>
          </a:p>
          <a:p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fname</a:t>
            </a:r>
            <a:r>
              <a:rPr lang="en-GB" dirty="0" smtClean="0"/>
              <a:t> </a:t>
            </a:r>
            <a:r>
              <a:rPr lang="en-GB" dirty="0"/>
              <a:t>+ " is " + age);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endParaRPr lang="en-IN" dirty="0" smtClean="0"/>
          </a:p>
          <a:p>
            <a:r>
              <a:rPr lang="en-GB" dirty="0" err="1"/>
              <a:t>MyMethod</a:t>
            </a:r>
            <a:r>
              <a:rPr lang="en-GB" dirty="0"/>
              <a:t>("Liam", 5); 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MyMethod</a:t>
            </a:r>
            <a:r>
              <a:rPr lang="en-GB" dirty="0"/>
              <a:t>("Jenny", 8</a:t>
            </a:r>
            <a:r>
              <a:rPr lang="en-GB" dirty="0" smtClean="0"/>
              <a:t>);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 err="1"/>
              <a:t>MyMethod</a:t>
            </a:r>
            <a:r>
              <a:rPr lang="en-GB" dirty="0"/>
              <a:t>("Anja", 31</a:t>
            </a:r>
            <a:r>
              <a:rPr lang="en-GB" dirty="0" smtClean="0"/>
              <a:t>);</a:t>
            </a:r>
          </a:p>
          <a:p>
            <a:endParaRPr lang="en-IN" dirty="0"/>
          </a:p>
          <a:p>
            <a:r>
              <a:rPr lang="en-GB" dirty="0"/>
              <a:t>// Liam is 5 </a:t>
            </a:r>
            <a:endParaRPr lang="en-GB" dirty="0" smtClean="0"/>
          </a:p>
          <a:p>
            <a:r>
              <a:rPr lang="en-GB" dirty="0" smtClean="0"/>
              <a:t>//Jenny </a:t>
            </a:r>
            <a:r>
              <a:rPr lang="en-GB" dirty="0"/>
              <a:t>is 8 </a:t>
            </a:r>
            <a:endParaRPr lang="en-GB" dirty="0" smtClean="0"/>
          </a:p>
          <a:p>
            <a:r>
              <a:rPr lang="en-GB" dirty="0" smtClean="0"/>
              <a:t>// </a:t>
            </a:r>
            <a:r>
              <a:rPr lang="en-GB" dirty="0"/>
              <a:t>Anja is 31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228184" y="653698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Mymethod</a:t>
            </a:r>
            <a:r>
              <a:rPr lang="en-IN" dirty="0" smtClean="0"/>
              <a:t> with Two parameter</a:t>
            </a:r>
            <a:endParaRPr lang="en-IN" dirty="0"/>
          </a:p>
        </p:txBody>
      </p:sp>
      <p:sp>
        <p:nvSpPr>
          <p:cNvPr id="5" name="Bent Arrow 4"/>
          <p:cNvSpPr/>
          <p:nvPr/>
        </p:nvSpPr>
        <p:spPr>
          <a:xfrm>
            <a:off x="2958010" y="879879"/>
            <a:ext cx="3096344" cy="4154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635896" y="1484784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89654" y="3573016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MyMethod</a:t>
            </a:r>
            <a:r>
              <a:rPr lang="en-IN" dirty="0" smtClean="0"/>
              <a:t> is called With Value 2 Values </a:t>
            </a:r>
            <a:endParaRPr lang="en-IN" dirty="0"/>
          </a:p>
        </p:txBody>
      </p: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3275856" y="3284984"/>
            <a:ext cx="241379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91880" y="386104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91880" y="4149080"/>
            <a:ext cx="219777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471059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24185"/>
            <a:ext cx="247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Default Parameter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84609" y="124185"/>
            <a:ext cx="6540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default parameter value, by using the equals sign (=).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11560" y="493517"/>
            <a:ext cx="8424936" cy="84725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Ret</a:t>
            </a:r>
            <a:r>
              <a:rPr lang="en-IN" b="1" dirty="0" err="1" smtClean="0"/>
              <a:t>urn</a:t>
            </a:r>
            <a:r>
              <a:rPr lang="en-IN" dirty="0" err="1" smtClean="0"/>
              <a:t>Type</a:t>
            </a:r>
            <a:r>
              <a:rPr lang="en-IN" dirty="0" smtClean="0"/>
              <a:t>  </a:t>
            </a:r>
            <a:r>
              <a:rPr lang="en-GB" dirty="0" err="1"/>
              <a:t>M</a:t>
            </a:r>
            <a:r>
              <a:rPr lang="en-GB" dirty="0" err="1" smtClean="0"/>
              <a:t>ethodName</a:t>
            </a:r>
            <a:r>
              <a:rPr lang="en-IN" dirty="0" smtClean="0"/>
              <a:t>(Parameter1= value1,Parameter2=value2,….</a:t>
            </a:r>
            <a:r>
              <a:rPr lang="en-IN" dirty="0" err="1" smtClean="0"/>
              <a:t>ParameterN</a:t>
            </a:r>
            <a:r>
              <a:rPr lang="en-IN" dirty="0" smtClean="0"/>
              <a:t>=</a:t>
            </a:r>
            <a:r>
              <a:rPr lang="en-IN" dirty="0" err="1" smtClean="0"/>
              <a:t>valueN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78890" y="1700808"/>
            <a:ext cx="74902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static void </a:t>
            </a:r>
            <a:r>
              <a:rPr lang="en-IN" dirty="0" err="1"/>
              <a:t>MyMethod</a:t>
            </a:r>
            <a:r>
              <a:rPr lang="en-IN" dirty="0"/>
              <a:t>(string country = "Norway")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(country);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MyMethod</a:t>
            </a:r>
            <a:r>
              <a:rPr lang="en-IN" dirty="0"/>
              <a:t>("Sweden");</a:t>
            </a:r>
          </a:p>
          <a:p>
            <a:r>
              <a:rPr lang="en-IN" dirty="0"/>
              <a:t>  </a:t>
            </a:r>
            <a:r>
              <a:rPr lang="en-IN" dirty="0" err="1"/>
              <a:t>MyMethod</a:t>
            </a:r>
            <a:r>
              <a:rPr lang="en-IN" dirty="0"/>
              <a:t>("India</a:t>
            </a:r>
            <a:r>
              <a:rPr lang="en-IN" dirty="0" smtClean="0"/>
              <a:t>");b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MyMethod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MyMethod</a:t>
            </a:r>
            <a:r>
              <a:rPr lang="en-IN" dirty="0"/>
              <a:t>("USA");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Sweden</a:t>
            </a:r>
          </a:p>
          <a:p>
            <a:r>
              <a:rPr lang="en-IN" dirty="0"/>
              <a:t>// India</a:t>
            </a:r>
          </a:p>
          <a:p>
            <a:r>
              <a:rPr lang="en-IN" dirty="0"/>
              <a:t>// Norway</a:t>
            </a:r>
          </a:p>
          <a:p>
            <a:r>
              <a:rPr lang="en-IN" dirty="0"/>
              <a:t>// USA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724392" y="2204864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Default Parameter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55976" y="2060848"/>
            <a:ext cx="22322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2231740" y="2384884"/>
            <a:ext cx="2304256" cy="165618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247410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495072"/>
          </a:xfrm>
        </p:spPr>
        <p:txBody>
          <a:bodyPr>
            <a:normAutofit fontScale="90000"/>
          </a:bodyPr>
          <a:lstStyle/>
          <a:p>
            <a:r>
              <a:rPr lang="en-IN" dirty="0"/>
              <a:t>Named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1052736"/>
            <a:ext cx="4214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send arguments with the key: value syntax.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55576" y="2492896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static void </a:t>
            </a:r>
            <a:r>
              <a:rPr lang="en-GB" dirty="0" err="1"/>
              <a:t>MyMethod</a:t>
            </a:r>
            <a:r>
              <a:rPr lang="en-GB" dirty="0"/>
              <a:t>(string child1, string child2, string child3)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Console.WriteLine</a:t>
            </a:r>
            <a:r>
              <a:rPr lang="en-GB" dirty="0"/>
              <a:t>("The youngest child is: " + child3);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MyMethod</a:t>
            </a:r>
            <a:r>
              <a:rPr lang="en-GB" dirty="0"/>
              <a:t>(child3: "John", child1: "Liam", child2: "Liam");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// The youngest child is: John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55776" y="2780928"/>
            <a:ext cx="3744416" cy="172819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71028" y="2780928"/>
            <a:ext cx="0" cy="1728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076056" y="2780928"/>
            <a:ext cx="216024" cy="1728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643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87824" y="332656"/>
            <a:ext cx="27018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C# Methods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5576" y="1196752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method is a block of code which only runs when it is called.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You can pass data, known as parameters, into a method.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Methods are used to perform certain actions, and they are also known as functions.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19672" y="3717032"/>
            <a:ext cx="6552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static void </a:t>
            </a:r>
            <a:r>
              <a:rPr lang="en-IN" dirty="0" err="1"/>
              <a:t>MyMethod</a:t>
            </a:r>
            <a:r>
              <a:rPr lang="en-IN" dirty="0"/>
              <a:t>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("I just got executed!");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MyMethod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  <p:sp>
        <p:nvSpPr>
          <p:cNvPr id="2048" name="Rectangle 2047"/>
          <p:cNvSpPr/>
          <p:nvPr/>
        </p:nvSpPr>
        <p:spPr>
          <a:xfrm>
            <a:off x="4896036" y="2951078"/>
            <a:ext cx="2052228" cy="76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Method Definition </a:t>
            </a:r>
            <a:endParaRPr lang="en-IN" dirty="0"/>
          </a:p>
        </p:txBody>
      </p:sp>
      <p:cxnSp>
        <p:nvCxnSpPr>
          <p:cNvPr id="2050" name="Straight Arrow Connector 2049"/>
          <p:cNvCxnSpPr/>
          <p:nvPr/>
        </p:nvCxnSpPr>
        <p:spPr>
          <a:xfrm flipV="1">
            <a:off x="2987824" y="3334055"/>
            <a:ext cx="1764196" cy="382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22427" y="5373216"/>
            <a:ext cx="2052228" cy="76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Method Calling </a:t>
            </a:r>
            <a:endParaRPr lang="en-IN" dirty="0"/>
          </a:p>
        </p:txBody>
      </p:sp>
      <p:cxnSp>
        <p:nvCxnSpPr>
          <p:cNvPr id="2053" name="Straight Arrow Connector 2052"/>
          <p:cNvCxnSpPr/>
          <p:nvPr/>
        </p:nvCxnSpPr>
        <p:spPr>
          <a:xfrm>
            <a:off x="2987824" y="5756193"/>
            <a:ext cx="2701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028741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87824" y="332656"/>
            <a:ext cx="341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4000" dirty="0"/>
              <a:t>Operators in C#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5576" y="119675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int</a:t>
            </a:r>
            <a:r>
              <a:rPr lang="en-IN" dirty="0"/>
              <a:t> x = 100 + 50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20440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sum1 = 100 + 50;        // 150 (100 + 50)</a:t>
            </a:r>
          </a:p>
          <a:p>
            <a:r>
              <a:rPr lang="en-IN" dirty="0" err="1"/>
              <a:t>int</a:t>
            </a:r>
            <a:r>
              <a:rPr lang="en-IN" dirty="0"/>
              <a:t> sum2 = sum1 + 250;      // 400 (150 + 250)</a:t>
            </a:r>
          </a:p>
          <a:p>
            <a:r>
              <a:rPr lang="en-IN" dirty="0" err="1"/>
              <a:t>int</a:t>
            </a:r>
            <a:r>
              <a:rPr lang="en-IN" dirty="0"/>
              <a:t> sum3 = sum2 + sum2;     // 800 (400 + 400)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3789040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Operators are used to perform operations on variables and values.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1194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1913</Words>
  <Application>Microsoft Office PowerPoint</Application>
  <PresentationFormat>On-screen Show (4:3)</PresentationFormat>
  <Paragraphs>370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Named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2023-10-31T07:50:15Z</dcterms:modified>
</cp:coreProperties>
</file>