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9" r:id="rId2"/>
    <p:sldId id="300" r:id="rId3"/>
    <p:sldId id="327" r:id="rId4"/>
    <p:sldId id="309" r:id="rId5"/>
    <p:sldId id="301" r:id="rId6"/>
    <p:sldId id="302" r:id="rId7"/>
    <p:sldId id="303" r:id="rId8"/>
    <p:sldId id="304" r:id="rId9"/>
    <p:sldId id="305" r:id="rId10"/>
    <p:sldId id="311" r:id="rId11"/>
    <p:sldId id="306" r:id="rId12"/>
    <p:sldId id="310" r:id="rId13"/>
    <p:sldId id="307" r:id="rId14"/>
    <p:sldId id="308" r:id="rId15"/>
    <p:sldId id="312" r:id="rId16"/>
    <p:sldId id="313" r:id="rId17"/>
    <p:sldId id="314" r:id="rId18"/>
    <p:sldId id="315" r:id="rId19"/>
    <p:sldId id="316" r:id="rId20"/>
    <p:sldId id="328" r:id="rId21"/>
    <p:sldId id="329" r:id="rId22"/>
    <p:sldId id="317" r:id="rId23"/>
    <p:sldId id="318" r:id="rId24"/>
    <p:sldId id="330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300"/>
            <p14:sldId id="327"/>
            <p14:sldId id="309"/>
            <p14:sldId id="301"/>
            <p14:sldId id="302"/>
            <p14:sldId id="303"/>
            <p14:sldId id="304"/>
            <p14:sldId id="305"/>
            <p14:sldId id="311"/>
            <p14:sldId id="306"/>
            <p14:sldId id="310"/>
            <p14:sldId id="307"/>
            <p14:sldId id="308"/>
            <p14:sldId id="312"/>
            <p14:sldId id="313"/>
            <p14:sldId id="314"/>
            <p14:sldId id="315"/>
            <p14:sldId id="316"/>
            <p14:sldId id="328"/>
            <p14:sldId id="329"/>
            <p14:sldId id="317"/>
            <p14:sldId id="318"/>
            <p14:sldId id="330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.NET/C#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Parthiban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30/10/2023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476672"/>
            <a:ext cx="7776864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if (condition1)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block of code to be executed if condition1 is True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else if (condition2)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block of code to be executed if the condition1 is false and condition2 is True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block of code to be executed if the condition1 is false and condition2 is False</a:t>
            </a:r>
          </a:p>
          <a:p>
            <a:r>
              <a:rPr lang="en-GB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2670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260648"/>
            <a:ext cx="9865096" cy="48013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int</a:t>
            </a:r>
            <a:r>
              <a:rPr lang="en-IN" dirty="0"/>
              <a:t> number = 12;</a:t>
            </a:r>
          </a:p>
          <a:p>
            <a:endParaRPr lang="en-IN" dirty="0"/>
          </a:p>
          <a:p>
            <a:r>
              <a:rPr lang="en-IN" dirty="0"/>
              <a:t>			if (number &lt; 5)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less than 5", number);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else if (number &gt; 5)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greater than 5", number);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else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equal to 5");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7105759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260648"/>
            <a:ext cx="9865096" cy="48013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int</a:t>
            </a:r>
            <a:r>
              <a:rPr lang="en-IN" dirty="0"/>
              <a:t> number = 12;</a:t>
            </a:r>
          </a:p>
          <a:p>
            <a:endParaRPr lang="en-IN" dirty="0"/>
          </a:p>
          <a:p>
            <a:r>
              <a:rPr lang="en-IN" dirty="0"/>
              <a:t>			if (number &lt; 5)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less than 5", number);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else if (number &gt; 5)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greater than 5", number);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else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equal to 5");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8627137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0"/>
            <a:ext cx="7416824" cy="6186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if (</a:t>
            </a:r>
            <a:r>
              <a:rPr lang="en-GB" dirty="0" err="1"/>
              <a:t>boolean</a:t>
            </a:r>
            <a:r>
              <a:rPr lang="en-GB" dirty="0"/>
              <a:t>-expression)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if (nested-expression-1)</a:t>
            </a:r>
          </a:p>
          <a:p>
            <a:r>
              <a:rPr lang="en-GB" dirty="0"/>
              <a:t>	{</a:t>
            </a:r>
          </a:p>
          <a:p>
            <a:r>
              <a:rPr lang="en-GB" dirty="0"/>
              <a:t>		// code to be executed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	else</a:t>
            </a:r>
          </a:p>
          <a:p>
            <a:r>
              <a:rPr lang="en-GB" dirty="0"/>
              <a:t>	{</a:t>
            </a:r>
          </a:p>
          <a:p>
            <a:r>
              <a:rPr lang="en-GB" dirty="0"/>
              <a:t>	// code to be executed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if (nested-expression-2)</a:t>
            </a:r>
          </a:p>
          <a:p>
            <a:r>
              <a:rPr lang="en-GB" dirty="0"/>
              <a:t>	{</a:t>
            </a:r>
          </a:p>
          <a:p>
            <a:r>
              <a:rPr lang="en-GB" dirty="0"/>
              <a:t>		// code to be executed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	else</a:t>
            </a:r>
          </a:p>
          <a:p>
            <a:r>
              <a:rPr lang="en-GB" dirty="0"/>
              <a:t>	{</a:t>
            </a:r>
          </a:p>
          <a:p>
            <a:r>
              <a:rPr lang="en-GB" dirty="0"/>
              <a:t>		// code to be executed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3306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5656" y="548680"/>
            <a:ext cx="7056784" cy="39703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time = 22;</a:t>
            </a:r>
          </a:p>
          <a:p>
            <a:r>
              <a:rPr lang="en-IN" dirty="0"/>
              <a:t>if (time &lt; 10)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("Good morning.");</a:t>
            </a:r>
          </a:p>
          <a:p>
            <a:r>
              <a:rPr lang="en-IN" dirty="0"/>
              <a:t>} </a:t>
            </a:r>
          </a:p>
          <a:p>
            <a:r>
              <a:rPr lang="en-IN" dirty="0"/>
              <a:t>else if (time &lt; 20)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("Good day.");</a:t>
            </a:r>
          </a:p>
          <a:p>
            <a:r>
              <a:rPr lang="en-IN" dirty="0"/>
              <a:t>} </a:t>
            </a:r>
          </a:p>
          <a:p>
            <a:r>
              <a:rPr lang="en-IN" dirty="0"/>
              <a:t>else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("Good evening.");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// Outputs "Good evening."</a:t>
            </a:r>
          </a:p>
        </p:txBody>
      </p:sp>
    </p:spTree>
    <p:extLst>
      <p:ext uri="{BB962C8B-B14F-4D97-AF65-F5344CB8AC3E}">
        <p14:creationId xmlns:p14="http://schemas.microsoft.com/office/powerpoint/2010/main" val="17701322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548680"/>
            <a:ext cx="3331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C# Switch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027922"/>
            <a:ext cx="4572000" cy="3416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switch(expression)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case x:</a:t>
            </a:r>
          </a:p>
          <a:p>
            <a:r>
              <a:rPr lang="en-GB" dirty="0"/>
              <a:t>    // code block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y:</a:t>
            </a:r>
          </a:p>
          <a:p>
            <a:r>
              <a:rPr lang="en-GB" dirty="0"/>
              <a:t>    // code block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default:</a:t>
            </a:r>
          </a:p>
          <a:p>
            <a:r>
              <a:rPr lang="en-GB" dirty="0"/>
              <a:t>    // code block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292080" y="2564904"/>
            <a:ext cx="3528392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Switch(&lt;Expression&gt;)  </a:t>
            </a:r>
          </a:p>
          <a:p>
            <a:r>
              <a:rPr lang="en-GB" dirty="0"/>
              <a:t>{  </a:t>
            </a:r>
          </a:p>
          <a:p>
            <a:r>
              <a:rPr lang="en-GB" dirty="0"/>
              <a:t>Case &lt;Value&gt; :  </a:t>
            </a:r>
          </a:p>
          <a:p>
            <a:r>
              <a:rPr lang="en-GB" dirty="0"/>
              <a:t>&lt;</a:t>
            </a:r>
            <a:r>
              <a:rPr lang="en-GB" dirty="0" err="1"/>
              <a:t>stmts</a:t>
            </a:r>
            <a:r>
              <a:rPr lang="en-GB" dirty="0"/>
              <a:t>&gt;  </a:t>
            </a:r>
          </a:p>
          <a:p>
            <a:r>
              <a:rPr lang="en-GB" dirty="0"/>
              <a:t>Break;  </a:t>
            </a:r>
          </a:p>
          <a:p>
            <a:r>
              <a:rPr lang="en-GB" dirty="0"/>
              <a:t>-----------------------  </a:t>
            </a:r>
          </a:p>
          <a:p>
            <a:r>
              <a:rPr lang="en-GB" dirty="0"/>
              <a:t>-------------------------  </a:t>
            </a:r>
          </a:p>
          <a:p>
            <a:r>
              <a:rPr lang="en-GB" dirty="0"/>
              <a:t>------------------------  </a:t>
            </a:r>
          </a:p>
          <a:p>
            <a:r>
              <a:rPr lang="en-GB" dirty="0"/>
              <a:t>Default :  </a:t>
            </a:r>
          </a:p>
          <a:p>
            <a:r>
              <a:rPr lang="en-GB" dirty="0"/>
              <a:t>&lt;</a:t>
            </a:r>
            <a:r>
              <a:rPr lang="en-GB" dirty="0" err="1"/>
              <a:t>stmts</a:t>
            </a:r>
            <a:r>
              <a:rPr lang="en-GB" dirty="0"/>
              <a:t>&gt;  </a:t>
            </a:r>
          </a:p>
          <a:p>
            <a:r>
              <a:rPr lang="en-GB" dirty="0"/>
              <a:t>Break;  </a:t>
            </a:r>
          </a:p>
          <a:p>
            <a:r>
              <a:rPr lang="en-GB" dirty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8780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997" y="0"/>
            <a:ext cx="1142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Switch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1732361" y="0"/>
            <a:ext cx="6440039" cy="72943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day = 4;</a:t>
            </a:r>
          </a:p>
          <a:p>
            <a:r>
              <a:rPr lang="en-GB" dirty="0"/>
              <a:t>switch (day)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case 1: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("Monday");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2: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("Tuesday");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3: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("Wednesday");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4: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("Thursday");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5: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("Friday");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6: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("Saturday");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7: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("Sunday");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// Outputs "Thursday" (day 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7955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997" y="0"/>
            <a:ext cx="1142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Switch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877166" y="692696"/>
            <a:ext cx="7704856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day = 4;</a:t>
            </a:r>
          </a:p>
          <a:p>
            <a:r>
              <a:rPr lang="en-GB" dirty="0"/>
              <a:t>switch (day)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case 6: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("Today is Saturday.");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7: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("Today is Sunday.");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default: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("Looking forward to the Weekend.");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// Outputs "Looking forward to the Weekend."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7851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0"/>
            <a:ext cx="7416824" cy="70173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smtClean="0"/>
              <a:t>char 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("Enter an alphabet");</a:t>
            </a:r>
          </a:p>
          <a:p>
            <a:r>
              <a:rPr lang="en-IN" dirty="0"/>
              <a:t>            </a:t>
            </a:r>
            <a:r>
              <a:rPr lang="en-IN" dirty="0" err="1"/>
              <a:t>ch</a:t>
            </a:r>
            <a:r>
              <a:rPr lang="en-IN" dirty="0"/>
              <a:t> = </a:t>
            </a:r>
            <a:r>
              <a:rPr lang="en-IN" dirty="0" err="1"/>
              <a:t>Convert.ToChar</a:t>
            </a:r>
            <a:r>
              <a:rPr lang="en-IN" dirty="0"/>
              <a:t>(</a:t>
            </a:r>
            <a:r>
              <a:rPr lang="en-IN" dirty="0" err="1"/>
              <a:t>Console.ReadLine</a:t>
            </a:r>
            <a:r>
              <a:rPr lang="en-IN" dirty="0"/>
              <a:t>());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    switch(</a:t>
            </a:r>
            <a:r>
              <a:rPr lang="en-IN" dirty="0" err="1"/>
              <a:t>Char.ToLower</a:t>
            </a:r>
            <a:r>
              <a:rPr lang="en-IN" dirty="0"/>
              <a:t>(</a:t>
            </a:r>
            <a:r>
              <a:rPr lang="en-IN" dirty="0" err="1"/>
              <a:t>ch</a:t>
            </a:r>
            <a:r>
              <a:rPr lang="en-IN" dirty="0"/>
              <a:t>))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case 'a':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Console.WriteLine</a:t>
            </a:r>
            <a:r>
              <a:rPr lang="en-IN" dirty="0"/>
              <a:t>("Vowel");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    case 'e':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Console.WriteLine</a:t>
            </a:r>
            <a:r>
              <a:rPr lang="en-IN" dirty="0"/>
              <a:t>("Vowel");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    case '</a:t>
            </a:r>
            <a:r>
              <a:rPr lang="en-IN" dirty="0" err="1"/>
              <a:t>i</a:t>
            </a:r>
            <a:r>
              <a:rPr lang="en-IN" dirty="0"/>
              <a:t>':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Console.WriteLine</a:t>
            </a:r>
            <a:r>
              <a:rPr lang="en-IN" dirty="0"/>
              <a:t>("Vowel");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    case 'o':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Console.WriteLine</a:t>
            </a:r>
            <a:r>
              <a:rPr lang="en-IN" dirty="0"/>
              <a:t>("Vowel");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    case 'u':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Console.WriteLine</a:t>
            </a:r>
            <a:r>
              <a:rPr lang="en-IN" dirty="0"/>
              <a:t>("Vowel");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    default: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Console.WriteLine</a:t>
            </a:r>
            <a:r>
              <a:rPr lang="en-IN" dirty="0"/>
              <a:t>("Not a vowel");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</a:t>
            </a: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8035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404664"/>
            <a:ext cx="162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While Loop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983955" y="971436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Loops can execute a block of code as long as a specified condition is reached.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83955" y="1652150"/>
            <a:ext cx="45720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dirty="0"/>
              <a:t>while (condition)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code block to be executed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58515" y="5103674"/>
            <a:ext cx="457200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dirty="0"/>
              <a:t>int i = 0;</a:t>
            </a:r>
          </a:p>
          <a:p>
            <a:r>
              <a:rPr lang="nn-NO" dirty="0"/>
              <a:t>while (i &lt; 5) </a:t>
            </a:r>
          </a:p>
          <a:p>
            <a:r>
              <a:rPr lang="nn-NO" dirty="0"/>
              <a:t>{</a:t>
            </a:r>
          </a:p>
          <a:p>
            <a:r>
              <a:rPr lang="nn-NO" dirty="0"/>
              <a:t>  Console.WriteLine(i);</a:t>
            </a:r>
          </a:p>
          <a:p>
            <a:r>
              <a:rPr lang="nn-NO" dirty="0"/>
              <a:t>  i++;</a:t>
            </a:r>
          </a:p>
          <a:p>
            <a:r>
              <a:rPr lang="nn-NO" dirty="0"/>
              <a:t>}</a:t>
            </a:r>
            <a:endParaRPr lang="en-IN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15354"/>
            <a:ext cx="45053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6016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3"/>
          <p:cNvSpPr/>
          <p:nvPr/>
        </p:nvSpPr>
        <p:spPr>
          <a:xfrm>
            <a:off x="899592" y="260648"/>
            <a:ext cx="140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IF Statement</a:t>
            </a:r>
          </a:p>
        </p:txBody>
      </p:sp>
      <p:sp>
        <p:nvSpPr>
          <p:cNvPr id="2056" name="Rectangle 2055"/>
          <p:cNvSpPr/>
          <p:nvPr/>
        </p:nvSpPr>
        <p:spPr>
          <a:xfrm>
            <a:off x="876443" y="908720"/>
            <a:ext cx="8343635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if (</a:t>
            </a:r>
            <a:r>
              <a:rPr lang="en-GB" dirty="0" err="1"/>
              <a:t>boolean</a:t>
            </a:r>
            <a:r>
              <a:rPr lang="en-GB" dirty="0"/>
              <a:t>-expression)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</a:t>
            </a:r>
            <a:r>
              <a:rPr lang="en-GB" dirty="0" err="1"/>
              <a:t>boolean</a:t>
            </a:r>
            <a:r>
              <a:rPr lang="en-GB" dirty="0"/>
              <a:t>-expression is true</a:t>
            </a:r>
          </a:p>
          <a:p>
            <a:r>
              <a:rPr lang="en-GB" dirty="0" smtClean="0"/>
              <a:t>}</a:t>
            </a:r>
          </a:p>
          <a:p>
            <a:r>
              <a:rPr lang="en-GB" dirty="0"/>
              <a:t>e</a:t>
            </a:r>
            <a:r>
              <a:rPr lang="en-GB" dirty="0" smtClean="0"/>
              <a:t>lse</a:t>
            </a:r>
          </a:p>
          <a:p>
            <a:r>
              <a:rPr lang="en-GB" dirty="0" smtClean="0"/>
              <a:t>{</a:t>
            </a:r>
          </a:p>
          <a:p>
            <a:endParaRPr lang="en-GB" dirty="0"/>
          </a:p>
          <a:p>
            <a:r>
              <a:rPr lang="en-GB" dirty="0" smtClean="0"/>
              <a:t>}</a:t>
            </a:r>
            <a:endParaRPr lang="en-IN" dirty="0"/>
          </a:p>
        </p:txBody>
      </p:sp>
      <p:sp>
        <p:nvSpPr>
          <p:cNvPr id="2057" name="Rectangle 2056"/>
          <p:cNvSpPr/>
          <p:nvPr/>
        </p:nvSpPr>
        <p:spPr>
          <a:xfrm>
            <a:off x="966117" y="3367532"/>
            <a:ext cx="6791901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if </a:t>
            </a:r>
            <a:r>
              <a:rPr lang="en-GB" dirty="0" smtClean="0"/>
              <a:t>(true)</a:t>
            </a:r>
            <a:endParaRPr lang="en-GB" dirty="0"/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</a:t>
            </a:r>
            <a:r>
              <a:rPr lang="en-GB" dirty="0" err="1"/>
              <a:t>boolean</a:t>
            </a:r>
            <a:r>
              <a:rPr lang="en-GB" dirty="0"/>
              <a:t>-expression is true</a:t>
            </a:r>
          </a:p>
          <a:p>
            <a:r>
              <a:rPr lang="en-GB" dirty="0"/>
              <a:t>}</a:t>
            </a:r>
          </a:p>
          <a:p>
            <a:r>
              <a:rPr lang="en-GB" dirty="0" smtClean="0"/>
              <a:t>else</a:t>
            </a:r>
            <a:endParaRPr lang="en-GB" dirty="0"/>
          </a:p>
          <a:p>
            <a:r>
              <a:rPr lang="en-GB" dirty="0"/>
              <a:t>{</a:t>
            </a:r>
          </a:p>
          <a:p>
            <a:endParaRPr lang="en-GB" dirty="0"/>
          </a:p>
          <a:p>
            <a:r>
              <a:rPr lang="en-GB" dirty="0"/>
              <a:t>}</a:t>
            </a:r>
            <a:endParaRPr lang="en-IN" dirty="0"/>
          </a:p>
        </p:txBody>
      </p:sp>
      <p:cxnSp>
        <p:nvCxnSpPr>
          <p:cNvPr id="2059" name="Straight Arrow Connector 2058"/>
          <p:cNvCxnSpPr/>
          <p:nvPr/>
        </p:nvCxnSpPr>
        <p:spPr>
          <a:xfrm flipH="1">
            <a:off x="1475656" y="1196752"/>
            <a:ext cx="360040" cy="26642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40854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461971"/>
              </p:ext>
            </p:extLst>
          </p:nvPr>
        </p:nvGraphicFramePr>
        <p:xfrm>
          <a:off x="971600" y="2780928"/>
          <a:ext cx="7272810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135"/>
                <a:gridCol w="1212135"/>
                <a:gridCol w="1212135"/>
                <a:gridCol w="2175782"/>
                <a:gridCol w="1212135"/>
                <a:gridCol w="248488"/>
              </a:tblGrid>
              <a:tr h="94609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 Initial Value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New Value (</a:t>
                      </a:r>
                      <a:r>
                        <a:rPr lang="en-GB" dirty="0" err="1" smtClean="0"/>
                        <a:t>i</a:t>
                      </a:r>
                      <a:r>
                        <a:rPr lang="en-GB" dirty="0" smtClean="0"/>
                        <a:t>++)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Condition  </a:t>
                      </a:r>
                      <a:r>
                        <a:rPr lang="en-GB" dirty="0" err="1" smtClean="0"/>
                        <a:t>i</a:t>
                      </a:r>
                      <a:r>
                        <a:rPr lang="en-GB" dirty="0" smtClean="0"/>
                        <a:t>&lt;2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62263">
                <a:tc>
                  <a:txBody>
                    <a:bodyPr/>
                    <a:lstStyle/>
                    <a:p>
                      <a:r>
                        <a:rPr lang="en-GB" dirty="0" smtClean="0"/>
                        <a:t>1 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0&lt;2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2263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dirty="0" smtClean="0"/>
                        <a:t> 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1&lt;2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46091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iteraation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2&lt;2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369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835696" y="404664"/>
            <a:ext cx="457200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dirty="0"/>
              <a:t>int i = 0;</a:t>
            </a:r>
          </a:p>
          <a:p>
            <a:r>
              <a:rPr lang="nn-NO" dirty="0"/>
              <a:t>while (i &lt; </a:t>
            </a:r>
            <a:r>
              <a:rPr lang="nn-NO" dirty="0" smtClean="0"/>
              <a:t>2) </a:t>
            </a:r>
            <a:endParaRPr lang="nn-NO" dirty="0"/>
          </a:p>
          <a:p>
            <a:r>
              <a:rPr lang="nn-NO" dirty="0"/>
              <a:t>{</a:t>
            </a:r>
          </a:p>
          <a:p>
            <a:r>
              <a:rPr lang="nn-NO" dirty="0"/>
              <a:t>  Console.WriteLine(i);</a:t>
            </a:r>
          </a:p>
          <a:p>
            <a:r>
              <a:rPr lang="nn-NO" dirty="0"/>
              <a:t>  i++;</a:t>
            </a:r>
          </a:p>
          <a:p>
            <a:r>
              <a:rPr lang="nn-NO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6486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44918"/>
              </p:ext>
            </p:extLst>
          </p:nvPr>
        </p:nvGraphicFramePr>
        <p:xfrm>
          <a:off x="899592" y="2276872"/>
          <a:ext cx="7272810" cy="385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135"/>
                <a:gridCol w="1212135"/>
                <a:gridCol w="1212135"/>
                <a:gridCol w="2175782"/>
                <a:gridCol w="1212135"/>
                <a:gridCol w="248488"/>
              </a:tblGrid>
              <a:tr h="94609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 Initial Value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New Value (</a:t>
                      </a:r>
                      <a:r>
                        <a:rPr lang="en-GB" dirty="0" err="1" smtClean="0"/>
                        <a:t>i</a:t>
                      </a:r>
                      <a:r>
                        <a:rPr lang="en-GB" dirty="0" smtClean="0"/>
                        <a:t>++)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Condition  </a:t>
                      </a:r>
                      <a:r>
                        <a:rPr lang="en-GB" dirty="0" err="1" smtClean="0"/>
                        <a:t>i</a:t>
                      </a:r>
                      <a:r>
                        <a:rPr lang="en-GB" dirty="0" smtClean="0"/>
                        <a:t>&lt;2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62263">
                <a:tc>
                  <a:txBody>
                    <a:bodyPr/>
                    <a:lstStyle/>
                    <a:p>
                      <a:r>
                        <a:rPr lang="en-GB" dirty="0" smtClean="0"/>
                        <a:t>1 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2&lt;=4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2263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dirty="0" smtClean="0"/>
                        <a:t> 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3&lt;=4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46091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smtClean="0"/>
                        <a:t>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4&lt;=4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3692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r>
                        <a:rPr lang="en-GB" baseline="30000" dirty="0" smtClean="0"/>
                        <a:t>th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smtClean="0"/>
                        <a:t>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5&lt;=4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835696" y="404664"/>
            <a:ext cx="457200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2;</a:t>
            </a:r>
          </a:p>
          <a:p>
            <a:r>
              <a:rPr lang="en-IN" dirty="0"/>
              <a:t>            while (</a:t>
            </a:r>
            <a:r>
              <a:rPr lang="en-IN" dirty="0" err="1"/>
              <a:t>i</a:t>
            </a:r>
            <a:r>
              <a:rPr lang="en-IN" dirty="0"/>
              <a:t> &lt;=4 )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    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r>
              <a:rPr lang="en-IN" dirty="0"/>
              <a:t>    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8282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404664"/>
            <a:ext cx="162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While Loop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5616" y="1052736"/>
            <a:ext cx="45720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dirty="0"/>
              <a:t>do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code block to be executed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while (condition);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610357" y="3429000"/>
            <a:ext cx="4572000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r>
              <a:rPr lang="en-IN" dirty="0"/>
              <a:t>do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while (</a:t>
            </a:r>
            <a:r>
              <a:rPr lang="en-IN" dirty="0" err="1"/>
              <a:t>i</a:t>
            </a:r>
            <a:r>
              <a:rPr lang="en-IN" dirty="0"/>
              <a:t> &lt; 5);</a:t>
            </a:r>
          </a:p>
        </p:txBody>
      </p:sp>
    </p:spTree>
    <p:extLst>
      <p:ext uri="{BB962C8B-B14F-4D97-AF65-F5344CB8AC3E}">
        <p14:creationId xmlns:p14="http://schemas.microsoft.com/office/powerpoint/2010/main" val="12832173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215062"/>
            <a:ext cx="1558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 For Loop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908720"/>
            <a:ext cx="45720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dirty="0"/>
              <a:t>for (statement 1; statement 2; statement 3)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code block to be executed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71600" y="2274838"/>
            <a:ext cx="8352928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Statement 1 is executed (one time) before the execution of the code block.</a:t>
            </a:r>
          </a:p>
          <a:p>
            <a:endParaRPr lang="en-GB" dirty="0"/>
          </a:p>
          <a:p>
            <a:r>
              <a:rPr lang="en-GB" dirty="0"/>
              <a:t>Statement 2 defines the condition for executing the code block.</a:t>
            </a:r>
          </a:p>
          <a:p>
            <a:endParaRPr lang="en-GB" dirty="0"/>
          </a:p>
          <a:p>
            <a:r>
              <a:rPr lang="en-GB" dirty="0"/>
              <a:t>Statement 3 is executed (every time) after the code block has been executed.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85424" y="5388678"/>
            <a:ext cx="4572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dirty="0"/>
              <a:t>for (int i = 0; i &lt; 5; i++) </a:t>
            </a:r>
          </a:p>
          <a:p>
            <a:r>
              <a:rPr lang="nn-NO" dirty="0"/>
              <a:t>{</a:t>
            </a:r>
          </a:p>
          <a:p>
            <a:r>
              <a:rPr lang="nn-NO" dirty="0"/>
              <a:t>  Console.WriteLine(i);</a:t>
            </a:r>
          </a:p>
          <a:p>
            <a:r>
              <a:rPr lang="nn-NO" dirty="0"/>
              <a:t>}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71600" y="4005064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for (initialization; condition; iterator)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body of for loop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691680" y="4293096"/>
            <a:ext cx="216024" cy="1296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483768" y="4293096"/>
            <a:ext cx="648072" cy="1296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79812" y="4293096"/>
            <a:ext cx="1116124" cy="1296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4669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540255"/>
              </p:ext>
            </p:extLst>
          </p:nvPr>
        </p:nvGraphicFramePr>
        <p:xfrm>
          <a:off x="899592" y="2276872"/>
          <a:ext cx="7272810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135"/>
                <a:gridCol w="1212135"/>
                <a:gridCol w="1212135"/>
                <a:gridCol w="2175782"/>
                <a:gridCol w="1212135"/>
                <a:gridCol w="248488"/>
              </a:tblGrid>
              <a:tr h="94609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 Initial Value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New Value (</a:t>
                      </a:r>
                      <a:r>
                        <a:rPr lang="en-GB" dirty="0" err="1" smtClean="0"/>
                        <a:t>i</a:t>
                      </a:r>
                      <a:r>
                        <a:rPr lang="en-GB" dirty="0" smtClean="0"/>
                        <a:t>++)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Condition  </a:t>
                      </a:r>
                      <a:r>
                        <a:rPr lang="en-GB" dirty="0" err="1" smtClean="0"/>
                        <a:t>i</a:t>
                      </a:r>
                      <a:r>
                        <a:rPr lang="en-GB" dirty="0" smtClean="0"/>
                        <a:t>&lt;2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62263">
                <a:tc>
                  <a:txBody>
                    <a:bodyPr/>
                    <a:lstStyle/>
                    <a:p>
                      <a:r>
                        <a:rPr lang="en-GB" dirty="0" smtClean="0"/>
                        <a:t>1 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0&lt;2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2263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dirty="0" smtClean="0"/>
                        <a:t> 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1&lt;2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46091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smtClean="0"/>
                        <a:t>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2&lt;2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36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835696" y="404664"/>
            <a:ext cx="45720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dirty="0"/>
              <a:t>for (int i = 0; i &lt; </a:t>
            </a:r>
            <a:r>
              <a:rPr lang="nn-NO" dirty="0" smtClean="0"/>
              <a:t>2; </a:t>
            </a:r>
            <a:r>
              <a:rPr lang="nn-NO" dirty="0"/>
              <a:t>i++) </a:t>
            </a:r>
          </a:p>
          <a:p>
            <a:r>
              <a:rPr lang="nn-NO" dirty="0"/>
              <a:t>{</a:t>
            </a:r>
          </a:p>
          <a:p>
            <a:r>
              <a:rPr lang="nn-NO" dirty="0"/>
              <a:t>  Console.WriteLine(i);</a:t>
            </a:r>
          </a:p>
          <a:p>
            <a:r>
              <a:rPr lang="nn-NO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9192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8857"/>
            <a:ext cx="444817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79" y="260648"/>
            <a:ext cx="458152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6209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7872" y="404664"/>
            <a:ext cx="3084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C# Break and Continue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3648" y="1120676"/>
            <a:ext cx="45720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dirty="0"/>
              <a:t>for (int i = 0; i &lt; 10; i++) </a:t>
            </a:r>
          </a:p>
          <a:p>
            <a:r>
              <a:rPr lang="nn-NO" dirty="0"/>
              <a:t>{</a:t>
            </a:r>
          </a:p>
          <a:p>
            <a:r>
              <a:rPr lang="nn-NO" dirty="0"/>
              <a:t>  if (i == 4) </a:t>
            </a:r>
          </a:p>
          <a:p>
            <a:r>
              <a:rPr lang="nn-NO" dirty="0"/>
              <a:t>  {</a:t>
            </a:r>
          </a:p>
          <a:p>
            <a:r>
              <a:rPr lang="nn-NO" dirty="0"/>
              <a:t>    break;</a:t>
            </a:r>
          </a:p>
          <a:p>
            <a:r>
              <a:rPr lang="nn-NO" dirty="0"/>
              <a:t>  }</a:t>
            </a:r>
          </a:p>
          <a:p>
            <a:r>
              <a:rPr lang="nn-NO" dirty="0"/>
              <a:t>  Console.WriteLine(i);</a:t>
            </a:r>
          </a:p>
          <a:p>
            <a:r>
              <a:rPr lang="nn-NO" dirty="0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64986" y="3573016"/>
            <a:ext cx="7827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break statement can also be used to jump out of a loop.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59632" y="4293096"/>
            <a:ext cx="4572000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dirty="0"/>
              <a:t>for (int i = 0; i &lt; 10; i++) </a:t>
            </a:r>
          </a:p>
          <a:p>
            <a:r>
              <a:rPr lang="nn-NO" dirty="0"/>
              <a:t>{</a:t>
            </a:r>
          </a:p>
          <a:p>
            <a:r>
              <a:rPr lang="nn-NO" dirty="0"/>
              <a:t>  if (i == 4) </a:t>
            </a:r>
          </a:p>
          <a:p>
            <a:r>
              <a:rPr lang="nn-NO" dirty="0"/>
              <a:t>  {</a:t>
            </a:r>
          </a:p>
          <a:p>
            <a:r>
              <a:rPr lang="nn-NO" dirty="0"/>
              <a:t>    continue;</a:t>
            </a:r>
          </a:p>
          <a:p>
            <a:r>
              <a:rPr lang="nn-NO" dirty="0"/>
              <a:t>  }</a:t>
            </a:r>
          </a:p>
          <a:p>
            <a:r>
              <a:rPr lang="nn-NO" dirty="0"/>
              <a:t>  Console.WriteLine(i);</a:t>
            </a:r>
          </a:p>
          <a:p>
            <a:r>
              <a:rPr lang="nn-NO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1753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7872" y="404664"/>
            <a:ext cx="1356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C# Arrays</a:t>
            </a:r>
          </a:p>
        </p:txBody>
      </p:sp>
      <p:sp>
        <p:nvSpPr>
          <p:cNvPr id="2" name="Rectangle 1"/>
          <p:cNvSpPr/>
          <p:nvPr/>
        </p:nvSpPr>
        <p:spPr>
          <a:xfrm>
            <a:off x="827584" y="112474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Arrays are used to store multiple values in a single variable, instead of declaring separate variables for each value.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443884" y="2204864"/>
            <a:ext cx="39831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/>
              <a:t>string[] cars;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7872" y="2852937"/>
            <a:ext cx="5770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string[] cars = {"Volvo", "BMW", "Ford", "Mazda"};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760331" y="3717032"/>
            <a:ext cx="3177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Access the Elements of an Array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92111"/>
              </p:ext>
            </p:extLst>
          </p:nvPr>
        </p:nvGraphicFramePr>
        <p:xfrm>
          <a:off x="1259632" y="4221088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39040">
                <a:tc>
                  <a:txBody>
                    <a:bodyPr/>
                    <a:lstStyle/>
                    <a:p>
                      <a:r>
                        <a:rPr lang="en-GB" dirty="0" smtClean="0"/>
                        <a:t>Volvo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BMW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Mazda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324347" y="5451068"/>
            <a:ext cx="558309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string[] cars = {"Volvo", "BMW", "Ford", "Mazda"};</a:t>
            </a:r>
          </a:p>
          <a:p>
            <a:r>
              <a:rPr lang="en-IN" dirty="0" err="1"/>
              <a:t>Console.WriteLine</a:t>
            </a:r>
            <a:r>
              <a:rPr lang="en-IN" dirty="0"/>
              <a:t>(cars[0]);</a:t>
            </a:r>
          </a:p>
          <a:p>
            <a:r>
              <a:rPr lang="en-IN" dirty="0"/>
              <a:t>// Outputs Volvo</a:t>
            </a:r>
          </a:p>
        </p:txBody>
      </p:sp>
    </p:spTree>
    <p:extLst>
      <p:ext uri="{BB962C8B-B14F-4D97-AF65-F5344CB8AC3E}">
        <p14:creationId xmlns:p14="http://schemas.microsoft.com/office/powerpoint/2010/main" val="24344235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404664"/>
            <a:ext cx="258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Change an Array 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1268760"/>
            <a:ext cx="741682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string[] cars = {"Volvo", "BMW", "Ford", "Mazda"};</a:t>
            </a:r>
          </a:p>
          <a:p>
            <a:r>
              <a:rPr lang="en-GB" dirty="0"/>
              <a:t>cars[0] = "Opel";</a:t>
            </a:r>
          </a:p>
          <a:p>
            <a:r>
              <a:rPr lang="en-GB" dirty="0" err="1"/>
              <a:t>Console.WriteLine</a:t>
            </a:r>
            <a:r>
              <a:rPr lang="en-GB" dirty="0"/>
              <a:t>(cars[0]);</a:t>
            </a:r>
          </a:p>
          <a:p>
            <a:r>
              <a:rPr lang="en-GB" dirty="0"/>
              <a:t>// Now outputs Opel instead of Volvo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71600" y="2875002"/>
            <a:ext cx="1401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Array Length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600" y="3573016"/>
            <a:ext cx="6606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string[] cars = {"Volvo", "BMW", "Ford", "Mazda"};</a:t>
            </a:r>
          </a:p>
          <a:p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cars.Length</a:t>
            </a:r>
            <a:r>
              <a:rPr lang="en-IN" dirty="0"/>
              <a:t>);</a:t>
            </a:r>
          </a:p>
          <a:p>
            <a:r>
              <a:rPr lang="en-IN" dirty="0"/>
              <a:t>// Outputs 4</a:t>
            </a:r>
          </a:p>
        </p:txBody>
      </p:sp>
    </p:spTree>
    <p:extLst>
      <p:ext uri="{BB962C8B-B14F-4D97-AF65-F5344CB8AC3E}">
        <p14:creationId xmlns:p14="http://schemas.microsoft.com/office/powerpoint/2010/main" val="14917946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68" y="116632"/>
            <a:ext cx="8136904" cy="31393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string[] cars = new string[4];</a:t>
            </a:r>
          </a:p>
          <a:p>
            <a:endParaRPr lang="en-GB" dirty="0"/>
          </a:p>
          <a:p>
            <a:r>
              <a:rPr lang="en-GB" dirty="0"/>
              <a:t>// Create an array of four elements and add values right away </a:t>
            </a:r>
          </a:p>
          <a:p>
            <a:r>
              <a:rPr lang="en-GB" dirty="0"/>
              <a:t>string[] cars = new string[4] {"Volvo", "BMW", "Ford", "Mazda"};</a:t>
            </a:r>
          </a:p>
          <a:p>
            <a:endParaRPr lang="en-GB" dirty="0"/>
          </a:p>
          <a:p>
            <a:r>
              <a:rPr lang="en-GB" dirty="0"/>
              <a:t>// Create an array of four elements without specifying the size </a:t>
            </a:r>
          </a:p>
          <a:p>
            <a:r>
              <a:rPr lang="en-GB" dirty="0"/>
              <a:t>string[] cars = new string[] {"Volvo", "BMW", "Ford", "Mazda"};</a:t>
            </a:r>
          </a:p>
          <a:p>
            <a:endParaRPr lang="en-GB" dirty="0"/>
          </a:p>
          <a:p>
            <a:r>
              <a:rPr lang="en-GB" dirty="0"/>
              <a:t>// Create an array of four elements, omitting the new keyword, and without specifying the size</a:t>
            </a:r>
          </a:p>
          <a:p>
            <a:r>
              <a:rPr lang="en-GB" dirty="0"/>
              <a:t>string[] cars = {"Volvo", "BMW", "Ford", "Mazda"};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00970" y="3717032"/>
            <a:ext cx="7759461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 Declare an array</a:t>
            </a:r>
          </a:p>
          <a:p>
            <a:r>
              <a:rPr lang="en-GB" dirty="0"/>
              <a:t>string[] cars;</a:t>
            </a:r>
          </a:p>
          <a:p>
            <a:endParaRPr lang="en-GB" dirty="0"/>
          </a:p>
          <a:p>
            <a:r>
              <a:rPr lang="en-GB" dirty="0"/>
              <a:t>// Add values, using new</a:t>
            </a:r>
          </a:p>
          <a:p>
            <a:r>
              <a:rPr lang="en-GB" dirty="0"/>
              <a:t>cars = new string[] {"Volvo", "BMW", "Ford"};</a:t>
            </a:r>
          </a:p>
          <a:p>
            <a:endParaRPr lang="en-GB" dirty="0"/>
          </a:p>
          <a:p>
            <a:r>
              <a:rPr lang="en-GB" dirty="0"/>
              <a:t>// Add values without using new (this will cause an error)</a:t>
            </a:r>
          </a:p>
          <a:p>
            <a:r>
              <a:rPr lang="en-GB" dirty="0"/>
              <a:t>cars = {"Volvo", "BMW", "Ford"};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020910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764704"/>
            <a:ext cx="631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FFC000"/>
                </a:solidFill>
              </a:rPr>
              <a:t>UserName</a:t>
            </a:r>
            <a:r>
              <a:rPr lang="en-IN" b="1" dirty="0">
                <a:solidFill>
                  <a:srgbClr val="FFC000"/>
                </a:solidFill>
              </a:rPr>
              <a:t> == "admin" </a:t>
            </a:r>
            <a:r>
              <a:rPr lang="en-IN" dirty="0"/>
              <a:t>&amp;&amp; </a:t>
            </a:r>
            <a:r>
              <a:rPr lang="en-IN" b="1" dirty="0">
                <a:solidFill>
                  <a:srgbClr val="FF0000"/>
                </a:solidFill>
              </a:rPr>
              <a:t>Password == "password@123"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39752" y="949370"/>
            <a:ext cx="0" cy="1687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36096" y="949370"/>
            <a:ext cx="0" cy="14715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15616" y="2636912"/>
            <a:ext cx="266429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true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788024" y="2636912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true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2987824" y="4581128"/>
            <a:ext cx="266429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true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932312" y="3073240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&amp;&amp;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43808" y="4221088"/>
            <a:ext cx="504056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004048" y="3933056"/>
            <a:ext cx="432048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48264" y="4581128"/>
            <a:ext cx="14401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If(true</a:t>
            </a:r>
            <a:r>
              <a:rPr lang="en-GB" dirty="0">
                <a:solidFill>
                  <a:srgbClr val="FF0000"/>
                </a:solidFill>
              </a:rPr>
              <a:t>){}</a:t>
            </a:r>
          </a:p>
          <a:p>
            <a:pPr algn="ctr"/>
            <a:r>
              <a:rPr lang="en-GB" dirty="0"/>
              <a:t>Else</a:t>
            </a:r>
          </a:p>
          <a:p>
            <a:pPr algn="ctr"/>
            <a:r>
              <a:rPr lang="en-GB" dirty="0"/>
              <a:t>{</a:t>
            </a:r>
          </a:p>
          <a:p>
            <a:pPr algn="ctr"/>
            <a:r>
              <a:rPr lang="en-GB" dirty="0"/>
              <a:t>}</a:t>
            </a:r>
            <a:endParaRPr lang="en-IN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6096" y="5085184"/>
            <a:ext cx="11521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153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3687" y="332656"/>
            <a:ext cx="236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Loop Through an Array</a:t>
            </a:r>
          </a:p>
        </p:txBody>
      </p:sp>
      <p:sp>
        <p:nvSpPr>
          <p:cNvPr id="3" name="Rectangle 2"/>
          <p:cNvSpPr/>
          <p:nvPr/>
        </p:nvSpPr>
        <p:spPr>
          <a:xfrm>
            <a:off x="827584" y="980728"/>
            <a:ext cx="8080313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string[] cars = {"Volvo", "BMW", "Ford", "Mazda"};</a:t>
            </a:r>
          </a:p>
          <a:p>
            <a:r>
              <a:rPr lang="en-IN" dirty="0"/>
              <a:t>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cars.Length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(cars[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45939" y="2864692"/>
            <a:ext cx="1813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The </a:t>
            </a:r>
            <a:r>
              <a:rPr lang="en-IN" dirty="0" err="1"/>
              <a:t>foreach</a:t>
            </a:r>
            <a:r>
              <a:rPr lang="en-IN" dirty="0"/>
              <a:t> Loop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7664" y="3428606"/>
            <a:ext cx="4572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 err="1"/>
              <a:t>foreach</a:t>
            </a:r>
            <a:r>
              <a:rPr lang="en-GB" dirty="0"/>
              <a:t> (type </a:t>
            </a:r>
            <a:r>
              <a:rPr lang="en-GB" dirty="0" err="1"/>
              <a:t>variableName</a:t>
            </a:r>
            <a:r>
              <a:rPr lang="en-GB" dirty="0"/>
              <a:t> in </a:t>
            </a:r>
            <a:r>
              <a:rPr lang="en-GB" dirty="0" err="1"/>
              <a:t>arrayName</a:t>
            </a:r>
            <a:r>
              <a:rPr lang="en-GB" dirty="0"/>
              <a:t>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code block to be executed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514040" y="4869160"/>
            <a:ext cx="637032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string[] cars = {"Volvo", "BMW", "Ford", "Mazda"};</a:t>
            </a:r>
          </a:p>
          <a:p>
            <a:r>
              <a:rPr lang="en-IN" dirty="0" err="1"/>
              <a:t>foreach</a:t>
            </a:r>
            <a:r>
              <a:rPr lang="en-IN" dirty="0"/>
              <a:t> (string </a:t>
            </a:r>
            <a:r>
              <a:rPr lang="en-IN" dirty="0" err="1"/>
              <a:t>i</a:t>
            </a:r>
            <a:r>
              <a:rPr lang="en-IN" dirty="0"/>
              <a:t> in cars)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0403443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68" y="35332"/>
            <a:ext cx="1438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Sort an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957514" y="764704"/>
            <a:ext cx="5958408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// Sort a string</a:t>
            </a:r>
          </a:p>
          <a:p>
            <a:r>
              <a:rPr lang="en-IN" dirty="0"/>
              <a:t>string[] cars = {"Volvo", "BMW", "Ford", "Mazda"};</a:t>
            </a:r>
          </a:p>
          <a:p>
            <a:r>
              <a:rPr lang="en-IN" dirty="0" err="1"/>
              <a:t>Array.Sort</a:t>
            </a:r>
            <a:r>
              <a:rPr lang="en-IN" dirty="0"/>
              <a:t>(cars);</a:t>
            </a:r>
          </a:p>
          <a:p>
            <a:r>
              <a:rPr lang="en-IN" dirty="0" err="1"/>
              <a:t>foreach</a:t>
            </a:r>
            <a:r>
              <a:rPr lang="en-IN" dirty="0"/>
              <a:t> (string </a:t>
            </a:r>
            <a:r>
              <a:rPr lang="en-IN" dirty="0" err="1"/>
              <a:t>i</a:t>
            </a:r>
            <a:r>
              <a:rPr lang="en-IN" dirty="0"/>
              <a:t> in cars)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57514" y="3645024"/>
            <a:ext cx="620677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// Sort an </a:t>
            </a:r>
            <a:r>
              <a:rPr lang="en-IN" dirty="0" err="1"/>
              <a:t>int</a:t>
            </a:r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[] </a:t>
            </a:r>
            <a:r>
              <a:rPr lang="en-IN" dirty="0" err="1"/>
              <a:t>myNumbers</a:t>
            </a:r>
            <a:r>
              <a:rPr lang="en-IN" dirty="0"/>
              <a:t> = {5, 1, 8, 9};</a:t>
            </a:r>
          </a:p>
          <a:p>
            <a:r>
              <a:rPr lang="en-IN" dirty="0" err="1"/>
              <a:t>Array.Sort</a:t>
            </a:r>
            <a:r>
              <a:rPr lang="en-IN" dirty="0"/>
              <a:t>(</a:t>
            </a:r>
            <a:r>
              <a:rPr lang="en-IN" dirty="0" err="1"/>
              <a:t>myNumbers</a:t>
            </a:r>
            <a:r>
              <a:rPr lang="en-IN" dirty="0"/>
              <a:t>);</a:t>
            </a:r>
          </a:p>
          <a:p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myNumbers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212671" y="3244334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535482882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7864" y="379907"/>
            <a:ext cx="194421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HR Management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236296" y="2092237"/>
            <a:ext cx="2160240" cy="1506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GetSalary</a:t>
            </a:r>
            <a:r>
              <a:rPr lang="en-GB" dirty="0" smtClean="0"/>
              <a:t>(string </a:t>
            </a:r>
            <a:r>
              <a:rPr lang="en-GB" dirty="0" err="1" smtClean="0"/>
              <a:t>emptype</a:t>
            </a:r>
            <a:r>
              <a:rPr lang="en-GB" dirty="0" smtClean="0"/>
              <a:t>)</a:t>
            </a:r>
            <a:endParaRPr lang="en-IN" dirty="0"/>
          </a:p>
        </p:txBody>
      </p:sp>
      <p:sp>
        <p:nvSpPr>
          <p:cNvPr id="6" name="Smiley Face 5"/>
          <p:cNvSpPr/>
          <p:nvPr/>
        </p:nvSpPr>
        <p:spPr>
          <a:xfrm>
            <a:off x="1000906" y="1736812"/>
            <a:ext cx="648072" cy="5400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miley Face 6"/>
          <p:cNvSpPr/>
          <p:nvPr/>
        </p:nvSpPr>
        <p:spPr>
          <a:xfrm>
            <a:off x="1129895" y="3599178"/>
            <a:ext cx="648072" cy="5400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miley Face 7"/>
          <p:cNvSpPr/>
          <p:nvPr/>
        </p:nvSpPr>
        <p:spPr>
          <a:xfrm>
            <a:off x="3154480" y="4437112"/>
            <a:ext cx="648072" cy="5400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>
            <a:stCxn id="6" idx="7"/>
          </p:cNvCxnSpPr>
          <p:nvPr/>
        </p:nvCxnSpPr>
        <p:spPr>
          <a:xfrm>
            <a:off x="1554070" y="1815902"/>
            <a:ext cx="3738010" cy="6769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7"/>
          </p:cNvCxnSpPr>
          <p:nvPr/>
        </p:nvCxnSpPr>
        <p:spPr>
          <a:xfrm flipV="1">
            <a:off x="1683059" y="2924944"/>
            <a:ext cx="3609021" cy="7533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47864" y="3301606"/>
            <a:ext cx="1944216" cy="11355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92080" y="2441821"/>
            <a:ext cx="1440160" cy="80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Tax Calculation 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732240" y="2492896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32240" y="2840792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2240" y="3249592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19041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3"/>
          <p:cNvSpPr/>
          <p:nvPr/>
        </p:nvSpPr>
        <p:spPr>
          <a:xfrm>
            <a:off x="899592" y="260648"/>
            <a:ext cx="140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IF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3608" y="908720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if (condition)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block of code to be executed if the condition is True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else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block of code to be executed if the condition is False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248932" y="3995678"/>
            <a:ext cx="457200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time = 20;</a:t>
            </a:r>
          </a:p>
          <a:p>
            <a:r>
              <a:rPr lang="en-GB" dirty="0"/>
              <a:t>if (time &lt; 18)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</a:t>
            </a:r>
            <a:r>
              <a:rPr lang="en-GB" dirty="0" err="1"/>
              <a:t>Console.WriteLine</a:t>
            </a:r>
            <a:r>
              <a:rPr lang="en-GB" dirty="0"/>
              <a:t>("Good day.");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else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</a:t>
            </a:r>
            <a:r>
              <a:rPr lang="en-GB" dirty="0" err="1"/>
              <a:t>Console.WriteLine</a:t>
            </a:r>
            <a:r>
              <a:rPr lang="en-GB" dirty="0"/>
              <a:t>("Good evening.");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// Outputs "Good evening."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84730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764704"/>
            <a:ext cx="9217024" cy="507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using System;</a:t>
            </a:r>
          </a:p>
          <a:p>
            <a:endParaRPr lang="en-IN" dirty="0"/>
          </a:p>
          <a:p>
            <a:r>
              <a:rPr lang="en-IN" dirty="0"/>
              <a:t>namespace Conditional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class </a:t>
            </a:r>
            <a:r>
              <a:rPr lang="en-IN" dirty="0" err="1"/>
              <a:t>IfStatement</a:t>
            </a:r>
            <a:endParaRPr lang="en-IN" dirty="0"/>
          </a:p>
          <a:p>
            <a:r>
              <a:rPr lang="en-IN" dirty="0"/>
              <a:t>	{</a:t>
            </a:r>
          </a:p>
          <a:p>
            <a:r>
              <a:rPr lang="en-IN" dirty="0"/>
              <a:t>		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int</a:t>
            </a:r>
            <a:r>
              <a:rPr lang="en-IN" dirty="0"/>
              <a:t> number = 2;</a:t>
            </a:r>
          </a:p>
          <a:p>
            <a:r>
              <a:rPr lang="en-IN" dirty="0"/>
              <a:t>			if (number &lt; 5)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less than 5", number);</a:t>
            </a:r>
          </a:p>
          <a:p>
            <a:r>
              <a:rPr lang="en-IN" dirty="0"/>
              <a:t>			}</a:t>
            </a:r>
          </a:p>
          <a:p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Console.WriteLine</a:t>
            </a:r>
            <a:r>
              <a:rPr lang="en-IN" dirty="0"/>
              <a:t>("This statement is always executed.");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2636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7624" y="260648"/>
            <a:ext cx="610242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if (</a:t>
            </a:r>
            <a:r>
              <a:rPr lang="en-GB" dirty="0" err="1"/>
              <a:t>boolean</a:t>
            </a:r>
            <a:r>
              <a:rPr lang="en-GB" dirty="0"/>
              <a:t>-expression)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</a:t>
            </a:r>
            <a:r>
              <a:rPr lang="en-GB" dirty="0" err="1"/>
              <a:t>boolean</a:t>
            </a:r>
            <a:r>
              <a:rPr lang="en-GB" dirty="0"/>
              <a:t>-expression is true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</a:t>
            </a:r>
            <a:r>
              <a:rPr lang="en-GB" dirty="0" err="1"/>
              <a:t>boolean</a:t>
            </a:r>
            <a:r>
              <a:rPr lang="en-GB" dirty="0"/>
              <a:t>-expression is false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187624" y="3140968"/>
            <a:ext cx="4572000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dirty="0"/>
              <a:t>if (number &lt; 5)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number += 5;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number -= 5;</a:t>
            </a:r>
          </a:p>
          <a:p>
            <a:r>
              <a:rPr lang="en-GB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2139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ow if else statement works in C#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24845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332656"/>
            <a:ext cx="208823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number = 4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352763"/>
            <a:ext cx="20882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number =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2945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964488" cy="4801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int</a:t>
            </a:r>
            <a:r>
              <a:rPr lang="en-IN" dirty="0"/>
              <a:t> number = 12;</a:t>
            </a:r>
          </a:p>
          <a:p>
            <a:endParaRPr lang="en-IN" dirty="0"/>
          </a:p>
          <a:p>
            <a:r>
              <a:rPr lang="en-IN" dirty="0"/>
              <a:t>			if (number &lt; 5)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less than 5", number);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else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greater than or equal to 5", number);</a:t>
            </a:r>
          </a:p>
          <a:p>
            <a:r>
              <a:rPr lang="en-IN" dirty="0"/>
              <a:t>			}</a:t>
            </a:r>
          </a:p>
          <a:p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Console.WriteLine</a:t>
            </a:r>
            <a:r>
              <a:rPr lang="en-IN" dirty="0"/>
              <a:t>("This statement is always executed.");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002620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97346"/>
            <a:ext cx="7920880" cy="53553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if (boolean-expression-1)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boolean-expression-1 is true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else if (boolean-expression-2)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boolean-expression-2 is true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else if (boolean-expression-3)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boolean-expression-3 is true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all above expressions are false</a:t>
            </a:r>
          </a:p>
          <a:p>
            <a:r>
              <a:rPr lang="en-GB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6252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1753</Words>
  <Application>Microsoft Office PowerPoint</Application>
  <PresentationFormat>On-screen Show (4:3)</PresentationFormat>
  <Paragraphs>541</Paragraphs>
  <Slides>32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Training</vt:lpstr>
      <vt:lpstr>.NET/C#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2023-10-24T18:28:21Z</dcterms:created>
  <dcterms:modified xsi:type="dcterms:W3CDTF">2023-11-02T07:39:11Z</dcterms:modified>
</cp:coreProperties>
</file>