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9" r:id="rId12"/>
    <p:sldId id="270" r:id="rId13"/>
    <p:sldId id="268" r:id="rId14"/>
    <p:sldId id="271" r:id="rId15"/>
    <p:sldId id="276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cs/cs_operators_comparison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WELCOME TO PRESENTATTION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BY GANESH PANDY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1636" y="461818"/>
            <a:ext cx="870989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IN" sz="3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else if </a:t>
            </a:r>
            <a:r>
              <a:rPr lang="en-IN" sz="32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Statement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Use the else if statement to specify a new condition if the first condition is False. </a:t>
            </a:r>
            <a:endParaRPr lang="en-US" altLang="en-US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Verdana" panose="020B0604030504040204" pitchFamily="34" charset="0"/>
              </a:rPr>
              <a:t>Example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err="1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time </a:t>
            </a:r>
            <a:r>
              <a:rPr lang="en-US" altLang="en-US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0055"/>
                </a:solidFill>
                <a:latin typeface="Consolas" panose="020B0609020204030204" pitchFamily="49" charset="0"/>
              </a:rPr>
              <a:t>22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77AA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time </a:t>
            </a:r>
            <a:r>
              <a:rPr lang="en-US" altLang="en-US">
                <a:solidFill>
                  <a:srgbClr val="9A6E3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0055"/>
                </a:solidFill>
                <a:latin typeface="Consolas" panose="020B0609020204030204" pitchFamily="49" charset="0"/>
              </a:rPr>
              <a:t>10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err="1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669900"/>
                </a:solidFill>
                <a:latin typeface="Consolas" panose="020B0609020204030204" pitchFamily="49" charset="0"/>
              </a:rPr>
              <a:t>"Good morning."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77AA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  <a:t>if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time </a:t>
            </a:r>
            <a:r>
              <a:rPr lang="en-US" altLang="en-US">
                <a:solidFill>
                  <a:srgbClr val="9A6E3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0055"/>
                </a:solidFill>
                <a:latin typeface="Consolas" panose="020B0609020204030204" pitchFamily="49" charset="0"/>
              </a:rPr>
              <a:t>20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mtClean="0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669900"/>
                </a:solidFill>
                <a:latin typeface="Consolas" panose="020B0609020204030204" pitchFamily="49" charset="0"/>
              </a:rPr>
              <a:t>"Good day</a:t>
            </a:r>
            <a:r>
              <a:rPr lang="en-US" altLang="en-US" smtClean="0">
                <a:solidFill>
                  <a:srgbClr val="669900"/>
                </a:solidFill>
                <a:latin typeface="Consolas" panose="020B0609020204030204" pitchFamily="49" charset="0"/>
              </a:rPr>
              <a:t>."</a:t>
            </a:r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mtClean="0">
                <a:solidFill>
                  <a:srgbClr val="0077AA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err="1" smtClean="0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669900"/>
                </a:solidFill>
                <a:latin typeface="Consolas" panose="020B0609020204030204" pitchFamily="49" charset="0"/>
              </a:rPr>
              <a:t>"Good evening</a:t>
            </a:r>
            <a:r>
              <a:rPr lang="en-US" altLang="en-US" smtClean="0">
                <a:solidFill>
                  <a:srgbClr val="669900"/>
                </a:solidFill>
                <a:latin typeface="Consolas" panose="020B0609020204030204" pitchFamily="49" charset="0"/>
              </a:rPr>
              <a:t>."</a:t>
            </a:r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400"/>
              <a:t> </a:t>
            </a:r>
            <a:endParaRPr lang="en-US" altLang="en-US" sz="400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sz="28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IN"/>
              <a:t/>
            </a:r>
            <a:br>
              <a:rPr lang="en-IN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4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1636" y="461818"/>
            <a:ext cx="870989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  <a:latin typeface="Verdana" panose="020B0604030504040204" pitchFamily="34" charset="0"/>
              </a:rPr>
              <a:t>Loops can execute a block of code as long as a specified condition is reached.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  <a:latin typeface="Verdana" panose="020B0604030504040204" pitchFamily="34" charset="0"/>
              </a:rPr>
              <a:t>Loops are handy because they save time, reduce errors, and they make code more readable</a:t>
            </a:r>
            <a:r>
              <a:rPr lang="en-GB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mtClean="0"/>
          </a:p>
          <a:p>
            <a:r>
              <a:rPr lang="en-IN" sz="2000">
                <a:solidFill>
                  <a:schemeClr val="accent4"/>
                </a:solidFill>
              </a:rPr>
              <a:t>While </a:t>
            </a:r>
            <a:r>
              <a:rPr lang="en-IN" sz="2000" smtClean="0">
                <a:solidFill>
                  <a:schemeClr val="accent4"/>
                </a:solidFill>
              </a:rPr>
              <a:t>Loop: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 loop loops through a block of code as long as a specified condition is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en-US" altLang="en-US" sz="1100"/>
              <a:t> </a:t>
            </a:r>
            <a:endParaRPr lang="en-US" altLang="en-US" sz="3200">
              <a:latin typeface="Arial" panose="020B0604020202020204" pitchFamily="34" charset="0"/>
            </a:endParaRPr>
          </a:p>
          <a:p>
            <a:r>
              <a:rPr lang="en-GB" smtClean="0">
                <a:solidFill>
                  <a:schemeClr val="accent4"/>
                </a:solidFill>
              </a:rPr>
              <a:t>Example</a:t>
            </a:r>
          </a:p>
          <a:p>
            <a:pPr lvl="0"/>
            <a: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altLang="en-US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mtClean="0">
                <a:solidFill>
                  <a:srgbClr val="0077AA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altLang="en-US">
                <a:solidFill>
                  <a:srgbClr val="9A6E3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{//0,</a:t>
            </a:r>
            <a:endParaRPr lang="en-US" altLang="en-US" smtClean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>
                <a:solidFill>
                  <a:srgbClr val="9A6E3A"/>
                </a:solidFill>
                <a:latin typeface="Consolas" panose="020B0609020204030204" pitchFamily="49" charset="0"/>
              </a:rPr>
              <a:t>++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//0</a:t>
            </a:r>
            <a:endParaRPr lang="en-US" alt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400" smtClean="0"/>
              <a:t> </a:t>
            </a:r>
            <a:endParaRPr lang="en-US" altLang="en-US" sz="400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mtClean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04800"/>
            <a:ext cx="824807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Do/While </a:t>
            </a:r>
            <a:r>
              <a:rPr lang="en-IN" sz="32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Loop</a:t>
            </a:r>
          </a:p>
          <a:p>
            <a:r>
              <a:rPr lang="en-GB"/>
              <a:t> This loop will execute the code block once, before checking if the condition is true, then it will repeat the loop as long as the condition is true</a:t>
            </a:r>
            <a:r>
              <a:rPr lang="en-GB" smtClean="0"/>
              <a:t>.</a:t>
            </a:r>
          </a:p>
          <a:p>
            <a:endParaRPr lang="en-GB" smtClean="0"/>
          </a:p>
          <a:p>
            <a:r>
              <a:rPr lang="en-GB" sz="200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Example</a:t>
            </a:r>
          </a:p>
          <a:p>
            <a:pPr lvl="0"/>
            <a: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altLang="en-US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  <a:t/>
            </a:r>
            <a:b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  <a:t>do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);//0</a:t>
            </a:r>
            <a:endParaRPr lang="en-US" altLang="en-US" smtClean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mtClean="0">
                <a:solidFill>
                  <a:srgbClr val="9A6E3A"/>
                </a:solidFill>
                <a:latin typeface="Consolas" panose="020B0609020204030204" pitchFamily="49" charset="0"/>
              </a:rPr>
              <a:t>++</a:t>
            </a:r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altLang="en-US">
                <a:solidFill>
                  <a:srgbClr val="9A6E3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/>
              <a:t> </a:t>
            </a:r>
            <a:endParaRPr lang="en-US" altLang="en-US" sz="4000">
              <a:latin typeface="Arial" panose="020B0604020202020204" pitchFamily="34" charset="0"/>
            </a:endParaRPr>
          </a:p>
          <a:p>
            <a:endParaRPr lang="en-IN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IN"/>
              <a:t/>
            </a:r>
            <a:br>
              <a:rPr lang="en-IN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2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3782" y="452582"/>
            <a:ext cx="8192654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 </a:t>
            </a:r>
            <a:r>
              <a:rPr lang="en-IN" sz="28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Loop</a:t>
            </a:r>
          </a:p>
          <a:p>
            <a:pPr lvl="0"/>
            <a:r>
              <a:rPr lang="en-US" altLang="en-US"/>
              <a:t>When you know exactly how many times you want to loop through a block of code, use the for loop instead of a while loop: </a:t>
            </a:r>
            <a:endParaRPr lang="en-US" altLang="en-US" smtClean="0"/>
          </a:p>
          <a:p>
            <a:pPr lvl="0"/>
            <a:endParaRPr lang="en-US" altLang="en-US"/>
          </a:p>
          <a:p>
            <a:r>
              <a:rPr lang="en-GB" smtClean="0">
                <a:solidFill>
                  <a:schemeClr val="accent4"/>
                </a:solidFill>
              </a:rPr>
              <a:t>Example</a:t>
            </a:r>
            <a:endParaRPr lang="en-IN">
              <a:solidFill>
                <a:schemeClr val="accent4"/>
              </a:solidFill>
            </a:endParaRPr>
          </a:p>
          <a:p>
            <a:pPr lvl="0"/>
            <a:r>
              <a:rPr lang="en-IN"/>
              <a:t/>
            </a:r>
            <a:br>
              <a:rPr lang="en-IN"/>
            </a:br>
            <a: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  <a:t>for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altLang="en-US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altLang="en-US">
                <a:solidFill>
                  <a:srgbClr val="9A6E3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en-US" altLang="en-US">
                <a:solidFill>
                  <a:srgbClr val="9A6E3A"/>
                </a:solidFill>
                <a:latin typeface="Consolas" panose="020B0609020204030204" pitchFamily="49" charset="0"/>
              </a:rPr>
              <a:t>++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);//0</a:t>
            </a:r>
            <a:endParaRPr lang="en-US" altLang="en-US" smtClean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400"/>
              <a:t> </a:t>
            </a:r>
            <a:endParaRPr lang="en-US" altLang="en-US" sz="1400" smtClean="0"/>
          </a:p>
          <a:p>
            <a:pPr algn="ctr"/>
            <a:r>
              <a:rPr lang="en-IN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 foreach </a:t>
            </a:r>
            <a:r>
              <a:rPr lang="en-IN" sz="28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Loop</a:t>
            </a:r>
          </a:p>
          <a:p>
            <a:pPr lvl="0"/>
            <a:r>
              <a:rPr lang="en-US" altLang="en-US"/>
              <a:t>There is also a foreach loop, which is used exclusively to loop through elements in an array: </a:t>
            </a:r>
            <a:endParaRPr lang="en-US" altLang="en-US" smtClean="0"/>
          </a:p>
          <a:p>
            <a:pPr lvl="0"/>
            <a:endParaRPr lang="en-US" altLang="en-US"/>
          </a:p>
          <a:p>
            <a:pPr lvl="0"/>
            <a:r>
              <a:rPr lang="en-US" altLang="en-US" smtClean="0">
                <a:solidFill>
                  <a:schemeClr val="accent4"/>
                </a:solidFill>
              </a:rPr>
              <a:t>Example</a:t>
            </a:r>
          </a:p>
          <a:p>
            <a: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cars </a:t>
            </a:r>
            <a:r>
              <a:rPr lang="en-US" altLang="en-US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>
                <a:solidFill>
                  <a:srgbClr val="669900"/>
                </a:solidFill>
                <a:latin typeface="Consolas" panose="020B0609020204030204" pitchFamily="49" charset="0"/>
              </a:rPr>
              <a:t>"Volvo"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669900"/>
                </a:solidFill>
                <a:latin typeface="Consolas" panose="020B0609020204030204" pitchFamily="49" charset="0"/>
              </a:rPr>
              <a:t>"BMW"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669900"/>
                </a:solidFill>
                <a:latin typeface="Consolas" panose="020B0609020204030204" pitchFamily="49" charset="0"/>
              </a:rPr>
              <a:t>"Ford"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669900"/>
                </a:solidFill>
                <a:latin typeface="Consolas" panose="020B0609020204030204" pitchFamily="49" charset="0"/>
              </a:rPr>
              <a:t>"Mazda</a:t>
            </a:r>
            <a:r>
              <a:rPr lang="en-US" altLang="en-US" smtClean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  <a:t>in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cars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400" smtClean="0"/>
              <a:t> </a:t>
            </a:r>
            <a:endParaRPr lang="en-US" altLang="en-US" sz="4000">
              <a:latin typeface="Arial" panose="020B0604020202020204" pitchFamily="34" charset="0"/>
            </a:endParaRPr>
          </a:p>
          <a:p>
            <a:pPr lvl="0"/>
            <a:endParaRPr lang="en-US" altLang="en-US">
              <a:solidFill>
                <a:schemeClr val="accent4"/>
              </a:solidFill>
            </a:endParaRPr>
          </a:p>
          <a:p>
            <a:pPr lvl="0" algn="ctr"/>
            <a:endParaRPr lang="en-US" altLang="en-US" sz="4400" smtClean="0">
              <a:latin typeface="Arial" panose="020B0604020202020204" pitchFamily="34" charset="0"/>
            </a:endParaRPr>
          </a:p>
          <a:p>
            <a:pPr algn="ctr"/>
            <a:endParaRPr lang="en-IN" sz="28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IN" sz="28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0"/>
            <a:endParaRPr lang="en-US" altLang="en-US" sz="4000">
              <a:latin typeface="Arial" panose="020B0604020202020204" pitchFamily="34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709" y="64667"/>
            <a:ext cx="8940800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Switch </a:t>
            </a:r>
            <a:r>
              <a:rPr lang="en-IN" sz="28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Statements</a:t>
            </a:r>
          </a:p>
          <a:p>
            <a:r>
              <a:rPr lang="en-US" altLang="en-US" sz="2000" smtClean="0">
                <a:solidFill>
                  <a:srgbClr val="000000"/>
                </a:solidFill>
                <a:latin typeface="Verdana" panose="020B0604030504040204" pitchFamily="34" charset="0"/>
              </a:rPr>
              <a:t>Use 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2000">
                <a:solidFill>
                  <a:srgbClr val="DC143C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 statement to select one of many code blocks to be executed.</a:t>
            </a:r>
            <a:r>
              <a:rPr lang="en-US" altLang="en-US" sz="12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en-US" sz="2000">
                <a:solidFill>
                  <a:srgbClr val="DC143C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 expression is evaluated once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The value of the expression is compared with the values of each </a:t>
            </a:r>
            <a:r>
              <a:rPr lang="en-US" altLang="en-US" sz="2000">
                <a:solidFill>
                  <a:srgbClr val="DC143C"/>
                </a:solidFill>
                <a:latin typeface="Consolas" panose="020B0609020204030204" pitchFamily="49" charset="0"/>
              </a:rPr>
              <a:t>case</a:t>
            </a:r>
            <a:endParaRPr lang="en-US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If there is a match, the associated block of code is executed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2000">
                <a:solidFill>
                  <a:srgbClr val="DC143C"/>
                </a:solidFill>
                <a:latin typeface="Consolas" panose="020B0609020204030204" pitchFamily="49" charset="0"/>
              </a:rPr>
              <a:t>break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 and </a:t>
            </a:r>
            <a:r>
              <a:rPr lang="en-US" altLang="en-US" sz="2000">
                <a:solidFill>
                  <a:srgbClr val="DC143C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 keywords will be described later in this </a:t>
            </a:r>
            <a:r>
              <a:rPr lang="en-US" altLang="en-US" sz="2000" smtClean="0">
                <a:solidFill>
                  <a:srgbClr val="000000"/>
                </a:solidFill>
                <a:latin typeface="Verdana" panose="020B0604030504040204" pitchFamily="34" charset="0"/>
              </a:rPr>
              <a:t>chapter</a:t>
            </a:r>
          </a:p>
          <a:p>
            <a:r>
              <a:rPr lang="en-IN" sz="2000" b="1" u="sng">
                <a:solidFill>
                  <a:schemeClr val="accent4"/>
                </a:solidFill>
                <a:latin typeface="Verdana" panose="020B0604030504040204" pitchFamily="34" charset="0"/>
              </a:rPr>
              <a:t>break </a:t>
            </a:r>
            <a:r>
              <a:rPr lang="en-IN" sz="2000" b="1" u="sng" smtClean="0">
                <a:solidFill>
                  <a:schemeClr val="accent4"/>
                </a:solidFill>
                <a:latin typeface="Verdana" panose="020B0604030504040204" pitchFamily="34" charset="0"/>
              </a:rPr>
              <a:t>Keyword:</a:t>
            </a:r>
            <a:endParaRPr lang="en-IN" sz="2000" b="1" u="sng">
              <a:solidFill>
                <a:schemeClr val="accent4"/>
              </a:solidFill>
              <a:latin typeface="Verdana" panose="020B060403050404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When C# reaches a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break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 keyword, it breaks out of the switch block.</a:t>
            </a:r>
            <a:endParaRPr lang="en-US" altLang="en-US" sz="110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This will stop the execution of more code and case testing inside the block.</a:t>
            </a:r>
            <a:endParaRPr lang="en-US" altLang="en-US" sz="110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When a match is found, and the job is done, it's time for a break. There is no need for more </a:t>
            </a:r>
            <a:r>
              <a:rPr lang="en-US" altLang="en-US" smtClean="0">
                <a:solidFill>
                  <a:srgbClr val="000000"/>
                </a:solidFill>
                <a:latin typeface="Verdana" panose="020B0604030504040204" pitchFamily="34" charset="0"/>
              </a:rPr>
              <a:t>testing.</a:t>
            </a:r>
            <a:endParaRPr lang="en-IN" altLang="en-US" sz="2000" b="1" u="sng">
              <a:solidFill>
                <a:schemeClr val="accent4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u="sng" smtClean="0">
                <a:solidFill>
                  <a:schemeClr val="accent4"/>
                </a:solidFill>
                <a:latin typeface="Verdana" panose="020B0604030504040204" pitchFamily="34" charset="0"/>
              </a:rPr>
              <a:t>default Keyword:</a:t>
            </a:r>
            <a:r>
              <a:rPr lang="en-IN" sz="2000"/>
              <a:t/>
            </a:r>
            <a:br>
              <a:rPr lang="en-IN" sz="2000"/>
            </a:b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2000">
                <a:solidFill>
                  <a:srgbClr val="DC143C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 keyword is optional and specifies some code to run if there is no case match</a:t>
            </a:r>
            <a:r>
              <a:rPr lang="en-US" altLang="en-US" sz="200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u="sng" smtClean="0">
                <a:solidFill>
                  <a:schemeClr val="accent4"/>
                </a:solidFill>
                <a:latin typeface="Verdana" panose="020B0604030504040204" pitchFamily="34" charset="0"/>
              </a:rPr>
              <a:t>Continue Keyword: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2000">
                <a:solidFill>
                  <a:srgbClr val="DC143C"/>
                </a:solidFill>
                <a:latin typeface="Consolas" panose="020B0609020204030204" pitchFamily="49" charset="0"/>
              </a:rPr>
              <a:t>continue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 statement breaks one iteration (in the loop), if a specified condition occurs, and continues with the next iteration in the loop.</a:t>
            </a:r>
            <a:endParaRPr lang="en-US" altLang="en-US" sz="120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000" b="1" u="sng" smtClean="0">
              <a:solidFill>
                <a:schemeClr val="accent4"/>
              </a:solidFill>
              <a:latin typeface="Verdana" panose="020B060403050404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000" b="1" u="sng">
              <a:solidFill>
                <a:schemeClr val="accent4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/>
            <a:endParaRPr lang="en-IN" sz="28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20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1564" y="628072"/>
            <a:ext cx="7730836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1600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day </a:t>
            </a:r>
            <a:r>
              <a:rPr lang="en-US" altLang="en-US" sz="160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990055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0077AA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day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smtClean="0">
                <a:solidFill>
                  <a:srgbClr val="0077AA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smtClean="0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>
                <a:solidFill>
                  <a:srgbClr val="669900"/>
                </a:solidFill>
                <a:latin typeface="Consolas" panose="020B0609020204030204" pitchFamily="49" charset="0"/>
              </a:rPr>
              <a:t>"Monday"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smtClean="0">
                <a:solidFill>
                  <a:srgbClr val="0077AA"/>
                </a:solidFill>
                <a:latin typeface="Consolas" panose="020B0609020204030204" pitchFamily="49" charset="0"/>
              </a:rPr>
              <a:t>break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en-US" sz="1600" smtClean="0">
                <a:solidFill>
                  <a:srgbClr val="0077AA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990055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</a:p>
          <a:p>
            <a:pPr lvl="0"/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smtClean="0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>
                <a:solidFill>
                  <a:srgbClr val="669900"/>
                </a:solidFill>
                <a:latin typeface="Consolas" panose="020B0609020204030204" pitchFamily="49" charset="0"/>
              </a:rPr>
              <a:t>"Tuesday"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smtClean="0">
                <a:solidFill>
                  <a:srgbClr val="0077AA"/>
                </a:solidFill>
                <a:latin typeface="Consolas" panose="020B0609020204030204" pitchFamily="49" charset="0"/>
              </a:rPr>
              <a:t>break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smtClean="0">
                <a:solidFill>
                  <a:srgbClr val="0077AA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990055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smtClean="0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>
                <a:solidFill>
                  <a:srgbClr val="669900"/>
                </a:solidFill>
                <a:latin typeface="Consolas" panose="020B0609020204030204" pitchFamily="49" charset="0"/>
              </a:rPr>
              <a:t>"Wednesday"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smtClean="0">
                <a:solidFill>
                  <a:srgbClr val="0077AA"/>
                </a:solidFill>
                <a:latin typeface="Consolas" panose="020B0609020204030204" pitchFamily="49" charset="0"/>
              </a:rPr>
              <a:t>break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en-US" sz="1600" smtClean="0">
                <a:solidFill>
                  <a:srgbClr val="0077AA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990055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</a:p>
          <a:p>
            <a:pPr lvl="0"/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smtClean="0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>
                <a:solidFill>
                  <a:srgbClr val="669900"/>
                </a:solidFill>
                <a:latin typeface="Consolas" panose="020B0609020204030204" pitchFamily="49" charset="0"/>
              </a:rPr>
              <a:t>"Thursday"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smtClean="0">
                <a:solidFill>
                  <a:srgbClr val="0077AA"/>
                </a:solidFill>
                <a:latin typeface="Consolas" panose="020B0609020204030204" pitchFamily="49" charset="0"/>
              </a:rPr>
              <a:t>break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en-US" sz="1600" smtClean="0">
                <a:solidFill>
                  <a:srgbClr val="0077AA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</a:p>
          <a:p>
            <a:pPr lvl="0"/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smtClean="0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>
                <a:solidFill>
                  <a:srgbClr val="669900"/>
                </a:solidFill>
                <a:latin typeface="Consolas" panose="020B0609020204030204" pitchFamily="49" charset="0"/>
              </a:rPr>
              <a:t>"Friday</a:t>
            </a:r>
            <a:r>
              <a:rPr lang="en-US" altLang="en-US" sz="1600" smtClean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en-US" sz="1600" smtClean="0">
                <a:solidFill>
                  <a:srgbClr val="0077AA"/>
                </a:solidFill>
                <a:latin typeface="Consolas" panose="020B0609020204030204" pitchFamily="49" charset="0"/>
              </a:rPr>
              <a:t>break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smtClean="0">
                <a:solidFill>
                  <a:srgbClr val="0077AA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990055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</a:p>
          <a:p>
            <a:pPr lvl="0"/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smtClean="0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>
                <a:solidFill>
                  <a:srgbClr val="669900"/>
                </a:solidFill>
                <a:latin typeface="Consolas" panose="020B0609020204030204" pitchFamily="49" charset="0"/>
              </a:rPr>
              <a:t>"Saturday"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smtClean="0">
                <a:solidFill>
                  <a:srgbClr val="0077AA"/>
                </a:solidFill>
                <a:latin typeface="Consolas" panose="020B0609020204030204" pitchFamily="49" charset="0"/>
              </a:rPr>
              <a:t>break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en-US" sz="1600" smtClean="0">
                <a:solidFill>
                  <a:srgbClr val="0077AA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990055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600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smtClean="0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>
                <a:solidFill>
                  <a:srgbClr val="669900"/>
                </a:solidFill>
                <a:latin typeface="Consolas" panose="020B0609020204030204" pitchFamily="49" charset="0"/>
              </a:rPr>
              <a:t>"Sunday"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smtClean="0">
                <a:solidFill>
                  <a:srgbClr val="0077AA"/>
                </a:solidFill>
                <a:latin typeface="Consolas" panose="020B0609020204030204" pitchFamily="49" charset="0"/>
              </a:rPr>
              <a:t>break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2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0727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09" y="3184186"/>
            <a:ext cx="2825895" cy="3105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16" y="3404198"/>
            <a:ext cx="2609984" cy="2682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8655" y="572655"/>
            <a:ext cx="744450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Properties</a:t>
            </a:r>
            <a:endParaRPr lang="en-IN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 variables can only be accessed within the same class (an outside class has no access to it). However, sometimes we need to access them - and it can be done with properties.</a:t>
            </a:r>
            <a:r>
              <a:rPr lang="en-US" altLang="en-US" sz="1100"/>
              <a:t> </a:t>
            </a:r>
            <a:endParaRPr lang="en-US" altLang="en-US" sz="11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A property is like a combination of a variable and a method, and it has two methods: a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get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 and a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set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 method:</a:t>
            </a:r>
            <a:r>
              <a:rPr lang="en-US" altLang="en-US"/>
              <a:t> </a:t>
            </a:r>
            <a:endParaRPr lang="en-US" altLang="en-US">
              <a:latin typeface="Arial" panose="020B0604020202020204" pitchFamily="34" charset="0"/>
            </a:endParaRPr>
          </a:p>
          <a:p>
            <a:pPr lvl="0"/>
            <a:r>
              <a:rPr lang="en-US" altLang="en-US" sz="2400" smtClean="0">
                <a:latin typeface="Arial" panose="020B0604020202020204" pitchFamily="34" charset="0"/>
              </a:rPr>
              <a:t>Example</a:t>
            </a:r>
            <a:endParaRPr lang="en-US" altLang="en-US" sz="3200" smtClean="0">
              <a:latin typeface="Arial" panose="020B0604020202020204" pitchFamily="34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8472" y="2530763"/>
            <a:ext cx="7296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smtClean="0">
                <a:solidFill>
                  <a:schemeClr val="accent4"/>
                </a:solidFill>
              </a:rPr>
              <a:t>THANK YOU</a:t>
            </a:r>
            <a:endParaRPr lang="en-IN" sz="8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Arrays</a:t>
            </a:r>
            <a:br>
              <a:rPr lang="en-IN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206" y="1661825"/>
            <a:ext cx="8965430" cy="4674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/>
              <a:t>A</a:t>
            </a:r>
            <a:r>
              <a:rPr lang="en-GB" smtClean="0"/>
              <a:t>rrays </a:t>
            </a:r>
            <a:r>
              <a:rPr lang="en-GB"/>
              <a:t>are used to store multiple values in a single variable, instead of declaring separate variables for each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To declare an array, define the variable type with </a:t>
            </a:r>
            <a:r>
              <a:rPr lang="en-GB" b="1"/>
              <a:t>square brackets</a:t>
            </a:r>
            <a:r>
              <a:rPr lang="en-GB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mtClean="0"/>
          </a:p>
          <a:p>
            <a:pPr>
              <a:buFont typeface="Wingdings" panose="05000000000000000000" pitchFamily="2" charset="2"/>
              <a:buChar char="Ø"/>
            </a:pPr>
            <a:endParaRPr lang="en-GB"/>
          </a:p>
          <a:p>
            <a:pPr>
              <a:buFont typeface="Wingdings" panose="05000000000000000000" pitchFamily="2" charset="2"/>
              <a:buChar char="Ø"/>
            </a:pPr>
            <a:endParaRPr lang="en-GB" smtClean="0"/>
          </a:p>
          <a:p>
            <a:pPr>
              <a:buFont typeface="Wingdings" panose="05000000000000000000" pitchFamily="2" charset="2"/>
              <a:buChar char="Ø"/>
            </a:pPr>
            <a:endParaRPr lang="en-GB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cars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400">
                <a:solidFill>
                  <a:schemeClr val="tx1"/>
                </a:solidFill>
              </a:rPr>
              <a:t> </a:t>
            </a:r>
            <a:endParaRPr lang="en-US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We have now declared a variable that holds an array of strings.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To insert values to it, we can use an array literal - place the values in a comma-separated list, inside curly braces: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cars </a:t>
            </a:r>
            <a:r>
              <a:rPr lang="en-US" altLang="en-US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>
                <a:solidFill>
                  <a:srgbClr val="669900"/>
                </a:solidFill>
                <a:latin typeface="Consolas" panose="020B0609020204030204" pitchFamily="49" charset="0"/>
              </a:rPr>
              <a:t>"Volvo"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669900"/>
                </a:solidFill>
                <a:latin typeface="Consolas" panose="020B0609020204030204" pitchFamily="49" charset="0"/>
              </a:rPr>
              <a:t>"BMW"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669900"/>
                </a:solidFill>
                <a:latin typeface="Consolas" panose="020B0609020204030204" pitchFamily="49" charset="0"/>
              </a:rPr>
              <a:t>"Ford"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669900"/>
                </a:solidFill>
                <a:latin typeface="Consolas" panose="020B0609020204030204" pitchFamily="49" charset="0"/>
              </a:rPr>
              <a:t>"Mazda"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};</a:t>
            </a:r>
            <a:r>
              <a:rPr lang="en-US" altLang="en-US" sz="1400">
                <a:solidFill>
                  <a:schemeClr val="tx1"/>
                </a:solidFill>
              </a:rPr>
              <a:t> </a:t>
            </a:r>
            <a:endParaRPr lang="en-US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mtClean="0"/>
          </a:p>
          <a:p>
            <a:pPr>
              <a:buFont typeface="Wingdings" panose="05000000000000000000" pitchFamily="2" charset="2"/>
              <a:buChar char="Ø"/>
            </a:pP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18" y="2881745"/>
            <a:ext cx="5519413" cy="11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5" y="1563707"/>
            <a:ext cx="3648363" cy="483894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2873"/>
            <a:ext cx="8596668" cy="5108490"/>
          </a:xfrm>
        </p:spPr>
        <p:txBody>
          <a:bodyPr/>
          <a:lstStyle/>
          <a:p>
            <a:r>
              <a:rPr lang="en-GB"/>
              <a:t>Let's see a simple example of C# array, where we are going to declare, initialize and traverse array</a:t>
            </a:r>
            <a:r>
              <a:rPr lang="en-GB" smtClean="0"/>
              <a:t>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8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182"/>
          </a:xfrm>
        </p:spPr>
        <p:txBody>
          <a:bodyPr>
            <a:normAutofit fontScale="90000"/>
          </a:bodyPr>
          <a:lstStyle/>
          <a:p>
            <a:pPr algn="ctr"/>
            <a:r>
              <a:rPr lang="en-IN"/>
              <a:t>Operators</a:t>
            </a:r>
            <a:br>
              <a:rPr lang="en-IN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94691"/>
            <a:ext cx="9307175" cy="4646671"/>
          </a:xfrm>
        </p:spPr>
        <p:txBody>
          <a:bodyPr/>
          <a:lstStyle/>
          <a:p>
            <a:r>
              <a:rPr lang="en-GB"/>
              <a:t>An operator is simply a symbol that is used to perform operations. There can be many types of operations like arithmetic, logical, bitwise etc</a:t>
            </a:r>
            <a:r>
              <a:rPr lang="en-GB" smtClean="0"/>
              <a:t>.</a:t>
            </a:r>
          </a:p>
          <a:p>
            <a:pPr marL="0" indent="0" algn="ctr">
              <a:buNone/>
            </a:pPr>
            <a:r>
              <a:rPr lang="en-GB" sz="2000" b="1" smtClean="0">
                <a:solidFill>
                  <a:srgbClr val="FF0000"/>
                </a:solidFill>
              </a:rPr>
              <a:t>Arithmetic </a:t>
            </a:r>
            <a:r>
              <a:rPr lang="en-GB" sz="2000" b="1">
                <a:solidFill>
                  <a:srgbClr val="FF0000"/>
                </a:solidFill>
              </a:rPr>
              <a:t>Operators</a:t>
            </a:r>
          </a:p>
          <a:p>
            <a:r>
              <a:rPr lang="en-GB"/>
              <a:t>Arithmetic operators are used to perform common mathematical operations:</a:t>
            </a:r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70" y="2957401"/>
            <a:ext cx="7683895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1056"/>
            <a:ext cx="8596668" cy="5330162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b="1">
                <a:solidFill>
                  <a:srgbClr val="FF0000"/>
                </a:solidFill>
              </a:rPr>
              <a:t>Assignment Operators</a:t>
            </a:r>
          </a:p>
          <a:p>
            <a:r>
              <a:rPr lang="en-GB"/>
              <a:t>Assignment operators are used to assign values to variables</a:t>
            </a:r>
            <a:r>
              <a:rPr lang="en-GB" smtClean="0"/>
              <a:t>.</a:t>
            </a:r>
          </a:p>
          <a:p>
            <a:r>
              <a:rPr lang="en-GB"/>
              <a:t>A list of all assignment operators</a:t>
            </a:r>
            <a:r>
              <a:rPr lang="en-GB" smtClean="0"/>
              <a:t>:</a:t>
            </a:r>
          </a:p>
          <a:p>
            <a:endParaRPr lang="en-GB"/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09" y="1899114"/>
            <a:ext cx="8594727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54183"/>
            <a:ext cx="10221575" cy="54871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>
                <a:solidFill>
                  <a:srgbClr val="FF0000"/>
                </a:solidFill>
              </a:rPr>
              <a:t>Comparison </a:t>
            </a:r>
            <a:r>
              <a:rPr lang="en-IN" sz="2800" smtClean="0">
                <a:solidFill>
                  <a:srgbClr val="FF0000"/>
                </a:solidFill>
              </a:rPr>
              <a:t>Operators</a:t>
            </a:r>
            <a:endParaRPr lang="en-GB" sz="2800" smtClean="0">
              <a:solidFill>
                <a:srgbClr val="FF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/>
              <a:t>Comparison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 operators are used to compare two values (or variables). This is important in programming, because it helps us to find answers and make decisions.</a:t>
            </a:r>
            <a:endParaRPr lang="en-US" altLang="en-US" sz="110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The return value of a comparison is either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 or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GB">
                <a:solidFill>
                  <a:schemeClr val="tx1"/>
                </a:solidFill>
              </a:rPr>
              <a:t>A list of all comparison operators:</a:t>
            </a:r>
          </a:p>
          <a:p>
            <a:pPr marL="0" indent="0">
              <a:buNone/>
            </a:pPr>
            <a:endParaRPr lang="en-IN" sz="2800" smtClean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86" y="2391862"/>
            <a:ext cx="7906156" cy="29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50983"/>
            <a:ext cx="8596668" cy="5690380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>
                <a:solidFill>
                  <a:schemeClr val="accent4"/>
                </a:solidFill>
              </a:rPr>
              <a:t>Logical Operators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As with 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  <a:hlinkClick r:id="rId2"/>
              </a:rPr>
              <a:t>comparison operators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, you can also test for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 or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 values with </a:t>
            </a:r>
            <a:r>
              <a:rPr lang="en-US" altLang="en-US" b="1">
                <a:solidFill>
                  <a:srgbClr val="000000"/>
                </a:solidFill>
                <a:latin typeface="Verdana" panose="020B0604030504040204" pitchFamily="34" charset="0"/>
              </a:rPr>
              <a:t>logical operators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altLang="en-US" sz="110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Logical operators are used to determine the logic between variables or values: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/>
              <a:t/>
            </a:r>
            <a:br>
              <a:rPr lang="en-IN"/>
            </a:br>
            <a:endParaRPr lang="en-I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00" y="1879841"/>
            <a:ext cx="7912507" cy="18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34109"/>
            <a:ext cx="8596668" cy="5560291"/>
          </a:xfrm>
        </p:spPr>
        <p:txBody>
          <a:bodyPr>
            <a:normAutofit fontScale="92500" lnSpcReduction="10000"/>
          </a:bodyPr>
          <a:lstStyle/>
          <a:p>
            <a:r>
              <a:rPr lang="en-GB">
                <a:solidFill>
                  <a:schemeClr val="accent4"/>
                </a:solidFill>
              </a:rPr>
              <a:t>Control </a:t>
            </a:r>
            <a:r>
              <a:rPr lang="en-GB" smtClean="0">
                <a:solidFill>
                  <a:schemeClr val="accent4"/>
                </a:solidFill>
              </a:rPr>
              <a:t>statement: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C# programming, the if statement is used to test the condition. There are various types of if statements in C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#.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if-else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nested 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statement</a:t>
            </a:r>
          </a:p>
          <a:p>
            <a:pPr marL="457200" indent="-457200">
              <a:buFont typeface="+mj-lt"/>
              <a:buAutoNum type="arabicPeriod"/>
            </a:pPr>
            <a:endParaRPr lang="en-GB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 fontAlgn="base"/>
            <a:r>
              <a:rPr lang="en-GB" altLang="en-US" sz="3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1.</a:t>
            </a:r>
            <a:r>
              <a:rPr lang="en-US" altLang="en-US" sz="3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if Statement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Use the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if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 statement to specify a block of C# code to be executed if a condition is </a:t>
            </a:r>
            <a:r>
              <a:rPr lang="en-US" altLang="en-US">
                <a:solidFill>
                  <a:srgbClr val="DC143C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smtClean="0">
                <a:solidFill>
                  <a:srgbClr val="000000"/>
                </a:solidFill>
                <a:latin typeface="Verdana" panose="020B0604030504040204" pitchFamily="34" charset="0"/>
              </a:rPr>
              <a:t>Example:</a:t>
            </a:r>
            <a:endParaRPr lang="en-US" altLang="en-US" sz="3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r>
              <a:rPr lang="en-US" altLang="en-US">
                <a:solidFill>
                  <a:srgbClr val="0077AA"/>
                </a:solidFill>
                <a:latin typeface="Consolas" panose="020B0609020204030204" pitchFamily="49" charset="0"/>
              </a:rPr>
              <a:t>if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990055"/>
                </a:solidFill>
                <a:latin typeface="Consolas" panose="020B0609020204030204" pitchFamily="49" charset="0"/>
              </a:rPr>
              <a:t>20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A6E3A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0055"/>
                </a:solidFill>
                <a:latin typeface="Consolas" panose="020B0609020204030204" pitchFamily="49" charset="0"/>
              </a:rPr>
              <a:t>18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err="1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rgbClr val="669900"/>
                </a:solidFill>
                <a:latin typeface="Consolas" panose="020B0609020204030204" pitchFamily="49" charset="0"/>
              </a:rPr>
              <a:t>"20 is greater than 18</a:t>
            </a:r>
            <a:r>
              <a:rPr lang="en-US" altLang="en-US" smtClean="0">
                <a:solidFill>
                  <a:srgbClr val="6699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mtClean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chemeClr val="tx1"/>
                </a:solidFill>
              </a:rPr>
              <a:t> </a:t>
            </a:r>
            <a:endParaRPr lang="en-US" altLang="en-US" sz="4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9745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IN"/>
              <a:t>The else Statement</a:t>
            </a:r>
            <a:br>
              <a:rPr lang="en-IN"/>
            </a:br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862" y="1668482"/>
            <a:ext cx="922352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to specify a block of code to be executed if the condition is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defTabSz="914400">
              <a:buClrTx/>
              <a:buSzTx/>
            </a:pPr>
            <a:r>
              <a:rPr lang="en-US" altLang="en-US" smtClean="0"/>
              <a:t>Example</a:t>
            </a:r>
            <a:r>
              <a:rPr lang="en-US" altLang="en-US" sz="1100" smtClean="0"/>
              <a:t>:</a:t>
            </a:r>
          </a:p>
          <a:p>
            <a:pPr marL="0" indent="0" defTabSz="914400">
              <a:buClrTx/>
              <a:buSzTx/>
              <a:buNone/>
            </a:pPr>
            <a:r>
              <a:rPr lang="en-US" altLang="en-US" sz="2000" err="1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time </a:t>
            </a:r>
            <a:r>
              <a:rPr lang="en-US" altLang="en-US" sz="200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>
                <a:solidFill>
                  <a:srgbClr val="990055"/>
                </a:solidFill>
                <a:latin typeface="Consolas" panose="020B0609020204030204" pitchFamily="49" charset="0"/>
              </a:rPr>
              <a:t>20</a:t>
            </a:r>
            <a:r>
              <a:rPr lang="en-US" altLang="en-US" sz="2000" smtClean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914400">
              <a:buClrTx/>
              <a:buSz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>
                <a:solidFill>
                  <a:srgbClr val="0077AA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time </a:t>
            </a:r>
            <a:r>
              <a:rPr lang="en-US" altLang="en-US" sz="2000">
                <a:solidFill>
                  <a:srgbClr val="9A6E3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>
                <a:solidFill>
                  <a:srgbClr val="990055"/>
                </a:solidFill>
                <a:latin typeface="Consolas" panose="020B0609020204030204" pitchFamily="49" charset="0"/>
              </a:rPr>
              <a:t>18</a:t>
            </a:r>
            <a:r>
              <a:rPr lang="en-US" altLang="en-US" sz="200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914400">
              <a:buClrTx/>
              <a:buSzTx/>
              <a:buNone/>
            </a:pPr>
            <a:r>
              <a:rPr lang="en-US" altLang="en-US" sz="2000" smtClean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defTabSz="914400">
              <a:buClrTx/>
              <a:buSz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200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err="1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 sz="200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>
                <a:solidFill>
                  <a:srgbClr val="669900"/>
                </a:solidFill>
                <a:latin typeface="Consolas" panose="020B0609020204030204" pitchFamily="49" charset="0"/>
              </a:rPr>
              <a:t>"Good day."</a:t>
            </a:r>
            <a:r>
              <a:rPr lang="en-US" altLang="en-US" sz="200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914400">
              <a:buClrTx/>
              <a:buSzTx/>
              <a:buNone/>
            </a:pPr>
            <a:r>
              <a:rPr lang="en-US" altLang="en-US" sz="200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914400">
              <a:buClrTx/>
              <a:buSzTx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>
                <a:solidFill>
                  <a:srgbClr val="0077AA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914400">
              <a:buClrTx/>
              <a:buSzTx/>
              <a:buNone/>
            </a:pPr>
            <a:r>
              <a:rPr lang="en-US" altLang="en-US" sz="200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2000" err="1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err="1" smtClean="0">
                <a:solidFill>
                  <a:srgbClr val="DD4A68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 sz="200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>
                <a:solidFill>
                  <a:srgbClr val="669900"/>
                </a:solidFill>
                <a:latin typeface="Consolas" panose="020B0609020204030204" pitchFamily="49" charset="0"/>
              </a:rPr>
              <a:t>"Good evening."</a:t>
            </a:r>
            <a:r>
              <a:rPr lang="en-US" altLang="en-US" sz="200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914400">
              <a:buClrTx/>
              <a:buSzTx/>
              <a:buNone/>
            </a:pPr>
            <a:r>
              <a:rPr lang="en-US" altLang="en-US" sz="200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smtClean="0"/>
              <a:t> </a:t>
            </a:r>
            <a:endParaRPr lang="en-US" altLang="en-US" sz="44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113</TotalTime>
  <Words>328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Consolas</vt:lpstr>
      <vt:lpstr>Trebuchet MS</vt:lpstr>
      <vt:lpstr>Verdana</vt:lpstr>
      <vt:lpstr>Wingdings</vt:lpstr>
      <vt:lpstr>Wingdings 3</vt:lpstr>
      <vt:lpstr>Facet</vt:lpstr>
      <vt:lpstr>WELCOME TO PRESENTATTION</vt:lpstr>
      <vt:lpstr>Arrays </vt:lpstr>
      <vt:lpstr>PowerPoint Presentation</vt:lpstr>
      <vt:lpstr>Operators </vt:lpstr>
      <vt:lpstr>PowerPoint Presentation</vt:lpstr>
      <vt:lpstr>PowerPoint Presentation</vt:lpstr>
      <vt:lpstr>PowerPoint Presentation</vt:lpstr>
      <vt:lpstr>PowerPoint Presentation</vt:lpstr>
      <vt:lpstr>The else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PRESENTATTION</dc:title>
  <dc:creator>LENOVO</dc:creator>
  <cp:lastModifiedBy>LENOVO</cp:lastModifiedBy>
  <cp:revision>58</cp:revision>
  <dcterms:created xsi:type="dcterms:W3CDTF">2023-11-04T16:14:20Z</dcterms:created>
  <dcterms:modified xsi:type="dcterms:W3CDTF">2023-11-07T07:58:06Z</dcterms:modified>
</cp:coreProperties>
</file>