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89" r:id="rId2"/>
    <p:sldId id="290" r:id="rId3"/>
    <p:sldId id="291" r:id="rId4"/>
    <p:sldId id="292" r:id="rId5"/>
    <p:sldId id="293" r:id="rId6"/>
    <p:sldId id="294" r:id="rId7"/>
    <p:sldId id="29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gaswamy Reddy Kandula" initials="RRK" lastIdx="1" clrIdx="0">
    <p:extLst>
      <p:ext uri="{19B8F6BF-5375-455C-9EA6-DF929625EA0E}">
        <p15:presenceInfo xmlns:p15="http://schemas.microsoft.com/office/powerpoint/2012/main" xmlns="" userId="df746c455cb6a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FF"/>
    <a:srgbClr val="0000DE"/>
    <a:srgbClr val="F7974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3939" autoAdjust="0"/>
  </p:normalViewPr>
  <p:slideViewPr>
    <p:cSldViewPr>
      <p:cViewPr varScale="1">
        <p:scale>
          <a:sx n="73" d="100"/>
          <a:sy n="73" d="100"/>
        </p:scale>
        <p:origin x="-1320" y="-102"/>
      </p:cViewPr>
      <p:guideLst>
        <p:guide orient="horz" pos="2160"/>
        <p:guide pos="2880"/>
      </p:guideLst>
    </p:cSldViewPr>
  </p:slideViewPr>
  <p:outlineViewPr>
    <p:cViewPr>
      <p:scale>
        <a:sx n="33" d="100"/>
        <a:sy n="33" d="100"/>
      </p:scale>
      <p:origin x="0" y="-28632"/>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5C36A-693F-4921-9AE5-D3FBC7E56A21}" type="datetimeFigureOut">
              <a:rPr lang="en-IN" smtClean="0"/>
              <a:pPr/>
              <a:t>11-09-2022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A7CFB-9518-45EF-9372-72BDE5C6C75D}"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B25315-B8D6-4F6F-B670-A08586F88A84}"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4628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AF30EA-5BD9-4B42-94E3-B574BE5FFD01}"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9988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2A27E-ED62-49B6-9A5D-FE9C3B90E1E5}"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90743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39D7AFC7-2D20-45DE-B2C4-14ACD86E09EC}" type="datetime1">
              <a:rPr lang="en-US" smtClean="0">
                <a:solidFill>
                  <a:srgbClr val="FFFFFF"/>
                </a:solidFill>
              </a:rPr>
              <a:pPr>
                <a:defRPr/>
              </a:pPr>
              <a:t>9/11/2022</a:t>
            </a:fld>
            <a:endParaRPr lang="en-US" dirty="0">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816753-F04A-463F-9FF4-D97AE0244164}"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126093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userDrawn="1"/>
        </p:nvSpPr>
        <p:spPr>
          <a:xfrm>
            <a:off x="0" y="6488113"/>
            <a:ext cx="9144000" cy="369887"/>
          </a:xfrm>
          <a:prstGeom prst="rect">
            <a:avLst/>
          </a:prstGeom>
          <a:solidFill>
            <a:schemeClr val="tx2">
              <a:lumMod val="40000"/>
              <a:lumOff val="60000"/>
            </a:schemeClr>
          </a:solidFill>
        </p:spPr>
        <p:txBody>
          <a:bodyPr anchor="b">
            <a:spAutoFit/>
          </a:bodyPr>
          <a:lstStyle/>
          <a:p>
            <a:pPr algn="ctr">
              <a:defRPr/>
            </a:pPr>
            <a:r>
              <a:rPr lang="en-US" dirty="0">
                <a:solidFill>
                  <a:prstClr val="black"/>
                </a:solidFill>
              </a:rPr>
              <a:t>Department of ECE, MVGR College of Engineering</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841005960"/>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E2968-BF9E-465F-90E7-9604498F61E0}"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04226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4F9C9-F762-4460-9C4E-48D8AA52446C}"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71701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F6923-EF21-4922-9008-5610AD162CD0}" type="datetime1">
              <a:rPr lang="en-US" smtClean="0">
                <a:solidFill>
                  <a:prstClr val="black">
                    <a:tint val="75000"/>
                  </a:prstClr>
                </a:solidFill>
              </a:rPr>
              <a:pPr/>
              <a:t>9/11/2022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5733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EBF884-1CBD-430D-ADA3-B0A2D6AEA706}" type="datetime1">
              <a:rPr lang="en-US" smtClean="0">
                <a:solidFill>
                  <a:prstClr val="black">
                    <a:tint val="75000"/>
                  </a:prstClr>
                </a:solidFill>
              </a:rPr>
              <a:pPr/>
              <a:t>9/11/2022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03378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A7D12-F8D0-460C-9C26-DAB13C75BEA1}" type="datetime1">
              <a:rPr lang="en-US" smtClean="0">
                <a:solidFill>
                  <a:prstClr val="black">
                    <a:tint val="75000"/>
                  </a:prstClr>
                </a:solidFill>
              </a:rPr>
              <a:pPr/>
              <a:t>9/11/2022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9873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E883-2C1D-4A2E-B1B6-4B14305BA2C5}" type="datetime1">
              <a:rPr lang="en-US" smtClean="0">
                <a:solidFill>
                  <a:prstClr val="black">
                    <a:tint val="75000"/>
                  </a:prstClr>
                </a:solidFill>
              </a:rPr>
              <a:pPr/>
              <a:t>9/11/2022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269563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BA487-B37F-46D8-894F-A892E1F1EB38}" type="datetime1">
              <a:rPr lang="en-US" smtClean="0">
                <a:solidFill>
                  <a:prstClr val="black">
                    <a:tint val="75000"/>
                  </a:prstClr>
                </a:solidFill>
              </a:rPr>
              <a:pPr/>
              <a:t>9/11/2022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31756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6BA86-2F7C-4C70-8215-891F5089FE58}" type="datetime1">
              <a:rPr lang="en-US" smtClean="0">
                <a:solidFill>
                  <a:prstClr val="black">
                    <a:tint val="75000"/>
                  </a:prstClr>
                </a:solidFill>
              </a:rPr>
              <a:pPr/>
              <a:t>9/11/2022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78437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C5E37-21DE-4761-89D6-989065226E86}" type="datetime1">
              <a:rPr lang="en-US" smtClean="0">
                <a:solidFill>
                  <a:prstClr val="black">
                    <a:tint val="75000"/>
                  </a:prstClr>
                </a:solidFill>
              </a:rPr>
              <a:pPr/>
              <a:t>9/11/2022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00B85-E731-41BC-A6EB-B0123EBE7C9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xmlns="" val="1668456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92220-B8A1-FEC4-E98A-7B1132449D6D}"/>
              </a:ext>
            </a:extLst>
          </p:cNvPr>
          <p:cNvSpPr>
            <a:spLocks noGrp="1"/>
          </p:cNvSpPr>
          <p:nvPr>
            <p:ph type="ctrTitle"/>
          </p:nvPr>
        </p:nvSpPr>
        <p:spPr>
          <a:xfrm>
            <a:off x="785786" y="714356"/>
            <a:ext cx="7772400" cy="1470025"/>
          </a:xfrm>
        </p:spPr>
        <p:txBody>
          <a:bodyPr>
            <a:normAutofit/>
          </a:bodyPr>
          <a:lstStyle/>
          <a:p>
            <a:r>
              <a:rPr lang="en-IN" sz="3600" b="1" dirty="0" smtClean="0">
                <a:latin typeface="Times New Roman" panose="02020603050405020304" pitchFamily="18" charset="0"/>
                <a:cs typeface="Times New Roman" panose="02020603050405020304" pitchFamily="18" charset="0"/>
              </a:rPr>
              <a:t>CROP DISEASE DETECTION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1478D27-3518-AF12-ADA9-02DE9EBD4061}"/>
              </a:ext>
            </a:extLst>
          </p:cNvPr>
          <p:cNvSpPr>
            <a:spLocks noGrp="1"/>
          </p:cNvSpPr>
          <p:nvPr>
            <p:ph type="subTitle" idx="1"/>
          </p:nvPr>
        </p:nvSpPr>
        <p:spPr>
          <a:xfrm>
            <a:off x="4572000" y="4714884"/>
            <a:ext cx="4240560" cy="1518905"/>
          </a:xfrm>
        </p:spPr>
        <p:txBody>
          <a:bodyPr>
            <a:normAutofit fontScale="55000" lnSpcReduction="20000"/>
          </a:bodyPr>
          <a:lstStyle/>
          <a:p>
            <a:r>
              <a:rPr lang="en-IN" dirty="0" smtClean="0">
                <a:solidFill>
                  <a:schemeClr val="tx1"/>
                </a:solidFill>
                <a:latin typeface="Times New Roman" panose="02020603050405020304" pitchFamily="18" charset="0"/>
                <a:cs typeface="Times New Roman" panose="02020603050405020304" pitchFamily="18" charset="0"/>
              </a:rPr>
              <a:t>Presented </a:t>
            </a:r>
            <a:r>
              <a:rPr lang="en-IN" dirty="0" smtClean="0">
                <a:solidFill>
                  <a:schemeClr val="tx1"/>
                </a:solidFill>
                <a:latin typeface="Times New Roman" panose="02020603050405020304" pitchFamily="18" charset="0"/>
                <a:cs typeface="Times New Roman" panose="02020603050405020304" pitchFamily="18" charset="0"/>
              </a:rPr>
              <a:t>By</a:t>
            </a:r>
            <a:endParaRPr lang="en-IN" dirty="0" smtClean="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P.Sai Ganesh </a:t>
            </a:r>
            <a:r>
              <a:rPr lang="en-IN" dirty="0" smtClean="0">
                <a:solidFill>
                  <a:schemeClr val="tx1"/>
                </a:solidFill>
                <a:latin typeface="Times New Roman" panose="02020603050405020304" pitchFamily="18" charset="0"/>
                <a:cs typeface="Times New Roman" panose="02020603050405020304" pitchFamily="18" charset="0"/>
              </a:rPr>
              <a:t>-19BQ1A12C8</a:t>
            </a:r>
            <a:endParaRPr lang="en-IN" dirty="0" smtClean="0">
              <a:solidFill>
                <a:schemeClr val="tx1"/>
              </a:solidFill>
              <a:latin typeface="Times New Roman" panose="02020603050405020304" pitchFamily="18" charset="0"/>
              <a:cs typeface="Times New Roman" panose="02020603050405020304" pitchFamily="18" charset="0"/>
            </a:endParaRPr>
          </a:p>
          <a:p>
            <a:r>
              <a:rPr lang="en-IN" dirty="0" smtClean="0">
                <a:solidFill>
                  <a:schemeClr val="tx1"/>
                </a:solidFill>
                <a:latin typeface="Times New Roman" panose="02020603050405020304" pitchFamily="18" charset="0"/>
                <a:cs typeface="Times New Roman" panose="02020603050405020304" pitchFamily="18" charset="0"/>
              </a:rPr>
              <a:t>Sk. Firoz – 19BQ1A12E3</a:t>
            </a:r>
          </a:p>
          <a:p>
            <a:r>
              <a:rPr lang="en-IN" dirty="0" smtClean="0">
                <a:solidFill>
                  <a:schemeClr val="tx1"/>
                </a:solidFill>
                <a:latin typeface="Times New Roman" panose="02020603050405020304" pitchFamily="18" charset="0"/>
                <a:cs typeface="Times New Roman" panose="02020603050405020304" pitchFamily="18" charset="0"/>
              </a:rPr>
              <a:t>G.Tarun – 19BQ1A12G1</a:t>
            </a:r>
          </a:p>
          <a:p>
            <a:r>
              <a:rPr lang="en-IN" dirty="0" smtClean="0">
                <a:solidFill>
                  <a:schemeClr val="tx1"/>
                </a:solidFill>
                <a:latin typeface="Times New Roman" panose="02020603050405020304" pitchFamily="18" charset="0"/>
                <a:cs typeface="Times New Roman" panose="02020603050405020304" pitchFamily="18" charset="0"/>
              </a:rPr>
              <a:t>V.Rohit – 19BQ1A12H8</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1</a:t>
            </a:fld>
            <a:endParaRPr lang="en-US" dirty="0">
              <a:solidFill>
                <a:prstClr val="black">
                  <a:tint val="75000"/>
                </a:prstClr>
              </a:solidFill>
            </a:endParaRPr>
          </a:p>
        </p:txBody>
      </p:sp>
      <p:sp>
        <p:nvSpPr>
          <p:cNvPr id="5" name="Subtitle 2">
            <a:extLst>
              <a:ext uri="{FF2B5EF4-FFF2-40B4-BE49-F238E27FC236}">
                <a16:creationId xmlns:a16="http://schemas.microsoft.com/office/drawing/2014/main" xmlns="" id="{3E8A9CBA-C4A4-1015-12CA-BD99512A52C4}"/>
              </a:ext>
            </a:extLst>
          </p:cNvPr>
          <p:cNvSpPr txBox="1">
            <a:spLocks/>
          </p:cNvSpPr>
          <p:nvPr/>
        </p:nvSpPr>
        <p:spPr>
          <a:xfrm>
            <a:off x="1214414" y="2643182"/>
            <a:ext cx="6400800" cy="1571636"/>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591310" marR="1580515">
              <a:lnSpc>
                <a:spcPct val="170000"/>
              </a:lnSpc>
            </a:pPr>
            <a:r>
              <a:rPr lang="en-US" sz="1800" dirty="0" smtClean="0">
                <a:solidFill>
                  <a:schemeClr val="tx1"/>
                </a:solidFill>
                <a:latin typeface="Times New Roman" panose="02020603050405020304" pitchFamily="18" charset="0"/>
                <a:ea typeface="Times New Roman" panose="02020603050405020304" pitchFamily="18" charset="0"/>
              </a:rPr>
              <a:t>Under the Supervision of</a:t>
            </a:r>
          </a:p>
          <a:p>
            <a:pPr marL="1591310" marR="1580515">
              <a:lnSpc>
                <a:spcPct val="170000"/>
              </a:lnSpc>
            </a:pPr>
            <a:r>
              <a:rPr lang="en-IN" sz="1800" dirty="0" smtClean="0">
                <a:solidFill>
                  <a:schemeClr val="tx1"/>
                </a:solidFill>
                <a:latin typeface="Times New Roman" panose="02020603050405020304" pitchFamily="18" charset="0"/>
                <a:ea typeface="Times New Roman" panose="02020603050405020304" pitchFamily="18" charset="0"/>
              </a:rPr>
              <a:t>Ms. K. Thrilochana Devi, M.Tech  Assistant </a:t>
            </a:r>
            <a:r>
              <a:rPr lang="en-IN" sz="1800" dirty="0" smtClean="0">
                <a:solidFill>
                  <a:schemeClr val="tx1"/>
                </a:solidFill>
                <a:latin typeface="Times New Roman" panose="02020603050405020304" pitchFamily="18" charset="0"/>
                <a:ea typeface="Times New Roman" panose="02020603050405020304" pitchFamily="18" charset="0"/>
              </a:rPr>
              <a:t>Professor.</a:t>
            </a:r>
            <a:endParaRPr lang="en-IN"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06862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ABCF9B-E13C-CA8D-DDB3-40600EEA46E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xmlns="" id="{528B9B07-D11F-8DD3-0989-E573D105F37A}"/>
              </a:ext>
            </a:extLst>
          </p:cNvPr>
          <p:cNvSpPr>
            <a:spLocks noGrp="1"/>
          </p:cNvSpPr>
          <p:nvPr>
            <p:ph idx="1"/>
          </p:nvPr>
        </p:nvSpPr>
        <p:spPr/>
        <p:txBody>
          <a:bodyPr/>
          <a:lstStyle/>
          <a:p>
            <a:pPr marL="514350" indent="-514350">
              <a:buAutoNum type="arabicPeriod"/>
            </a:pPr>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a:p>
            <a:pPr marL="514350" indent="-514350">
              <a:buAutoNum type="arabicPeriod"/>
            </a:pPr>
            <a:r>
              <a:rPr lang="en-IN"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514350" indent="-514350">
              <a:buAutoNum type="arabicPeriod"/>
            </a:pPr>
            <a:r>
              <a:rPr lang="en-IN" dirty="0">
                <a:latin typeface="Times New Roman" panose="02020603050405020304" pitchFamily="18" charset="0"/>
                <a:cs typeface="Times New Roman" panose="02020603050405020304" pitchFamily="18" charset="0"/>
              </a:rPr>
              <a:t>Existing </a:t>
            </a:r>
            <a:r>
              <a:rPr lang="en-IN" dirty="0" smtClean="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a:p>
            <a:pPr marL="514350" indent="-514350">
              <a:buAutoNum type="arabicPeriod"/>
            </a:pPr>
            <a:r>
              <a:rPr lang="en-IN" dirty="0">
                <a:latin typeface="Times New Roman" panose="02020603050405020304" pitchFamily="18" charset="0"/>
                <a:cs typeface="Times New Roman" panose="02020603050405020304" pitchFamily="18" charset="0"/>
              </a:rPr>
              <a:t>Proposed System</a:t>
            </a:r>
          </a:p>
          <a:p>
            <a:pPr marL="514350" indent="-514350">
              <a:buAutoNum type="arabicPeriod"/>
            </a:pPr>
            <a:r>
              <a:rPr lang="en-IN" dirty="0">
                <a:latin typeface="Times New Roman" panose="02020603050405020304" pitchFamily="18" charset="0"/>
                <a:cs typeface="Times New Roman" panose="02020603050405020304" pitchFamily="18" charset="0"/>
              </a:rPr>
              <a:t>Software Requirements</a:t>
            </a:r>
          </a:p>
          <a:p>
            <a:pPr marL="514350" indent="-514350">
              <a:buAutoNum type="arabicPeriod"/>
            </a:pPr>
            <a:r>
              <a:rPr lang="en-IN" dirty="0">
                <a:latin typeface="Times New Roman" panose="02020603050405020304" pitchFamily="18" charset="0"/>
                <a:cs typeface="Times New Roman" panose="02020603050405020304" pitchFamily="18" charset="0"/>
              </a:rPr>
              <a:t>Hardware Requirements</a:t>
            </a: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2</a:t>
            </a:fld>
            <a:endParaRPr lang="en-US" dirty="0">
              <a:solidFill>
                <a:prstClr val="black">
                  <a:tint val="75000"/>
                </a:prstClr>
              </a:solidFill>
            </a:endParaRPr>
          </a:p>
        </p:txBody>
      </p:sp>
    </p:spTree>
    <p:extLst>
      <p:ext uri="{BB962C8B-B14F-4D97-AF65-F5344CB8AC3E}">
        <p14:creationId xmlns:p14="http://schemas.microsoft.com/office/powerpoint/2010/main" xmlns="" val="355254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5357850"/>
          </a:xfrm>
        </p:spPr>
        <p:txBody>
          <a:bodyPr>
            <a:normAutofit fontScale="55000" lnSpcReduction="20000"/>
          </a:bodyPr>
          <a:lstStyle/>
          <a:p>
            <a:pPr algn="just">
              <a:lnSpc>
                <a:spcPct val="170000"/>
              </a:lnSpc>
              <a:buFont typeface="Wingdings" pitchFamily="2" charset="2"/>
              <a:buChar char="Ø"/>
            </a:pPr>
            <a:r>
              <a:rPr lang="en-IN" dirty="0" smtClean="0">
                <a:latin typeface="Times New Roman" pitchFamily="18" charset="0"/>
                <a:cs typeface="Times New Roman" pitchFamily="18" charset="0"/>
              </a:rPr>
              <a:t>Modern technologies have given human society the ability to produce enough food to meet the demand of more than 7 billion people. However, food security remains threatened by a number of factors including climate change, plant diseases and others. Plant diseases are not only a threat to food security at the global scale, but can also have dangerous consequences for smallholder farmers whose livelihoods depend on healthy crops. In the developing world, more than 80 percent of the agricultural production is generated by smallholder farmers and reports of yield loss of more than 50% due to pests and diseases are common.</a:t>
            </a:r>
          </a:p>
          <a:p>
            <a:pPr algn="just">
              <a:lnSpc>
                <a:spcPct val="170000"/>
              </a:lnSpc>
              <a:buFont typeface="Wingdings" pitchFamily="2" charset="2"/>
              <a:buChar char="Ø"/>
            </a:pPr>
            <a:r>
              <a:rPr lang="en-IN" dirty="0" smtClean="0">
                <a:latin typeface="Times New Roman" pitchFamily="18" charset="0"/>
                <a:cs typeface="Times New Roman" pitchFamily="18" charset="0"/>
              </a:rPr>
              <a:t>Computer vision, and object recognition in particular, has made tremendous advances in the past few years. </a:t>
            </a:r>
            <a:r>
              <a:rPr lang="en-IN" dirty="0" smtClean="0">
                <a:latin typeface="Times New Roman" pitchFamily="18" charset="0"/>
                <a:cs typeface="Times New Roman" pitchFamily="18" charset="0"/>
              </a:rPr>
              <a:t>The </a:t>
            </a:r>
            <a:r>
              <a:rPr lang="en-IN" dirty="0" smtClean="0">
                <a:latin typeface="Times New Roman" pitchFamily="18" charset="0"/>
                <a:cs typeface="Times New Roman" pitchFamily="18" charset="0"/>
              </a:rPr>
              <a:t>main aim of this project is to detect crop disease which in turn reduce huge losses for the farmer. For the detection of crop disease </a:t>
            </a:r>
            <a:r>
              <a:rPr lang="en-IN" dirty="0" smtClean="0">
                <a:latin typeface="Times New Roman" pitchFamily="18" charset="0"/>
                <a:cs typeface="Times New Roman" pitchFamily="18" charset="0"/>
              </a:rPr>
              <a:t> CNN </a:t>
            </a:r>
            <a:r>
              <a:rPr lang="en-IN" dirty="0" smtClean="0">
                <a:latin typeface="Times New Roman" pitchFamily="18" charset="0"/>
                <a:cs typeface="Times New Roman" pitchFamily="18" charset="0"/>
              </a:rPr>
              <a:t>is used in this project.</a:t>
            </a:r>
          </a:p>
          <a:p>
            <a:pPr algn="just">
              <a:lnSpc>
                <a:spcPct val="17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3</a:t>
            </a:fld>
            <a:endParaRPr lang="en-US">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INTRODUCTION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2000" dirty="0" smtClean="0">
                <a:latin typeface="Times New Roman" pitchFamily="18" charset="0"/>
                <a:cs typeface="Times New Roman" pitchFamily="18" charset="0"/>
              </a:rPr>
              <a:t>Leaf detection is a field of study under the image recognition field </a:t>
            </a:r>
            <a:r>
              <a:rPr lang="en-US" sz="2000" dirty="0" smtClean="0">
                <a:latin typeface="Times New Roman" pitchFamily="18" charset="0"/>
                <a:cs typeface="Times New Roman" pitchFamily="18" charset="0"/>
              </a:rPr>
              <a:t>of computer </a:t>
            </a:r>
            <a:r>
              <a:rPr lang="en-US" sz="2000" dirty="0" smtClean="0">
                <a:latin typeface="Times New Roman" pitchFamily="18" charset="0"/>
                <a:cs typeface="Times New Roman" pitchFamily="18" charset="0"/>
              </a:rPr>
              <a:t>vision. </a:t>
            </a:r>
            <a:r>
              <a:rPr lang="en-US" sz="2000" dirty="0" smtClean="0">
                <a:latin typeface="Times New Roman" pitchFamily="18" charset="0"/>
                <a:cs typeface="Times New Roman" pitchFamily="18" charset="0"/>
              </a:rPr>
              <a:t>Recognizing </a:t>
            </a:r>
            <a:r>
              <a:rPr lang="en-US" sz="2000" dirty="0" smtClean="0">
                <a:latin typeface="Times New Roman" pitchFamily="18" charset="0"/>
                <a:cs typeface="Times New Roman" pitchFamily="18" charset="0"/>
              </a:rPr>
              <a:t>leaves is of utmost importance </a:t>
            </a:r>
            <a:r>
              <a:rPr lang="en-US" sz="2000" dirty="0" smtClean="0">
                <a:latin typeface="Times New Roman" pitchFamily="18" charset="0"/>
                <a:cs typeface="Times New Roman" pitchFamily="18" charset="0"/>
              </a:rPr>
              <a:t>in biodiversity </a:t>
            </a:r>
            <a:r>
              <a:rPr lang="en-US" sz="2000" dirty="0" smtClean="0">
                <a:latin typeface="Times New Roman" pitchFamily="18" charset="0"/>
                <a:cs typeface="Times New Roman" pitchFamily="18" charset="0"/>
              </a:rPr>
              <a:t>conservation</a:t>
            </a:r>
            <a:r>
              <a:rPr lang="en-US" sz="2000" dirty="0" smtClean="0">
                <a:latin typeface="Times New Roman" pitchFamily="18" charset="0"/>
                <a:cs typeface="Times New Roman" pitchFamily="18" charset="0"/>
              </a:rPr>
              <a:t>.</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major project, detection of diseases in </a:t>
            </a:r>
            <a:r>
              <a:rPr lang="en-US" sz="2000" dirty="0" smtClean="0">
                <a:latin typeface="Times New Roman" pitchFamily="18" charset="0"/>
                <a:cs typeface="Times New Roman" pitchFamily="18" charset="0"/>
              </a:rPr>
              <a:t>crops, </a:t>
            </a:r>
            <a:r>
              <a:rPr lang="en-US" sz="2000" dirty="0" smtClean="0">
                <a:latin typeface="Times New Roman" pitchFamily="18" charset="0"/>
                <a:cs typeface="Times New Roman" pitchFamily="18" charset="0"/>
              </a:rPr>
              <a:t>is also </a:t>
            </a:r>
            <a:r>
              <a:rPr lang="en-US" sz="2000" dirty="0" smtClean="0">
                <a:latin typeface="Times New Roman" pitchFamily="18" charset="0"/>
                <a:cs typeface="Times New Roman" pitchFamily="18" charset="0"/>
              </a:rPr>
              <a:t>another important </a:t>
            </a:r>
            <a:r>
              <a:rPr lang="en-US" sz="2000" dirty="0" smtClean="0">
                <a:latin typeface="Times New Roman" pitchFamily="18" charset="0"/>
                <a:cs typeface="Times New Roman" pitchFamily="18" charset="0"/>
              </a:rPr>
              <a:t>milestone in conserving not just biodiversity but </a:t>
            </a:r>
            <a:r>
              <a:rPr lang="en-US" sz="2000" dirty="0" smtClean="0">
                <a:latin typeface="Times New Roman" pitchFamily="18" charset="0"/>
                <a:cs typeface="Times New Roman" pitchFamily="18" charset="0"/>
              </a:rPr>
              <a:t>also saving </a:t>
            </a:r>
            <a:r>
              <a:rPr lang="en-US" sz="2000" dirty="0" smtClean="0">
                <a:latin typeface="Times New Roman" pitchFamily="18" charset="0"/>
                <a:cs typeface="Times New Roman" pitchFamily="18" charset="0"/>
              </a:rPr>
              <a:t>crops from disease spread</a:t>
            </a:r>
            <a:r>
              <a:rPr lang="en-US" sz="2000" dirty="0" smtClean="0">
                <a:latin typeface="Times New Roman" pitchFamily="18" charset="0"/>
                <a:cs typeface="Times New Roman" pitchFamily="18" charset="0"/>
              </a:rPr>
              <a:t>. </a:t>
            </a:r>
          </a:p>
          <a:p>
            <a:pPr algn="just">
              <a:lnSpc>
                <a:spcPct val="150000"/>
              </a:lnSpc>
              <a:buFont typeface="Wingdings" pitchFamily="2" charset="2"/>
              <a:buChar char="Ø"/>
            </a:pPr>
            <a:r>
              <a:rPr lang="en-US" sz="2000" dirty="0" smtClean="0">
                <a:latin typeface="Times New Roman" pitchFamily="18" charset="0"/>
                <a:cs typeface="Times New Roman" pitchFamily="18" charset="0"/>
              </a:rPr>
              <a:t>The CNN </a:t>
            </a:r>
            <a:r>
              <a:rPr lang="en-US" sz="2000" dirty="0" smtClean="0">
                <a:latin typeface="Times New Roman" pitchFamily="18" charset="0"/>
                <a:cs typeface="Times New Roman" pitchFamily="18" charset="0"/>
              </a:rPr>
              <a:t>has aided the process of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detection, by </a:t>
            </a:r>
            <a:r>
              <a:rPr lang="en-US" sz="2000" dirty="0" smtClean="0">
                <a:latin typeface="Times New Roman" pitchFamily="18" charset="0"/>
                <a:cs typeface="Times New Roman" pitchFamily="18" charset="0"/>
              </a:rPr>
              <a:t>the monitoring </a:t>
            </a:r>
            <a:r>
              <a:rPr lang="en-US" sz="2000" dirty="0" smtClean="0">
                <a:latin typeface="Times New Roman" pitchFamily="18" charset="0"/>
                <a:cs typeface="Times New Roman" pitchFamily="18" charset="0"/>
              </a:rPr>
              <a:t>of some basic features of leaves and then comparing </a:t>
            </a:r>
            <a:r>
              <a:rPr lang="en-US" sz="2000" dirty="0" smtClean="0">
                <a:latin typeface="Times New Roman" pitchFamily="18" charset="0"/>
                <a:cs typeface="Times New Roman" pitchFamily="18" charset="0"/>
              </a:rPr>
              <a:t>the values </a:t>
            </a:r>
            <a:r>
              <a:rPr lang="en-US" sz="2000" dirty="0" smtClean="0">
                <a:latin typeface="Times New Roman" pitchFamily="18" charset="0"/>
                <a:cs typeface="Times New Roman" pitchFamily="18" charset="0"/>
              </a:rPr>
              <a:t>obtained with the available data </a:t>
            </a:r>
            <a:r>
              <a:rPr lang="en-US" sz="2000" dirty="0" smtClean="0">
                <a:latin typeface="Times New Roman" pitchFamily="18" charset="0"/>
                <a:cs typeface="Times New Roman" pitchFamily="18" charset="0"/>
              </a:rPr>
              <a:t>set.</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4</a:t>
            </a:fld>
            <a:endParaRPr lang="en-US">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EXISTING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US" sz="1800" dirty="0" smtClean="0">
                <a:latin typeface="Times New Roman" pitchFamily="18" charset="0"/>
                <a:cs typeface="Times New Roman" pitchFamily="18" charset="0"/>
              </a:rPr>
              <a:t>Various efforts have been developed to prevent crop loss due to diseases. Historical approaches of widespread application of pesticides have in the past decade increasingly been </a:t>
            </a:r>
            <a:r>
              <a:rPr lang="en-US" sz="1800" dirty="0" smtClean="0">
                <a:latin typeface="Times New Roman" pitchFamily="18" charset="0"/>
                <a:cs typeface="Times New Roman" pitchFamily="18" charset="0"/>
              </a:rPr>
              <a:t>supplemented </a:t>
            </a:r>
            <a:r>
              <a:rPr lang="en-US" sz="1800" dirty="0" smtClean="0">
                <a:latin typeface="Times New Roman" pitchFamily="18" charset="0"/>
                <a:cs typeface="Times New Roman" pitchFamily="18" charset="0"/>
              </a:rPr>
              <a:t>by integrated pest management (IPM) </a:t>
            </a:r>
            <a:r>
              <a:rPr lang="en-US" sz="1800" dirty="0" smtClean="0">
                <a:latin typeface="Times New Roman" pitchFamily="18" charset="0"/>
                <a:cs typeface="Times New Roman" pitchFamily="18" charset="0"/>
              </a:rPr>
              <a:t>approaches.</a:t>
            </a:r>
          </a:p>
          <a:p>
            <a:pPr algn="just">
              <a:lnSpc>
                <a:spcPct val="150000"/>
              </a:lnSpc>
              <a:buFont typeface="Wingdings" pitchFamily="2" charset="2"/>
              <a:buChar char="Ø"/>
            </a:pPr>
            <a:r>
              <a:rPr lang="en-US" sz="1800" dirty="0" smtClean="0">
                <a:latin typeface="Times New Roman" pitchFamily="18" charset="0"/>
                <a:cs typeface="Times New Roman" pitchFamily="18" charset="0"/>
              </a:rPr>
              <a:t>Historically, disease identification has been supported by agricultural extension organizations or other institutions, such as local plant clinics</a:t>
            </a:r>
            <a:r>
              <a:rPr lang="en-US" sz="1800" dirty="0" smtClean="0">
                <a:latin typeface="Times New Roman" pitchFamily="18" charset="0"/>
                <a:cs typeface="Times New Roman" pitchFamily="18" charset="0"/>
              </a:rPr>
              <a:t>.</a:t>
            </a:r>
          </a:p>
          <a:p>
            <a:pPr algn="just">
              <a:lnSpc>
                <a:spcPct val="150000"/>
              </a:lnSpc>
              <a:buFont typeface="Wingdings" pitchFamily="2" charset="2"/>
              <a:buChar char="Ø"/>
            </a:pPr>
            <a:r>
              <a:rPr lang="en-US" sz="1800" dirty="0" smtClean="0">
                <a:latin typeface="Times New Roman" pitchFamily="18" charset="0"/>
                <a:cs typeface="Times New Roman" pitchFamily="18" charset="0"/>
              </a:rPr>
              <a:t>In more recent times, such efforts have additionally been supported by providing information for disease diagnosis online, leveraging the increasing Internet penetration worldwide</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5</a:t>
            </a:fld>
            <a:endParaRPr lang="en-US">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PROPOSED SYSTEM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Ø"/>
            </a:pPr>
            <a:r>
              <a:rPr lang="en-IN" sz="2000" dirty="0" smtClean="0">
                <a:latin typeface="Times New Roman" pitchFamily="18" charset="0"/>
                <a:cs typeface="Times New Roman" pitchFamily="18" charset="0"/>
              </a:rPr>
              <a:t>The proposed approach uses CNN(</a:t>
            </a:r>
            <a:r>
              <a:rPr lang="en-US" sz="2000" dirty="0" smtClean="0">
                <a:latin typeface="Times New Roman" pitchFamily="18" charset="0"/>
                <a:cs typeface="Times New Roman" pitchFamily="18" charset="0"/>
              </a:rPr>
              <a:t>Convolutional Neural Network</a:t>
            </a: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CNN </a:t>
            </a:r>
            <a:r>
              <a:rPr lang="en-US" sz="2000" dirty="0" smtClean="0">
                <a:latin typeface="Times New Roman" pitchFamily="18" charset="0"/>
                <a:cs typeface="Times New Roman" pitchFamily="18" charset="0"/>
              </a:rPr>
              <a:t>is a type of artificial neural network used in image recognition and processing that is specifically designed to process pixel data</a:t>
            </a:r>
            <a:r>
              <a:rPr lang="en-US" sz="2000" dirty="0" smtClean="0">
                <a:latin typeface="Times New Roman" pitchFamily="18" charset="0"/>
                <a:cs typeface="Times New Roman" pitchFamily="18" charset="0"/>
              </a:rPr>
              <a:t>.</a:t>
            </a:r>
          </a:p>
          <a:p>
            <a:pPr algn="just">
              <a:lnSpc>
                <a:spcPct val="150000"/>
              </a:lnSpc>
              <a:buFont typeface="Wingdings" pitchFamily="2" charset="2"/>
              <a:buChar char="Ø"/>
            </a:pPr>
            <a:r>
              <a:rPr lang="en-IN" sz="2000" dirty="0" smtClean="0">
                <a:latin typeface="Times New Roman" pitchFamily="18" charset="0"/>
                <a:cs typeface="Times New Roman" pitchFamily="18" charset="0"/>
              </a:rPr>
              <a:t>The CNN models are trained with the help of Training Datasets. </a:t>
            </a: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trained models can classify images very </a:t>
            </a:r>
            <a:r>
              <a:rPr lang="en-US" sz="1800" dirty="0" smtClean="0">
                <a:latin typeface="Times New Roman" pitchFamily="18" charset="0"/>
                <a:cs typeface="Times New Roman" pitchFamily="18" charset="0"/>
              </a:rPr>
              <a:t>quickly.</a:t>
            </a:r>
            <a:endParaRPr lang="en-IN" sz="18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Neural networks provide a mapping between an </a:t>
            </a:r>
            <a:r>
              <a:rPr lang="en-US" sz="2000" dirty="0" smtClean="0">
                <a:latin typeface="Times New Roman" pitchFamily="18" charset="0"/>
                <a:cs typeface="Times New Roman" pitchFamily="18" charset="0"/>
              </a:rPr>
              <a:t>input such </a:t>
            </a:r>
            <a:r>
              <a:rPr lang="en-US" sz="2000" dirty="0" smtClean="0">
                <a:latin typeface="Times New Roman" pitchFamily="18" charset="0"/>
                <a:cs typeface="Times New Roman" pitchFamily="18" charset="0"/>
              </a:rPr>
              <a:t>as an image of a diseased </a:t>
            </a:r>
            <a:r>
              <a:rPr lang="en-US" sz="2000" dirty="0" smtClean="0">
                <a:latin typeface="Times New Roman" pitchFamily="18" charset="0"/>
                <a:cs typeface="Times New Roman" pitchFamily="18" charset="0"/>
              </a:rPr>
              <a:t>plant to </a:t>
            </a:r>
            <a:r>
              <a:rPr lang="en-US" sz="2000" dirty="0" smtClean="0">
                <a:latin typeface="Times New Roman" pitchFamily="18" charset="0"/>
                <a:cs typeface="Times New Roman" pitchFamily="18" charset="0"/>
              </a:rPr>
              <a:t>an </a:t>
            </a:r>
            <a:r>
              <a:rPr lang="en-US" sz="2000" dirty="0" smtClean="0">
                <a:latin typeface="Times New Roman" pitchFamily="18" charset="0"/>
                <a:cs typeface="Times New Roman" pitchFamily="18" charset="0"/>
              </a:rPr>
              <a:t>output such </a:t>
            </a:r>
            <a:r>
              <a:rPr lang="en-US" sz="2000" dirty="0" smtClean="0">
                <a:latin typeface="Times New Roman" pitchFamily="18" charset="0"/>
                <a:cs typeface="Times New Roman" pitchFamily="18" charset="0"/>
              </a:rPr>
              <a:t>as a </a:t>
            </a:r>
            <a:r>
              <a:rPr lang="en-US" sz="2000" dirty="0" smtClean="0">
                <a:latin typeface="Times New Roman" pitchFamily="18" charset="0"/>
                <a:cs typeface="Times New Roman" pitchFamily="18" charset="0"/>
              </a:rPr>
              <a:t>crop disease </a:t>
            </a:r>
            <a:r>
              <a:rPr lang="en-US" sz="2000" dirty="0" smtClean="0">
                <a:latin typeface="Times New Roman" pitchFamily="18" charset="0"/>
                <a:cs typeface="Times New Roman" pitchFamily="18" charset="0"/>
              </a:rPr>
              <a:t>pair.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6</a:t>
            </a:fld>
            <a:endParaRPr lang="en-US" dirty="0">
              <a:solidFill>
                <a:prstClr val="black">
                  <a:tint val="75000"/>
                </a:prst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SOFTWARE REQUIREMENTS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Ø"/>
            </a:pPr>
            <a:r>
              <a:rPr lang="en-IN" sz="2400" dirty="0" smtClean="0">
                <a:latin typeface="Times New Roman" pitchFamily="18" charset="0"/>
                <a:cs typeface="Times New Roman" pitchFamily="18" charset="0"/>
              </a:rPr>
              <a:t>Operating System </a:t>
            </a:r>
            <a:r>
              <a:rPr lang="en-IN" sz="2000" dirty="0" smtClean="0">
                <a:latin typeface="Times New Roman" pitchFamily="18" charset="0"/>
                <a:cs typeface="Times New Roman" pitchFamily="18" charset="0"/>
              </a:rPr>
              <a:t>:  Windows 8 onwards, or MAC.</a:t>
            </a:r>
          </a:p>
          <a:p>
            <a:pPr>
              <a:lnSpc>
                <a:spcPct val="150000"/>
              </a:lnSpc>
              <a:buFont typeface="Wingdings" pitchFamily="2" charset="2"/>
              <a:buChar char="Ø"/>
            </a:pPr>
            <a:r>
              <a:rPr lang="en-IN" sz="2400" dirty="0" smtClean="0">
                <a:latin typeface="Times New Roman" pitchFamily="18" charset="0"/>
                <a:cs typeface="Times New Roman" pitchFamily="18" charset="0"/>
              </a:rPr>
              <a:t>Programming Language </a:t>
            </a:r>
            <a:r>
              <a:rPr lang="en-IN" sz="2000" dirty="0" smtClean="0">
                <a:latin typeface="Times New Roman" pitchFamily="18" charset="0"/>
                <a:cs typeface="Times New Roman" pitchFamily="18" charset="0"/>
              </a:rPr>
              <a:t>: Python 3.8</a:t>
            </a:r>
          </a:p>
          <a:p>
            <a:pPr>
              <a:lnSpc>
                <a:spcPct val="150000"/>
              </a:lnSpc>
              <a:buNone/>
            </a:pPr>
            <a:endParaRPr lang="en-IN" sz="2000" dirty="0" smtClean="0">
              <a:latin typeface="Times New Roman" pitchFamily="18" charset="0"/>
              <a:cs typeface="Times New Roman" pitchFamily="18" charset="0"/>
            </a:endParaRPr>
          </a:p>
          <a:p>
            <a:pPr algn="ctr">
              <a:lnSpc>
                <a:spcPct val="150000"/>
              </a:lnSpc>
              <a:buNone/>
            </a:pPr>
            <a:r>
              <a:rPr lang="en-IN" sz="3600" b="1" dirty="0" smtClean="0">
                <a:latin typeface="Times New Roman" pitchFamily="18" charset="0"/>
                <a:cs typeface="Times New Roman" pitchFamily="18" charset="0"/>
              </a:rPr>
              <a:t>HARDWARE REQURIMENTS</a:t>
            </a:r>
            <a:endParaRPr lang="en-IN" sz="3600" b="1" dirty="0" smtClean="0">
              <a:latin typeface="Times New Roman" pitchFamily="18" charset="0"/>
              <a:cs typeface="Times New Roman" pitchFamily="18" charset="0"/>
            </a:endParaRPr>
          </a:p>
          <a:p>
            <a:pPr>
              <a:lnSpc>
                <a:spcPct val="150000"/>
              </a:lnSpc>
              <a:buFont typeface="Wingdings" pitchFamily="2" charset="2"/>
              <a:buChar char="Ø"/>
            </a:pPr>
            <a:r>
              <a:rPr lang="en-IN" sz="2400" dirty="0" smtClean="0">
                <a:latin typeface="Times New Roman" pitchFamily="18" charset="0"/>
                <a:cs typeface="Times New Roman" pitchFamily="18" charset="0"/>
              </a:rPr>
              <a:t>Processor : Intel i3 or Higher.</a:t>
            </a:r>
          </a:p>
          <a:p>
            <a:pPr>
              <a:lnSpc>
                <a:spcPct val="150000"/>
              </a:lnSpc>
              <a:buFont typeface="Wingdings" pitchFamily="2" charset="2"/>
              <a:buChar char="Ø"/>
            </a:pPr>
            <a:r>
              <a:rPr lang="en-IN" sz="2400" dirty="0" smtClean="0">
                <a:latin typeface="Times New Roman" pitchFamily="18" charset="0"/>
                <a:cs typeface="Times New Roman" pitchFamily="18" charset="0"/>
              </a:rPr>
              <a:t>RAM : 4GB or Higher.</a:t>
            </a:r>
          </a:p>
          <a:p>
            <a:pPr>
              <a:lnSpc>
                <a:spcPct val="150000"/>
              </a:lnSpc>
              <a:buFont typeface="Wingdings" pitchFamily="2" charset="2"/>
              <a:buChar char="Ø"/>
            </a:pPr>
            <a:r>
              <a:rPr lang="en-IN" sz="2400" dirty="0" smtClean="0">
                <a:latin typeface="Times New Roman" pitchFamily="18" charset="0"/>
                <a:cs typeface="Times New Roman" pitchFamily="18" charset="0"/>
              </a:rPr>
              <a:t>Hard Disk : 500GB or Higher.</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7</a:t>
            </a:fld>
            <a:endParaRPr lang="en-US" dirty="0">
              <a:solidFill>
                <a:prstClr val="black">
                  <a:tint val="75000"/>
                </a:prstClr>
              </a:solidFil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27905</TotalTime>
  <Words>507</Words>
  <Application>Microsoft Office PowerPoint</Application>
  <PresentationFormat>On-screen Show (4:3)</PresentationFormat>
  <Paragraphs>45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CROP DISEASE DETECTION</vt:lpstr>
      <vt:lpstr>Contents</vt:lpstr>
      <vt:lpstr>ABSTRACT</vt:lpstr>
      <vt:lpstr>INTRODUCTION</vt:lpstr>
      <vt:lpstr>EXISTING SYSTEM</vt:lpstr>
      <vt:lpstr>PROPOSED SYSTEM</vt:lpstr>
      <vt:lpstr>SOFTWARE REQUIREMENTS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209</cp:revision>
  <dcterms:created xsi:type="dcterms:W3CDTF">2020-06-18T13:39:53Z</dcterms:created>
  <dcterms:modified xsi:type="dcterms:W3CDTF">2022-09-11T08:40:34Z</dcterms:modified>
</cp:coreProperties>
</file>