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1" r:id="rId5"/>
    <p:sldId id="262" r:id="rId6"/>
    <p:sldId id="263" r:id="rId7"/>
    <p:sldId id="258" r:id="rId8"/>
    <p:sldId id="260" r:id="rId9"/>
    <p:sldId id="264"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38FEF34-A010-4B7B-8B03-DF359F5E49B0}" type="datetimeFigureOut">
              <a:rPr lang="en-US" smtClean="0"/>
              <a:pPr/>
              <a:t>5/29/2023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6A86DE-6213-487B-9BF0-5211266947F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FEF34-A010-4B7B-8B03-DF359F5E49B0}"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6DE-6213-487B-9BF0-5211266947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FEF34-A010-4B7B-8B03-DF359F5E49B0}"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6DE-6213-487B-9BF0-5211266947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38FEF34-A010-4B7B-8B03-DF359F5E49B0}"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6DE-6213-487B-9BF0-5211266947F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38FEF34-A010-4B7B-8B03-DF359F5E49B0}" type="datetimeFigureOut">
              <a:rPr lang="en-US" smtClean="0"/>
              <a:pPr/>
              <a:t>5/29/2023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76A86DE-6213-487B-9BF0-5211266947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38FEF34-A010-4B7B-8B03-DF359F5E49B0}"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86DE-6213-487B-9BF0-5211266947F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38FEF34-A010-4B7B-8B03-DF359F5E49B0}"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A86DE-6213-487B-9BF0-5211266947F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38FEF34-A010-4B7B-8B03-DF359F5E49B0}"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A86DE-6213-487B-9BF0-5211266947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FEF34-A010-4B7B-8B03-DF359F5E49B0}"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A86DE-6213-487B-9BF0-5211266947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8FEF34-A010-4B7B-8B03-DF359F5E49B0}"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86DE-6213-487B-9BF0-5211266947F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8FEF34-A010-4B7B-8B03-DF359F5E49B0}" type="datetimeFigureOut">
              <a:rPr lang="en-US" smtClean="0"/>
              <a:pPr/>
              <a:t>5/29/2023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76A86DE-6213-487B-9BF0-5211266947F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38FEF34-A010-4B7B-8B03-DF359F5E49B0}" type="datetimeFigureOut">
              <a:rPr lang="en-US" smtClean="0"/>
              <a:pPr/>
              <a:t>5/29/2023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76A86DE-6213-487B-9BF0-5211266947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3882046"/>
            <a:ext cx="6400800" cy="1600200"/>
          </a:xfrm>
        </p:spPr>
        <p:txBody>
          <a:bodyPr>
            <a:normAutofit fontScale="92500" lnSpcReduction="20000"/>
          </a:bodyPr>
          <a:lstStyle/>
          <a:p>
            <a:pPr algn="l"/>
            <a:r>
              <a:rPr lang="en-US" dirty="0"/>
              <a:t>Name:   Amit Kumar And Ganesh Prasad</a:t>
            </a:r>
          </a:p>
          <a:p>
            <a:pPr algn="l"/>
            <a:r>
              <a:rPr lang="en-US" dirty="0"/>
              <a:t>Enrolment no.:   </a:t>
            </a:r>
            <a:r>
              <a:rPr lang="en-US" sz="2200" dirty="0">
                <a:effectLst/>
                <a:latin typeface="Times New Roman" panose="02020603050405020304" pitchFamily="18" charset="0"/>
                <a:ea typeface="Times New Roman" panose="02020603050405020304" pitchFamily="18" charset="0"/>
              </a:rPr>
              <a:t>U1951038 </a:t>
            </a:r>
            <a:r>
              <a:rPr lang="en-US" sz="2200" dirty="0">
                <a:latin typeface="Times New Roman" panose="02020603050405020304" pitchFamily="18" charset="0"/>
                <a:ea typeface="Times New Roman" panose="02020603050405020304" pitchFamily="18" charset="0"/>
              </a:rPr>
              <a:t>And U1951007</a:t>
            </a:r>
          </a:p>
          <a:p>
            <a:pPr algn="l"/>
            <a:r>
              <a:rPr lang="en-US" dirty="0"/>
              <a:t>Supervisor’s Name:   Dr. Vinod Kumar</a:t>
            </a:r>
          </a:p>
          <a:p>
            <a:r>
              <a:rPr lang="en-US" dirty="0"/>
              <a:t> </a:t>
            </a:r>
          </a:p>
        </p:txBody>
      </p:sp>
      <p:sp>
        <p:nvSpPr>
          <p:cNvPr id="2" name="Title 1"/>
          <p:cNvSpPr>
            <a:spLocks noGrp="1"/>
          </p:cNvSpPr>
          <p:nvPr>
            <p:ph type="ctrTitle"/>
          </p:nvPr>
        </p:nvSpPr>
        <p:spPr/>
        <p:txBody>
          <a:bodyPr>
            <a:normAutofit fontScale="90000"/>
          </a:bodyPr>
          <a:lstStyle/>
          <a:p>
            <a:r>
              <a:rPr lang="en-US" dirty="0"/>
              <a:t>Enhancing Security in Ad Hoc Networks through Image Steganography</a:t>
            </a:r>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8382000" cy="5029200"/>
          </a:xfrm>
        </p:spPr>
        <p:txBody>
          <a:bodyPr>
            <a:noAutofit/>
          </a:bodyPr>
          <a:lstStyle/>
          <a:p>
            <a:pPr marL="88900" marR="694055" algn="just">
              <a:lnSpc>
                <a:spcPct val="107000"/>
              </a:lnSpc>
              <a:spcBef>
                <a:spcPts val="940"/>
              </a:spcBef>
            </a:pPr>
            <a:r>
              <a:rPr lang="en-US" sz="1800" dirty="0">
                <a:effectLst/>
                <a:latin typeface="Times New Roman" panose="02020603050405020304" pitchFamily="18" charset="0"/>
                <a:ea typeface="Times New Roman" panose="02020603050405020304" pitchFamily="18" charset="0"/>
              </a:rPr>
              <a:t>Enhanced Security: Image steganography provides an effective approach to enhance security in ad hoc networks by concealing sensitive data within images, ensuring confidentiality and covert communication.</a:t>
            </a:r>
          </a:p>
          <a:p>
            <a:pPr marL="88900" marR="694055" algn="just">
              <a:lnSpc>
                <a:spcPct val="107000"/>
              </a:lnSpc>
              <a:spcBef>
                <a:spcPts val="940"/>
              </a:spcBef>
            </a:pPr>
            <a:r>
              <a:rPr lang="en-US" sz="1800" dirty="0">
                <a:effectLst/>
                <a:latin typeface="Times New Roman" panose="02020603050405020304" pitchFamily="18" charset="0"/>
                <a:ea typeface="Times New Roman" panose="02020603050405020304" pitchFamily="18" charset="0"/>
              </a:rPr>
              <a:t>Adaptability: Steganography offers flexibility and adaptability, making it suitable for dynamic ad hoc network environments where traditional OSI model security mechanisms may be challenging to implement.</a:t>
            </a:r>
          </a:p>
          <a:p>
            <a:pPr marL="88900" marR="694055" algn="just">
              <a:lnSpc>
                <a:spcPct val="107000"/>
              </a:lnSpc>
              <a:spcBef>
                <a:spcPts val="940"/>
              </a:spcBef>
            </a:pPr>
            <a:r>
              <a:rPr lang="en-US" sz="1800" dirty="0">
                <a:effectLst/>
                <a:latin typeface="Times New Roman" panose="02020603050405020304" pitchFamily="18" charset="0"/>
                <a:ea typeface="Times New Roman" panose="02020603050405020304" pitchFamily="18" charset="0"/>
              </a:rPr>
              <a:t>Robustness: Steganography techniques exhibit robustness against attacks and image processing operations, ensuring the hidden data remains intact and secure during transmission.</a:t>
            </a:r>
          </a:p>
          <a:p>
            <a:pPr marL="88900" marR="694055" algn="just">
              <a:lnSpc>
                <a:spcPct val="107000"/>
              </a:lnSpc>
              <a:spcBef>
                <a:spcPts val="940"/>
              </a:spcBef>
            </a:pPr>
            <a:r>
              <a:rPr lang="en-US" sz="1800" dirty="0">
                <a:effectLst/>
                <a:latin typeface="Times New Roman" panose="02020603050405020304" pitchFamily="18" charset="0"/>
                <a:ea typeface="Times New Roman" panose="02020603050405020304" pitchFamily="18" charset="0"/>
              </a:rPr>
              <a:t>Covert Communication: Steganography enables covert communication channels, allowing for secure information exchange without raising suspicion or detection by unauthorized entities.</a:t>
            </a:r>
          </a:p>
          <a:p>
            <a:pPr marL="88900" marR="694055" algn="just">
              <a:lnSpc>
                <a:spcPct val="107000"/>
              </a:lnSpc>
              <a:spcBef>
                <a:spcPts val="940"/>
              </a:spcBef>
            </a:pPr>
            <a:r>
              <a:rPr lang="en-US" sz="1800" dirty="0">
                <a:effectLst/>
                <a:latin typeface="Times New Roman" panose="02020603050405020304" pitchFamily="18" charset="0"/>
                <a:ea typeface="Times New Roman" panose="02020603050405020304" pitchFamily="18" charset="0"/>
              </a:rPr>
              <a:t>Lightweight Implementation: Compared to the complex layers of the OSI model, steganography provides a lightweight security solution that is easier to implement and integrate into ad hoc network architectures.</a:t>
            </a:r>
            <a:endParaRPr lang="en-IN" sz="1800" dirty="0">
              <a:effectLst/>
              <a:latin typeface="Times New Roman" panose="02020603050405020304" pitchFamily="18" charset="0"/>
              <a:ea typeface="Times New Roman" panose="02020603050405020304" pitchFamily="18" charset="0"/>
            </a:endParaRPr>
          </a:p>
        </p:txBody>
      </p:sp>
      <p:sp>
        <p:nvSpPr>
          <p:cNvPr id="5" name="Title 4">
            <a:extLst>
              <a:ext uri="{FF2B5EF4-FFF2-40B4-BE49-F238E27FC236}">
                <a16:creationId xmlns:a16="http://schemas.microsoft.com/office/drawing/2014/main" id="{9D6FB5E6-D52C-D0E3-DF92-75EDDD959C2B}"/>
              </a:ext>
            </a:extLst>
          </p:cNvPr>
          <p:cNvSpPr>
            <a:spLocks noGrp="1"/>
          </p:cNvSpPr>
          <p:nvPr>
            <p:ph type="title"/>
          </p:nvPr>
        </p:nvSpPr>
        <p:spPr>
          <a:xfrm>
            <a:off x="457200" y="-152400"/>
            <a:ext cx="7772400" cy="1143000"/>
          </a:xfrm>
        </p:spPr>
        <p:txBody>
          <a:bodyPr>
            <a:normAutofit/>
          </a:bodyPr>
          <a:lstStyle/>
          <a:p>
            <a:r>
              <a:rPr lang="en-US" dirty="0">
                <a:solidFill>
                  <a:schemeClr val="tx1"/>
                </a:solidFill>
                <a:effectLst/>
                <a:ea typeface="Times New Roman" panose="02020603050405020304" pitchFamily="18" charset="0"/>
              </a:rPr>
              <a:t>CONCLUSION</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09" y="-23191"/>
            <a:ext cx="7772400" cy="1143000"/>
          </a:xfrm>
        </p:spPr>
        <p:txBody>
          <a:bodyPr/>
          <a:lstStyle/>
          <a:p>
            <a:r>
              <a:rPr lang="en-US" dirty="0">
                <a:solidFill>
                  <a:schemeClr val="tx1"/>
                </a:solidFill>
              </a:rPr>
              <a:t>Objective </a:t>
            </a:r>
          </a:p>
        </p:txBody>
      </p:sp>
      <p:sp>
        <p:nvSpPr>
          <p:cNvPr id="3" name="Content Placeholder 2"/>
          <p:cNvSpPr>
            <a:spLocks noGrp="1"/>
          </p:cNvSpPr>
          <p:nvPr>
            <p:ph sz="quarter" idx="1"/>
          </p:nvPr>
        </p:nvSpPr>
        <p:spPr>
          <a:xfrm>
            <a:off x="891209" y="1371600"/>
            <a:ext cx="7772400" cy="4572000"/>
          </a:xfrm>
        </p:spPr>
        <p:txBody>
          <a:bodyPr>
            <a:noAutofit/>
          </a:bodyPr>
          <a:lstStyle/>
          <a:p>
            <a:pPr marL="0" lvl="0" indent="0" algn="just">
              <a:spcBef>
                <a:spcPts val="910"/>
              </a:spcBef>
              <a:spcAft>
                <a:spcPts val="0"/>
              </a:spcAft>
              <a:buSzPts val="1200"/>
              <a:buNone/>
              <a:tabLst>
                <a:tab pos="584200" algn="l"/>
                <a:tab pos="584835" algn="l"/>
              </a:tabLst>
            </a:pPr>
            <a:r>
              <a:rPr lang="en-US" sz="1700" b="1" i="1" dirty="0"/>
              <a:t>1. Explore different types of steganography methods:</a:t>
            </a:r>
            <a:r>
              <a:rPr lang="en-US" sz="1700" dirty="0"/>
              <a:t>  The project aims to investigate and            describe various steganography techniques, such as LSB substitution and DCT in the context of ad hoc network security.</a:t>
            </a:r>
          </a:p>
          <a:p>
            <a:pPr marL="0" lvl="0" indent="0" algn="just">
              <a:spcBef>
                <a:spcPts val="910"/>
              </a:spcBef>
              <a:spcAft>
                <a:spcPts val="0"/>
              </a:spcAft>
              <a:buSzPts val="1200"/>
              <a:buNone/>
              <a:tabLst>
                <a:tab pos="584200" algn="l"/>
                <a:tab pos="584835" algn="l"/>
              </a:tabLst>
            </a:pPr>
            <a:endParaRPr lang="en-US" sz="1700" dirty="0"/>
          </a:p>
          <a:p>
            <a:pPr marL="0" lvl="0" indent="0" algn="just">
              <a:spcBef>
                <a:spcPts val="910"/>
              </a:spcBef>
              <a:spcAft>
                <a:spcPts val="0"/>
              </a:spcAft>
              <a:buSzPts val="1200"/>
              <a:buNone/>
              <a:tabLst>
                <a:tab pos="584200" algn="l"/>
                <a:tab pos="584835" algn="l"/>
              </a:tabLst>
            </a:pPr>
            <a:r>
              <a:rPr lang="en-US" sz="1700" b="1" i="1" dirty="0"/>
              <a:t>2. Justify the use of steganography over OSI model security:  </a:t>
            </a:r>
            <a:r>
              <a:rPr lang="en-US" sz="1700" dirty="0"/>
              <a:t>The objective is to provide a rationale for choosing steganography as a security measure in ad hoc networks, considering the limitations of traditional OSI model-based security mechanisms in dynamic and decentralized network environments.</a:t>
            </a:r>
          </a:p>
          <a:p>
            <a:pPr marL="0" lvl="0" indent="0" algn="just">
              <a:spcBef>
                <a:spcPts val="910"/>
              </a:spcBef>
              <a:spcAft>
                <a:spcPts val="0"/>
              </a:spcAft>
              <a:buSzPts val="1200"/>
              <a:buNone/>
              <a:tabLst>
                <a:tab pos="584200" algn="l"/>
                <a:tab pos="584835" algn="l"/>
              </a:tabLst>
            </a:pPr>
            <a:endParaRPr lang="en-US" sz="1700" dirty="0"/>
          </a:p>
          <a:p>
            <a:pPr marL="0" lvl="0" indent="0" algn="just">
              <a:spcBef>
                <a:spcPts val="910"/>
              </a:spcBef>
              <a:spcAft>
                <a:spcPts val="0"/>
              </a:spcAft>
              <a:buSzPts val="1200"/>
              <a:buNone/>
              <a:tabLst>
                <a:tab pos="584200" algn="l"/>
                <a:tab pos="584835" algn="l"/>
              </a:tabLst>
            </a:pPr>
            <a:r>
              <a:rPr lang="en-US" sz="1700" b="1" i="1" dirty="0"/>
              <a:t>3. Assess the effectiveness of steganography in ad hoc networks: </a:t>
            </a:r>
            <a:r>
              <a:rPr lang="en-US" sz="1700" dirty="0"/>
              <a:t>The project aims to evaluate the performance and efficacy of steganography techniques in terms of data concealment, imperceptibility, and robustness against attacks specific to ad hoc network scenarios.</a:t>
            </a:r>
          </a:p>
          <a:p>
            <a:pPr marL="0" lvl="0" indent="0" algn="just">
              <a:spcBef>
                <a:spcPts val="910"/>
              </a:spcBef>
              <a:spcAft>
                <a:spcPts val="0"/>
              </a:spcAft>
              <a:buSzPts val="1200"/>
              <a:buNone/>
              <a:tabLst>
                <a:tab pos="584200" algn="l"/>
                <a:tab pos="584835" algn="l"/>
              </a:tabLst>
            </a:pPr>
            <a:endParaRPr lang="en-US" sz="1700" dirty="0"/>
          </a:p>
          <a:p>
            <a:pPr marL="0" lvl="0" indent="0" algn="just">
              <a:spcBef>
                <a:spcPts val="910"/>
              </a:spcBef>
              <a:spcAft>
                <a:spcPts val="0"/>
              </a:spcAft>
              <a:buSzPts val="1200"/>
              <a:buNone/>
              <a:tabLst>
                <a:tab pos="584200" algn="l"/>
                <a:tab pos="584835" algn="l"/>
              </a:tabLst>
            </a:pPr>
            <a:r>
              <a:rPr lang="en-US" sz="1700" b="1" i="1" dirty="0"/>
              <a:t>4. Enhance understanding of ad hoc network security: </a:t>
            </a:r>
            <a:r>
              <a:rPr lang="en-US" sz="1700" dirty="0"/>
              <a:t>By exploring the application of steganography, the objective is to contribute to the body of knowledge on ad hoc network security and provide insights into how steganography can address the unique challenges posed by ad hoc networks.</a:t>
            </a:r>
            <a:endParaRPr lang="en-IN" sz="1700" dirty="0">
              <a:solidFill>
                <a:schemeClr val="tx1">
                  <a:lumMod val="50000"/>
                  <a:lumOff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FEA6-4697-AFF0-E291-AD4DF446882C}"/>
              </a:ext>
            </a:extLst>
          </p:cNvPr>
          <p:cNvSpPr>
            <a:spLocks noGrp="1"/>
          </p:cNvSpPr>
          <p:nvPr>
            <p:ph type="title"/>
          </p:nvPr>
        </p:nvSpPr>
        <p:spPr>
          <a:xfrm>
            <a:off x="914400" y="0"/>
            <a:ext cx="7772400" cy="1143000"/>
          </a:xfrm>
        </p:spPr>
        <p:txBody>
          <a:bodyPr/>
          <a:lstStyle/>
          <a:p>
            <a:r>
              <a:rPr lang="en-IN" dirty="0">
                <a:solidFill>
                  <a:schemeClr val="tx1"/>
                </a:solidFill>
              </a:rPr>
              <a:t>Methodology </a:t>
            </a:r>
          </a:p>
        </p:txBody>
      </p:sp>
      <p:sp>
        <p:nvSpPr>
          <p:cNvPr id="3" name="Content Placeholder 2">
            <a:extLst>
              <a:ext uri="{FF2B5EF4-FFF2-40B4-BE49-F238E27FC236}">
                <a16:creationId xmlns:a16="http://schemas.microsoft.com/office/drawing/2014/main" id="{95FCB8C5-1CAD-FD04-51BB-6986AA6A4AB1}"/>
              </a:ext>
            </a:extLst>
          </p:cNvPr>
          <p:cNvSpPr>
            <a:spLocks noGrp="1"/>
          </p:cNvSpPr>
          <p:nvPr>
            <p:ph sz="quarter" idx="1"/>
          </p:nvPr>
        </p:nvSpPr>
        <p:spPr/>
        <p:txBody>
          <a:bodyPr>
            <a:normAutofit fontScale="92500" lnSpcReduction="20000"/>
          </a:bodyPr>
          <a:lstStyle/>
          <a:p>
            <a:r>
              <a:rPr lang="en-US" sz="2000" dirty="0"/>
              <a:t>Explore Steganography: Investigate different types of steganography methods and their applicability in enhancing ad hoc network security.</a:t>
            </a:r>
          </a:p>
          <a:p>
            <a:endParaRPr lang="en-US" sz="2000" dirty="0"/>
          </a:p>
          <a:p>
            <a:r>
              <a:rPr lang="en-US" sz="2000" dirty="0"/>
              <a:t>Compare with OSI Model: Assess the limitations of the OSI model in ad hoc networks and analyze why steganography can be a preferred security approach.</a:t>
            </a:r>
          </a:p>
          <a:p>
            <a:endParaRPr lang="en-US" sz="2000" dirty="0"/>
          </a:p>
          <a:p>
            <a:r>
              <a:rPr lang="en-US" sz="2000" dirty="0"/>
              <a:t>Evaluate Effectiveness: Determine the effectiveness of image steganography in concealing sensitive data and enhancing security in ad hoc network communication.</a:t>
            </a:r>
          </a:p>
          <a:p>
            <a:endParaRPr lang="en-US" sz="2000" dirty="0"/>
          </a:p>
          <a:p>
            <a:r>
              <a:rPr lang="en-US" sz="2000" dirty="0"/>
              <a:t>Highlight Advantages: Identify the advantages of steganography over the traditional OSI model in terms of adaptability, covert communication, lightweight implementation, and resilience against eavesdropping.</a:t>
            </a:r>
          </a:p>
          <a:p>
            <a:endParaRPr lang="en-US" sz="2000" dirty="0"/>
          </a:p>
          <a:p>
            <a:r>
              <a:rPr lang="en-US" sz="2000" dirty="0"/>
              <a:t>Provide Insights: Present insights into the feasibility and potential of using image steganography as a security measure in ad hoc networks, emphasizing its strengths and areas for future research.</a:t>
            </a:r>
            <a:endParaRPr lang="en-IN" sz="2000" dirty="0"/>
          </a:p>
        </p:txBody>
      </p:sp>
    </p:spTree>
    <p:extLst>
      <p:ext uri="{BB962C8B-B14F-4D97-AF65-F5344CB8AC3E}">
        <p14:creationId xmlns:p14="http://schemas.microsoft.com/office/powerpoint/2010/main" val="391542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7A03-14F1-37A7-138A-986254D4DE0A}"/>
              </a:ext>
            </a:extLst>
          </p:cNvPr>
          <p:cNvSpPr>
            <a:spLocks noGrp="1"/>
          </p:cNvSpPr>
          <p:nvPr>
            <p:ph type="title"/>
          </p:nvPr>
        </p:nvSpPr>
        <p:spPr>
          <a:xfrm>
            <a:off x="914400" y="0"/>
            <a:ext cx="7772400" cy="1143000"/>
          </a:xfrm>
        </p:spPr>
        <p:txBody>
          <a:bodyPr/>
          <a:lstStyle/>
          <a:p>
            <a:r>
              <a:rPr lang="en-IN" dirty="0">
                <a:solidFill>
                  <a:schemeClr val="tx1"/>
                </a:solidFill>
              </a:rPr>
              <a:t>Ad hoc Network and security </a:t>
            </a:r>
          </a:p>
        </p:txBody>
      </p:sp>
      <p:sp>
        <p:nvSpPr>
          <p:cNvPr id="3" name="Content Placeholder 2">
            <a:extLst>
              <a:ext uri="{FF2B5EF4-FFF2-40B4-BE49-F238E27FC236}">
                <a16:creationId xmlns:a16="http://schemas.microsoft.com/office/drawing/2014/main" id="{623219B2-F975-AFED-B4F4-F9FA42E9002B}"/>
              </a:ext>
            </a:extLst>
          </p:cNvPr>
          <p:cNvSpPr>
            <a:spLocks noGrp="1"/>
          </p:cNvSpPr>
          <p:nvPr>
            <p:ph sz="quarter" idx="1"/>
          </p:nvPr>
        </p:nvSpPr>
        <p:spPr>
          <a:xfrm>
            <a:off x="914400" y="1600200"/>
            <a:ext cx="7772400" cy="4572000"/>
          </a:xfrm>
        </p:spPr>
        <p:txBody>
          <a:bodyPr>
            <a:normAutofit fontScale="62500" lnSpcReduction="20000"/>
          </a:bodyPr>
          <a:lstStyle/>
          <a:p>
            <a:r>
              <a:rPr lang="en-US" dirty="0"/>
              <a:t>Ad hoc network: A decentralized wireless network formed by autonomous devices without a fixed infrastructure, enabling dynamic and self-organizing communication.</a:t>
            </a:r>
          </a:p>
          <a:p>
            <a:endParaRPr lang="en-US" dirty="0"/>
          </a:p>
          <a:p>
            <a:r>
              <a:rPr lang="en-US" dirty="0"/>
              <a:t>Security challenges: Ad hoc networks face security vulnerabilities due to their dynamic topology, lack of centralized control, and potential for eavesdropping, requiring specialized security measures.</a:t>
            </a:r>
          </a:p>
          <a:p>
            <a:endParaRPr lang="en-US" dirty="0"/>
          </a:p>
          <a:p>
            <a:r>
              <a:rPr lang="en-US" dirty="0"/>
              <a:t>Key security objectives: Ad hoc network security aims to ensure confidentiality, integrity, availability, authentication, and secure communication in the absence of a centralized authority.</a:t>
            </a:r>
          </a:p>
          <a:p>
            <a:endParaRPr lang="en-US" dirty="0"/>
          </a:p>
          <a:p>
            <a:r>
              <a:rPr lang="en-US" dirty="0"/>
              <a:t>Security mechanisms: Security measures in ad hoc networks include encryption, authentication, key management, intrusion detection, secure routing protocols, and the integration of additional techniques like steganography for covert communication.</a:t>
            </a:r>
          </a:p>
          <a:p>
            <a:endParaRPr lang="en-US" dirty="0"/>
          </a:p>
          <a:p>
            <a:r>
              <a:rPr lang="en-US" dirty="0"/>
              <a:t>Threats and attacks: Ad hoc networks are susceptible to various threats, including eavesdropping, data manipulation, denial-of-service attacks, node impersonation, and routing attacks, necessitating robust security mechanisms to mitigate these risks.</a:t>
            </a:r>
            <a:endParaRPr lang="en-IN" dirty="0"/>
          </a:p>
        </p:txBody>
      </p:sp>
    </p:spTree>
    <p:extLst>
      <p:ext uri="{BB962C8B-B14F-4D97-AF65-F5344CB8AC3E}">
        <p14:creationId xmlns:p14="http://schemas.microsoft.com/office/powerpoint/2010/main" val="79059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92C2-35B1-A72C-79C3-9ABF3A9A6806}"/>
              </a:ext>
            </a:extLst>
          </p:cNvPr>
          <p:cNvSpPr>
            <a:spLocks noGrp="1"/>
          </p:cNvSpPr>
          <p:nvPr>
            <p:ph type="title"/>
          </p:nvPr>
        </p:nvSpPr>
        <p:spPr>
          <a:xfrm>
            <a:off x="609600" y="152400"/>
            <a:ext cx="8077200" cy="1143000"/>
          </a:xfrm>
        </p:spPr>
        <p:txBody>
          <a:bodyPr>
            <a:noAutofit/>
          </a:bodyPr>
          <a:lstStyle/>
          <a:p>
            <a:r>
              <a:rPr lang="en-US" sz="2800" b="0" i="0" dirty="0">
                <a:solidFill>
                  <a:schemeClr val="tx1"/>
                </a:solidFill>
                <a:effectLst/>
              </a:rPr>
              <a:t>Advantages of Image Steganography over OSI Model in Ad Hoc Networks:</a:t>
            </a:r>
            <a:endParaRPr lang="en-IN" sz="2800" dirty="0">
              <a:solidFill>
                <a:schemeClr val="tx1"/>
              </a:solidFill>
            </a:endParaRPr>
          </a:p>
        </p:txBody>
      </p:sp>
      <p:sp>
        <p:nvSpPr>
          <p:cNvPr id="3" name="Content Placeholder 2">
            <a:extLst>
              <a:ext uri="{FF2B5EF4-FFF2-40B4-BE49-F238E27FC236}">
                <a16:creationId xmlns:a16="http://schemas.microsoft.com/office/drawing/2014/main" id="{BA1FA776-3A86-8F0E-4E4C-46CFB0EF60D5}"/>
              </a:ext>
            </a:extLst>
          </p:cNvPr>
          <p:cNvSpPr>
            <a:spLocks noGrp="1"/>
          </p:cNvSpPr>
          <p:nvPr>
            <p:ph sz="quarter" idx="1"/>
          </p:nvPr>
        </p:nvSpPr>
        <p:spPr>
          <a:xfrm>
            <a:off x="914400" y="1447800"/>
            <a:ext cx="7772400" cy="5257800"/>
          </a:xfrm>
        </p:spPr>
        <p:txBody>
          <a:bodyPr>
            <a:normAutofit fontScale="92500"/>
          </a:bodyPr>
          <a:lstStyle/>
          <a:p>
            <a:r>
              <a:rPr lang="en-US" sz="1600" dirty="0"/>
              <a:t>Adaptability: Image steganography is more adaptable to the dynamic topology and decentralized nature of ad hoc networks, providing a flexible security solution that can accommodate changes in network configurations and node mobility.</a:t>
            </a:r>
          </a:p>
          <a:p>
            <a:endParaRPr lang="en-US" sz="1600" dirty="0"/>
          </a:p>
          <a:p>
            <a:r>
              <a:rPr lang="en-US" sz="1600" dirty="0"/>
              <a:t>Covert Communication: Image steganography allows for covert communication channels by concealing data within images, making it harder for adversaries to detect or intercept sensitive information, providing an additional layer of security.</a:t>
            </a:r>
          </a:p>
          <a:p>
            <a:endParaRPr lang="en-US" sz="1600" dirty="0"/>
          </a:p>
          <a:p>
            <a:r>
              <a:rPr lang="en-US" sz="1600" dirty="0"/>
              <a:t>Lightweight Solution: Unlike the complex key management and cryptographic mechanisms of the OSI model, image steganography offers a lightweight alternative for securing communication in ad hoc networks, reducing computational overhead and improving network efficiency.</a:t>
            </a:r>
          </a:p>
          <a:p>
            <a:endParaRPr lang="en-US" sz="1600" dirty="0"/>
          </a:p>
          <a:p>
            <a:r>
              <a:rPr lang="en-US" sz="1600" dirty="0"/>
              <a:t>Resilience against Eavesdropping: Steganography provides enhanced protection against eavesdropping attacks by hiding data within images, making it more challenging for attackers to intercept and understand the transmitted information, ensuring confidentiality in ad hoc network communication.</a:t>
            </a:r>
          </a:p>
          <a:p>
            <a:endParaRPr lang="en-US" sz="1600" dirty="0"/>
          </a:p>
          <a:p>
            <a:r>
              <a:rPr lang="en-US" sz="1600" dirty="0"/>
              <a:t>Complementary Security Measure: Image steganography can complement the traditional security measures of the OSI model by adding an additional layer of security, especially in scenarios where the OSI model's mechanisms may have limitations or face challenges in ad hoc network environments.</a:t>
            </a:r>
            <a:endParaRPr lang="en-IN" sz="1600" dirty="0"/>
          </a:p>
        </p:txBody>
      </p:sp>
    </p:spTree>
    <p:extLst>
      <p:ext uri="{BB962C8B-B14F-4D97-AF65-F5344CB8AC3E}">
        <p14:creationId xmlns:p14="http://schemas.microsoft.com/office/powerpoint/2010/main" val="201814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2572-D662-ADAA-D616-A3EDD101AC77}"/>
              </a:ext>
            </a:extLst>
          </p:cNvPr>
          <p:cNvSpPr>
            <a:spLocks noGrp="1"/>
          </p:cNvSpPr>
          <p:nvPr>
            <p:ph type="title"/>
          </p:nvPr>
        </p:nvSpPr>
        <p:spPr>
          <a:xfrm>
            <a:off x="914400" y="-152400"/>
            <a:ext cx="7772400" cy="1143000"/>
          </a:xfrm>
        </p:spPr>
        <p:txBody>
          <a:bodyPr/>
          <a:lstStyle/>
          <a:p>
            <a:r>
              <a:rPr lang="en-IN" b="0" i="0" dirty="0">
                <a:solidFill>
                  <a:schemeClr val="tx1"/>
                </a:solidFill>
                <a:effectLst/>
                <a:latin typeface="Söhne"/>
              </a:rPr>
              <a:t>Steganography</a:t>
            </a:r>
            <a:endParaRPr lang="en-IN" dirty="0">
              <a:solidFill>
                <a:schemeClr val="tx1"/>
              </a:solidFill>
            </a:endParaRPr>
          </a:p>
        </p:txBody>
      </p:sp>
      <p:sp>
        <p:nvSpPr>
          <p:cNvPr id="3" name="Content Placeholder 2">
            <a:extLst>
              <a:ext uri="{FF2B5EF4-FFF2-40B4-BE49-F238E27FC236}">
                <a16:creationId xmlns:a16="http://schemas.microsoft.com/office/drawing/2014/main" id="{884F8B3D-1EF4-6688-D8C9-2EA20B9140EC}"/>
              </a:ext>
            </a:extLst>
          </p:cNvPr>
          <p:cNvSpPr>
            <a:spLocks noGrp="1"/>
          </p:cNvSpPr>
          <p:nvPr>
            <p:ph sz="quarter" idx="1"/>
          </p:nvPr>
        </p:nvSpPr>
        <p:spPr/>
        <p:txBody>
          <a:bodyPr>
            <a:normAutofit fontScale="77500" lnSpcReduction="20000"/>
          </a:bodyPr>
          <a:lstStyle/>
          <a:p>
            <a:r>
              <a:rPr lang="en-US" dirty="0"/>
              <a:t>Covert Communication: Steganography enables secret communication by concealing data within innocent-looking carriers like images, audio, or video files.</a:t>
            </a:r>
          </a:p>
          <a:p>
            <a:endParaRPr lang="en-US" dirty="0"/>
          </a:p>
          <a:p>
            <a:r>
              <a:rPr lang="en-US" dirty="0"/>
              <a:t>Hidden Transmission Channels: It provides hidden channels for transmitting sensitive information, making it difficult for adversaries to detect or intercept the concealed data.</a:t>
            </a:r>
          </a:p>
          <a:p>
            <a:endParaRPr lang="en-US" dirty="0"/>
          </a:p>
          <a:p>
            <a:r>
              <a:rPr lang="en-US" dirty="0"/>
              <a:t>Imperceptibility: Steganographic techniques aim to maintain the original appearance and quality of the carrier while embedding the hidden data, ensuring minimal perceptual changes.</a:t>
            </a:r>
          </a:p>
          <a:p>
            <a:endParaRPr lang="en-US" dirty="0"/>
          </a:p>
          <a:p>
            <a:r>
              <a:rPr lang="en-US" dirty="0"/>
              <a:t>Data Security: Steganography enhances data security by adding an additional layer of protection, complementing encryption and other security measures.</a:t>
            </a:r>
            <a:endParaRPr lang="en-IN" dirty="0"/>
          </a:p>
        </p:txBody>
      </p:sp>
    </p:spTree>
    <p:extLst>
      <p:ext uri="{BB962C8B-B14F-4D97-AF65-F5344CB8AC3E}">
        <p14:creationId xmlns:p14="http://schemas.microsoft.com/office/powerpoint/2010/main" val="48481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0043DD97-E478-2C3A-7864-E33672D72AB8}"/>
              </a:ext>
            </a:extLst>
          </p:cNvPr>
          <p:cNvSpPr>
            <a:spLocks noChangeArrowheads="1"/>
          </p:cNvSpPr>
          <p:nvPr/>
        </p:nvSpPr>
        <p:spPr bwMode="auto">
          <a:xfrm>
            <a:off x="762000" y="685798"/>
            <a:ext cx="11679731" cy="5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51" name="Picture 3" descr="Image result for types of steganography">
            <a:extLst>
              <a:ext uri="{FF2B5EF4-FFF2-40B4-BE49-F238E27FC236}">
                <a16:creationId xmlns:a16="http://schemas.microsoft.com/office/drawing/2014/main" id="{82C541A3-0ADD-DE1A-DDB6-7CE34A61A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685799"/>
            <a:ext cx="72390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2900" y="-685800"/>
            <a:ext cx="8458200" cy="7239000"/>
          </a:xfrm>
        </p:spPr>
        <p:txBody>
          <a:bodyPr>
            <a:normAutofit fontScale="40000" lnSpcReduction="20000"/>
          </a:bodyPr>
          <a:lstStyle/>
          <a:p>
            <a:pPr algn="l" fontAlgn="base">
              <a:buFont typeface="+mj-lt"/>
              <a:buAutoNum type="arabicPeriod"/>
            </a:pPr>
            <a:endParaRPr lang="en-US" sz="5300" b="0" i="0" dirty="0">
              <a:effectLst/>
              <a:latin typeface="urw-din"/>
            </a:endParaRPr>
          </a:p>
          <a:p>
            <a:pPr marL="0" indent="0" algn="l" fontAlgn="base">
              <a:buNone/>
            </a:pPr>
            <a:endParaRPr lang="en-US" sz="5300" dirty="0">
              <a:latin typeface="urw-din"/>
            </a:endParaRPr>
          </a:p>
          <a:p>
            <a:pPr algn="l" fontAlgn="base">
              <a:buFont typeface="+mj-lt"/>
              <a:buAutoNum type="arabicPeriod"/>
            </a:pPr>
            <a:endParaRPr lang="en-US" sz="5300" b="0" i="0" dirty="0">
              <a:effectLst/>
              <a:latin typeface="urw-din"/>
            </a:endParaRPr>
          </a:p>
          <a:p>
            <a:pPr marL="0" indent="0" algn="l" fontAlgn="base">
              <a:buNone/>
            </a:pPr>
            <a:r>
              <a:rPr lang="en-US" sz="10000" b="0" i="0" dirty="0">
                <a:effectLst/>
                <a:latin typeface="+mj-lt"/>
              </a:rPr>
              <a:t>Algorithm (LSB Substitution) </a:t>
            </a:r>
          </a:p>
          <a:p>
            <a:pPr marL="0" indent="0" algn="l" fontAlgn="base">
              <a:buNone/>
            </a:pPr>
            <a:endParaRPr lang="en-US" sz="10000" b="0" i="0" dirty="0">
              <a:effectLst/>
              <a:latin typeface="+mj-lt"/>
            </a:endParaRPr>
          </a:p>
          <a:p>
            <a:pPr algn="l" fontAlgn="base">
              <a:buFont typeface="+mj-lt"/>
              <a:buAutoNum type="arabicPeriod"/>
            </a:pPr>
            <a:r>
              <a:rPr lang="en-US" sz="5300" b="0" i="0" dirty="0">
                <a:effectLst/>
                <a:latin typeface="urw-din"/>
              </a:rPr>
              <a:t>Resize the image if needed</a:t>
            </a:r>
          </a:p>
          <a:p>
            <a:pPr algn="l" fontAlgn="base">
              <a:buFont typeface="+mj-lt"/>
              <a:buAutoNum type="arabicPeriod"/>
            </a:pPr>
            <a:r>
              <a:rPr lang="en-US" sz="5300" b="0" i="0" dirty="0">
                <a:effectLst/>
                <a:latin typeface="urw-din"/>
              </a:rPr>
              <a:t>Convert the message to its binary format</a:t>
            </a:r>
          </a:p>
          <a:p>
            <a:pPr algn="l" fontAlgn="base">
              <a:buFont typeface="+mj-lt"/>
              <a:buAutoNum type="arabicPeriod"/>
            </a:pPr>
            <a:r>
              <a:rPr lang="en-US" sz="5300" b="0" i="0" dirty="0">
                <a:effectLst/>
                <a:latin typeface="urw-din"/>
              </a:rPr>
              <a:t>Initialize output image same as input image</a:t>
            </a:r>
          </a:p>
          <a:p>
            <a:pPr algn="l" fontAlgn="base">
              <a:buFont typeface="+mj-lt"/>
              <a:buAutoNum type="arabicPeriod"/>
            </a:pPr>
            <a:r>
              <a:rPr lang="en-US" sz="5300" b="0" i="0" dirty="0">
                <a:effectLst/>
                <a:latin typeface="urw-din"/>
              </a:rPr>
              <a:t>Traverse through each pixel of the image and do the following: </a:t>
            </a:r>
          </a:p>
          <a:p>
            <a:pPr marL="742950" lvl="1" indent="-285750" algn="l" fontAlgn="base">
              <a:buFont typeface="+mj-lt"/>
              <a:buAutoNum type="arabicPeriod"/>
            </a:pPr>
            <a:r>
              <a:rPr lang="en-US" sz="5300" b="0" i="0" dirty="0">
                <a:effectLst/>
                <a:latin typeface="urw-din"/>
              </a:rPr>
              <a:t>Convert the pixel value to binary</a:t>
            </a:r>
          </a:p>
          <a:p>
            <a:pPr marL="742950" lvl="1" indent="-285750" algn="l" fontAlgn="base">
              <a:buFont typeface="+mj-lt"/>
              <a:buAutoNum type="arabicPeriod"/>
            </a:pPr>
            <a:r>
              <a:rPr lang="en-US" sz="5300" b="0" i="0" dirty="0">
                <a:effectLst/>
                <a:latin typeface="urw-din"/>
              </a:rPr>
              <a:t>Get the next bit of the message to be embedded</a:t>
            </a:r>
          </a:p>
          <a:p>
            <a:pPr marL="742950" lvl="1" indent="-285750" algn="l" fontAlgn="base">
              <a:buFont typeface="+mj-lt"/>
              <a:buAutoNum type="arabicPeriod"/>
            </a:pPr>
            <a:r>
              <a:rPr lang="en-US" sz="5300" b="0" i="0" dirty="0">
                <a:effectLst/>
                <a:latin typeface="urw-din"/>
              </a:rPr>
              <a:t>Create a variable </a:t>
            </a:r>
            <a:r>
              <a:rPr lang="en-US" sz="5300" b="1" i="0" dirty="0">
                <a:effectLst/>
                <a:latin typeface="urw-din"/>
              </a:rPr>
              <a:t>temp</a:t>
            </a:r>
            <a:endParaRPr lang="en-US" sz="5300" b="0" i="0" dirty="0">
              <a:effectLst/>
              <a:latin typeface="urw-din"/>
            </a:endParaRPr>
          </a:p>
          <a:p>
            <a:pPr marL="742950" lvl="1" indent="-285750" algn="l" fontAlgn="base">
              <a:buFont typeface="+mj-lt"/>
              <a:buAutoNum type="arabicPeriod"/>
            </a:pPr>
            <a:r>
              <a:rPr lang="en-US" sz="5300" b="0" i="0" dirty="0">
                <a:effectLst/>
                <a:latin typeface="urw-din"/>
              </a:rPr>
              <a:t>If the message bit and the LSB of the pixel are same, set temp = 0</a:t>
            </a:r>
          </a:p>
          <a:p>
            <a:pPr marL="742950" lvl="1" indent="-285750" algn="l" fontAlgn="base">
              <a:buFont typeface="+mj-lt"/>
              <a:buAutoNum type="arabicPeriod"/>
            </a:pPr>
            <a:r>
              <a:rPr lang="en-US" sz="5300" b="0" i="0" dirty="0">
                <a:effectLst/>
                <a:latin typeface="urw-din"/>
              </a:rPr>
              <a:t>If the message bit and the LSB of the pixel are different, set temp = 1</a:t>
            </a:r>
          </a:p>
          <a:p>
            <a:pPr marL="742950" lvl="1" indent="-285750" algn="l" fontAlgn="base">
              <a:buFont typeface="+mj-lt"/>
              <a:buAutoNum type="arabicPeriod"/>
            </a:pPr>
            <a:r>
              <a:rPr lang="en-US" sz="5300" b="0" i="0" dirty="0">
                <a:effectLst/>
                <a:latin typeface="urw-din"/>
              </a:rPr>
              <a:t>This setting of temp can be done by taking XOR of message bit and the LSB of the pixel</a:t>
            </a:r>
          </a:p>
          <a:p>
            <a:pPr marL="742950" lvl="1" indent="-285750" algn="l" fontAlgn="base">
              <a:buFont typeface="+mj-lt"/>
              <a:buAutoNum type="arabicPeriod"/>
            </a:pPr>
            <a:r>
              <a:rPr lang="en-US" sz="5300" b="0" i="0" dirty="0">
                <a:effectLst/>
                <a:latin typeface="urw-din"/>
              </a:rPr>
              <a:t>Update the pixel of output image to input image pixel value + </a:t>
            </a:r>
            <a:r>
              <a:rPr lang="en-US" sz="5300" b="1" i="0" dirty="0">
                <a:effectLst/>
                <a:latin typeface="urw-din"/>
              </a:rPr>
              <a:t>temp</a:t>
            </a:r>
            <a:endParaRPr lang="en-US" sz="5300" b="0" i="0" dirty="0">
              <a:effectLst/>
              <a:latin typeface="urw-din"/>
            </a:endParaRPr>
          </a:p>
          <a:p>
            <a:pPr algn="l" fontAlgn="base">
              <a:buFont typeface="+mj-lt"/>
              <a:buAutoNum type="arabicPeriod"/>
            </a:pPr>
            <a:r>
              <a:rPr lang="en-US" sz="5300" b="0" i="0" dirty="0">
                <a:effectLst/>
                <a:latin typeface="urw-din"/>
              </a:rPr>
              <a:t>Keep updating the output image till all the bits in the message are embedded</a:t>
            </a:r>
          </a:p>
          <a:p>
            <a:pPr algn="l" fontAlgn="base">
              <a:buFont typeface="+mj-lt"/>
              <a:buAutoNum type="arabicPeriod"/>
            </a:pPr>
            <a:r>
              <a:rPr lang="en-US" sz="5300" b="0" i="0" dirty="0">
                <a:effectLst/>
                <a:latin typeface="urw-din"/>
              </a:rPr>
              <a:t>Finally, write the input as well as the output image to local system.</a:t>
            </a:r>
          </a:p>
          <a:p>
            <a:pPr marL="0" indent="0" algn="l" fontAlgn="base">
              <a:buNone/>
            </a:pPr>
            <a:endParaRPr lang="en-US" sz="2500" b="0" i="0" dirty="0">
              <a:effectLst/>
              <a:latin typeface="Arial" panose="020B0604020202020204" pitchFamily="34" charset="0"/>
              <a:cs typeface="Arial" panose="020B0604020202020204" pitchFamily="34" charset="0"/>
            </a:endParaRPr>
          </a:p>
          <a:p>
            <a:pPr marL="0" indent="0" algn="l" fontAlgn="base">
              <a:buNone/>
            </a:pPr>
            <a:endParaRPr lang="en-US" sz="2500" b="0" i="0" dirty="0">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92E7-46AD-863D-249D-43629A54CFA8}"/>
              </a:ext>
            </a:extLst>
          </p:cNvPr>
          <p:cNvSpPr>
            <a:spLocks noGrp="1"/>
          </p:cNvSpPr>
          <p:nvPr>
            <p:ph type="title"/>
          </p:nvPr>
        </p:nvSpPr>
        <p:spPr/>
        <p:txBody>
          <a:bodyPr>
            <a:noAutofit/>
          </a:bodyPr>
          <a:lstStyle/>
          <a:p>
            <a:br>
              <a:rPr lang="en-US" sz="3200" dirty="0">
                <a:solidFill>
                  <a:schemeClr val="tx1"/>
                </a:solidFill>
              </a:rPr>
            </a:br>
            <a:r>
              <a:rPr lang="en-US" sz="3200" b="0" i="0" dirty="0">
                <a:solidFill>
                  <a:schemeClr val="tx1"/>
                </a:solidFill>
                <a:effectLst/>
              </a:rPr>
              <a:t>Applications of Ad Hoc Network Security through Steganography:</a:t>
            </a:r>
            <a:endParaRPr lang="en-IN" sz="3200" dirty="0">
              <a:solidFill>
                <a:schemeClr val="tx1"/>
              </a:solidFill>
            </a:endParaRPr>
          </a:p>
        </p:txBody>
      </p:sp>
      <p:sp>
        <p:nvSpPr>
          <p:cNvPr id="3" name="Content Placeholder 2">
            <a:extLst>
              <a:ext uri="{FF2B5EF4-FFF2-40B4-BE49-F238E27FC236}">
                <a16:creationId xmlns:a16="http://schemas.microsoft.com/office/drawing/2014/main" id="{91C31DFC-E13A-CC75-E79E-A36AB6A5C1B9}"/>
              </a:ext>
            </a:extLst>
          </p:cNvPr>
          <p:cNvSpPr>
            <a:spLocks noGrp="1"/>
          </p:cNvSpPr>
          <p:nvPr>
            <p:ph sz="quarter" idx="1"/>
          </p:nvPr>
        </p:nvSpPr>
        <p:spPr/>
        <p:txBody>
          <a:bodyPr>
            <a:noAutofit/>
          </a:bodyPr>
          <a:lstStyle/>
          <a:p>
            <a:r>
              <a:rPr lang="en-US" sz="1800" dirty="0"/>
              <a:t>Covert Communication: Steganography enables hidden communication channels, protecting sensitive data from unauthorized access in ad hoc networks.</a:t>
            </a:r>
          </a:p>
          <a:p>
            <a:endParaRPr lang="en-US" sz="1800" dirty="0"/>
          </a:p>
          <a:p>
            <a:r>
              <a:rPr lang="en-US" sz="1800" dirty="0"/>
              <a:t>Data Confidentiality: Steganography ensures the confidentiality of information exchanged between network nodes, preventing interception by potential eavesdroppers.</a:t>
            </a:r>
          </a:p>
          <a:p>
            <a:endParaRPr lang="en-US" sz="1800" dirty="0"/>
          </a:p>
          <a:p>
            <a:r>
              <a:rPr lang="en-US" sz="1800" dirty="0"/>
              <a:t>Anti-Tampering Mechanism: Steganography acts as an anti-tampering mechanism, detecting any unauthorized modifications made to transmitted data in the ad hoc network.</a:t>
            </a:r>
          </a:p>
          <a:p>
            <a:endParaRPr lang="en-US" sz="1800" dirty="0"/>
          </a:p>
          <a:p>
            <a:r>
              <a:rPr lang="en-US" sz="1800" dirty="0"/>
              <a:t>Digital Forensics: Steganography aids in forensic investigations by concealing digital evidence within images, enhancing the security and integrity of the evidence.</a:t>
            </a:r>
          </a:p>
          <a:p>
            <a:endParaRPr lang="en-US" sz="1800" dirty="0"/>
          </a:p>
          <a:p>
            <a:r>
              <a:rPr lang="en-US" sz="1800" dirty="0"/>
              <a:t>Military Communication: Steganography plays a crucial role in secure military communication, allowing for covert transmission of sensitive information in ad hoc network scenarios.</a:t>
            </a:r>
            <a:endParaRPr lang="en-IN" sz="1800" dirty="0"/>
          </a:p>
        </p:txBody>
      </p:sp>
    </p:spTree>
    <p:extLst>
      <p:ext uri="{BB962C8B-B14F-4D97-AF65-F5344CB8AC3E}">
        <p14:creationId xmlns:p14="http://schemas.microsoft.com/office/powerpoint/2010/main" val="1773251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289</TotalTime>
  <Words>1210</Words>
  <Application>Microsoft Office PowerPoint</Application>
  <PresentationFormat>On-screen Show (4:3)</PresentationFormat>
  <Paragraphs>85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Franklin Gothic Book</vt:lpstr>
      <vt:lpstr>Perpetua</vt:lpstr>
      <vt:lpstr>Söhne</vt:lpstr>
      <vt:lpstr>Times New Roman</vt:lpstr>
      <vt:lpstr>urw-din</vt:lpstr>
      <vt:lpstr>Wingdings 2</vt:lpstr>
      <vt:lpstr>Equity</vt:lpstr>
      <vt:lpstr>Enhancing Security in Ad Hoc Networks through Image Steganography</vt:lpstr>
      <vt:lpstr>Objective </vt:lpstr>
      <vt:lpstr>Methodology </vt:lpstr>
      <vt:lpstr>Ad hoc Network and security </vt:lpstr>
      <vt:lpstr>Advantages of Image Steganography over OSI Model in Ad Hoc Networks:</vt:lpstr>
      <vt:lpstr>Steganography</vt:lpstr>
      <vt:lpstr>PowerPoint Presentation</vt:lpstr>
      <vt:lpstr>PowerPoint Presentation</vt:lpstr>
      <vt:lpstr> Applications of Ad Hoc Network Security through Steganography: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Shejal</dc:creator>
  <cp:lastModifiedBy>Ganesh Prasad</cp:lastModifiedBy>
  <cp:revision>29</cp:revision>
  <dcterms:created xsi:type="dcterms:W3CDTF">2022-04-04T18:44:15Z</dcterms:created>
  <dcterms:modified xsi:type="dcterms:W3CDTF">2023-05-29T06:19:57Z</dcterms:modified>
</cp:coreProperties>
</file>