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3"/>
  </p:notesMasterIdLst>
  <p:sldIdLst>
    <p:sldId id="543" r:id="rId2"/>
    <p:sldId id="544" r:id="rId3"/>
    <p:sldId id="258" r:id="rId4"/>
    <p:sldId id="595" r:id="rId5"/>
    <p:sldId id="259" r:id="rId6"/>
    <p:sldId id="703" r:id="rId7"/>
    <p:sldId id="704" r:id="rId8"/>
    <p:sldId id="705" r:id="rId9"/>
    <p:sldId id="706" r:id="rId10"/>
    <p:sldId id="707" r:id="rId11"/>
    <p:sldId id="514" r:id="rId12"/>
    <p:sldId id="449" r:id="rId13"/>
    <p:sldId id="604" r:id="rId14"/>
    <p:sldId id="708" r:id="rId15"/>
    <p:sldId id="709" r:id="rId16"/>
    <p:sldId id="710" r:id="rId17"/>
    <p:sldId id="711" r:id="rId18"/>
    <p:sldId id="712" r:id="rId19"/>
    <p:sldId id="713" r:id="rId20"/>
    <p:sldId id="714" r:id="rId21"/>
    <p:sldId id="715" r:id="rId22"/>
    <p:sldId id="716" r:id="rId23"/>
    <p:sldId id="717" r:id="rId24"/>
    <p:sldId id="718" r:id="rId25"/>
    <p:sldId id="719" r:id="rId26"/>
    <p:sldId id="283" r:id="rId27"/>
    <p:sldId id="284" r:id="rId28"/>
    <p:sldId id="285" r:id="rId29"/>
    <p:sldId id="286"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636" r:id="rId44"/>
    <p:sldId id="300" r:id="rId45"/>
    <p:sldId id="301" r:id="rId46"/>
    <p:sldId id="302" r:id="rId47"/>
    <p:sldId id="303" r:id="rId48"/>
    <p:sldId id="304" r:id="rId49"/>
    <p:sldId id="305" r:id="rId50"/>
    <p:sldId id="306" r:id="rId51"/>
    <p:sldId id="307" r:id="rId52"/>
    <p:sldId id="308" r:id="rId53"/>
    <p:sldId id="310" r:id="rId54"/>
    <p:sldId id="311" r:id="rId55"/>
    <p:sldId id="476" r:id="rId56"/>
    <p:sldId id="477" r:id="rId57"/>
    <p:sldId id="478" r:id="rId58"/>
    <p:sldId id="479" r:id="rId59"/>
    <p:sldId id="518" r:id="rId60"/>
    <p:sldId id="532" r:id="rId61"/>
    <p:sldId id="329" r:id="rId62"/>
    <p:sldId id="338" r:id="rId63"/>
    <p:sldId id="540" r:id="rId64"/>
    <p:sldId id="340" r:id="rId65"/>
    <p:sldId id="341" r:id="rId66"/>
    <p:sldId id="342" r:id="rId67"/>
    <p:sldId id="527" r:id="rId68"/>
    <p:sldId id="673" r:id="rId69"/>
    <p:sldId id="674" r:id="rId70"/>
    <p:sldId id="675" r:id="rId71"/>
    <p:sldId id="702"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6" autoAdjust="0"/>
    <p:restoredTop sz="89094" autoAdjust="0"/>
  </p:normalViewPr>
  <p:slideViewPr>
    <p:cSldViewPr>
      <p:cViewPr varScale="1">
        <p:scale>
          <a:sx n="76" d="100"/>
          <a:sy n="76" d="100"/>
        </p:scale>
        <p:origin x="1680"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5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17A08-AA9F-4CA0-858A-7CA328874C27}" type="datetimeFigureOut">
              <a:rPr lang="en-US" smtClean="0"/>
              <a:pPr/>
              <a:t>11/1/2019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C2587-F986-4D37-9A46-5F75F5012BF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C2587-F986-4D37-9A46-5F75F5012BF1}" type="slidenum">
              <a:rPr lang="en-US" smtClean="0"/>
              <a:pPr/>
              <a:t>1</a:t>
            </a:fld>
            <a:endParaRPr lang="en-US"/>
          </a:p>
        </p:txBody>
      </p:sp>
    </p:spTree>
    <p:extLst>
      <p:ext uri="{BB962C8B-B14F-4D97-AF65-F5344CB8AC3E}">
        <p14:creationId xmlns:p14="http://schemas.microsoft.com/office/powerpoint/2010/main" val="12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pPr algn="just"/>
            <a:r>
              <a:rPr lang="en-US">
                <a:latin typeface="Times New Roman" pitchFamily="18" charset="0"/>
                <a:cs typeface="Times New Roman" pitchFamily="18" charset="0"/>
              </a:rPr>
              <a:t>In this class diagram represents how the classes with attributes and methods are linked together to perform the verification with security. From the above diagram shown the various classes involved in our project</a:t>
            </a:r>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EC427B-8F22-4B82-AADA-C409D0A072F9}" type="slidenum">
              <a:rPr lang="en-US" smtClean="0"/>
              <a:pPr fontAlgn="base">
                <a:spcBef>
                  <a:spcPct val="0"/>
                </a:spcBef>
                <a:spcAft>
                  <a:spcPct val="0"/>
                </a:spcAft>
                <a:defRPr/>
              </a:pPr>
              <a:t>31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algn="just" eaLnBrk="1" fontAlgn="auto" hangingPunct="1">
              <a:lnSpc>
                <a:spcPct val="150000"/>
              </a:lnSpc>
              <a:spcBef>
                <a:spcPts val="0"/>
              </a:spcBef>
              <a:spcAft>
                <a:spcPts val="0"/>
              </a:spcAft>
              <a:defRPr/>
            </a:pPr>
            <a:r>
              <a:rPr lang="en-US" b="1" dirty="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p>
            <a:pPr>
              <a:defRPr/>
            </a:pPr>
            <a:r>
              <a:rPr lang="en-US" dirty="0"/>
              <a:t>  In the above </a:t>
            </a:r>
            <a:r>
              <a:rPr lang="en-US" dirty="0" err="1"/>
              <a:t>digram</a:t>
            </a:r>
            <a:r>
              <a:rPr lang="en-US" dirty="0"/>
              <a:t> tells about the flow of objects between the classes. It is a diagram that shows a complete or partial view of the structure of a modeled system. In this object diagram represents how the classes with attributes and methods are linked together to perform the verification with security.</a:t>
            </a:r>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88A56A-0EEA-4448-BB91-06EEA05A007B}" type="slidenum">
              <a:rPr lang="en-US" smtClean="0"/>
              <a:pPr fontAlgn="base">
                <a:spcBef>
                  <a:spcPct val="0"/>
                </a:spcBef>
                <a:spcAft>
                  <a:spcPct val="0"/>
                </a:spcAft>
                <a:defRPr/>
              </a:pPr>
              <a:t>32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pPr algn="just"/>
            <a:r>
              <a:rPr lang="en-US"/>
              <a:t> State diagram are a loosely defined diagram to show workflows of stepwise activities and actions, with support for choice, iteration and concurrency. State diagrams require that the system described is composed of a finite number of states; sometimes, this is indeed the case, while at other times this is a reasonable abstraction. Many forms of state diagrams exist, which differ slightly and have different semantics. </a:t>
            </a:r>
            <a:endParaRPr lang="en-US" b="1"/>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F5B4F3-8866-4E6D-8AD6-935E61F90F9D}" type="slidenum">
              <a:rPr lang="en-US" smtClean="0"/>
              <a:pPr fontAlgn="base">
                <a:spcBef>
                  <a:spcPct val="0"/>
                </a:spcBef>
                <a:spcAft>
                  <a:spcPct val="0"/>
                </a:spcAft>
                <a:defRPr/>
              </a:pPr>
              <a:t>33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pPr algn="just" eaLnBrk="1" hangingPunct="1">
              <a:lnSpc>
                <a:spcPct val="150000"/>
              </a:lnSpc>
              <a:spcBef>
                <a:spcPct val="0"/>
              </a:spcBef>
            </a:pPr>
            <a:r>
              <a:rPr lang="en-US">
                <a:latin typeface="Times New Roman" pitchFamily="18" charset="0"/>
                <a:cs typeface="Times New Roman" pitchFamily="18" charset="0"/>
              </a:rPr>
              <a:t> </a:t>
            </a:r>
          </a:p>
          <a:p>
            <a:pPr algn="just"/>
            <a:r>
              <a:rPr lang="en-US">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A sequence diagram shows object interactions arranged in time sequence. It depicts the objects and classes involved in the scenario and the sequence of messages exchanged between the objects needed to carry out the functionality of the scenario.</a:t>
            </a:r>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9BAAD3-211A-4C90-B876-CCD9F6BC26C5}" type="slidenum">
              <a:rPr lang="en-US" smtClean="0"/>
              <a:pPr fontAlgn="base">
                <a:spcBef>
                  <a:spcPct val="0"/>
                </a:spcBef>
                <a:spcAft>
                  <a:spcPct val="0"/>
                </a:spcAft>
                <a:defRPr/>
              </a:pPr>
              <a:t>34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lgn="just" eaLnBrk="1" fontAlgn="auto" hangingPunct="1">
              <a:lnSpc>
                <a:spcPct val="150000"/>
              </a:lnSpc>
              <a:spcBef>
                <a:spcPts val="0"/>
              </a:spcBef>
              <a:spcAft>
                <a:spcPts val="0"/>
              </a:spcAft>
              <a:defRPr/>
            </a:pPr>
            <a:r>
              <a:rPr lang="en-US" b="1" dirty="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p>
            <a:pPr algn="just" eaLnBrk="1" fontAlgn="auto" hangingPunct="1">
              <a:lnSpc>
                <a:spcPct val="150000"/>
              </a:lnSpc>
              <a:spcBef>
                <a:spcPts val="0"/>
              </a:spcBef>
              <a:spcAft>
                <a:spcPts val="0"/>
              </a:spcAft>
              <a:defRPr/>
            </a:pPr>
            <a:r>
              <a:rPr lang="en-US" dirty="0">
                <a:latin typeface="Times New Roman" pitchFamily="18" charset="0"/>
                <a:cs typeface="Times New Roman" pitchFamily="18" charset="0"/>
              </a:rPr>
              <a:t> </a:t>
            </a:r>
          </a:p>
          <a:p>
            <a:pPr>
              <a:defRPr/>
            </a:pPr>
            <a:r>
              <a:rPr lang="en-US" dirty="0"/>
              <a:t>A collaboration diagram, also called a communication diagram or interaction diagram, is an illustration of the relationships and interactions among software objects in the Unified Modeling Language (UML). The concept is more than a decade old although it has been refined as modeling paradigms have evolved.</a:t>
            </a:r>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CB9FC5-F3CF-4641-A885-F2C0772983CC}" type="slidenum">
              <a:rPr lang="en-US" smtClean="0"/>
              <a:pPr fontAlgn="base">
                <a:spcBef>
                  <a:spcPct val="0"/>
                </a:spcBef>
                <a:spcAft>
                  <a:spcPct val="0"/>
                </a:spcAft>
                <a:defRPr/>
              </a:pPr>
              <a:t>35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r>
              <a:rPr lang="en-US"/>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36BFCC-5CA6-4AED-9A12-E46994BBBE72}" type="slidenum">
              <a:rPr lang="en-US" smtClean="0"/>
              <a:pPr fontAlgn="base">
                <a:spcBef>
                  <a:spcPct val="0"/>
                </a:spcBef>
                <a:spcAft>
                  <a:spcPct val="0"/>
                </a:spcAft>
                <a:defRPr/>
              </a:pPr>
              <a:t>36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pPr algn="just">
              <a:lnSpc>
                <a:spcPct val="150000"/>
              </a:lnSpc>
            </a:pPr>
            <a:r>
              <a:rPr lang="en-US">
                <a:latin typeface="Times New Roman" pitchFamily="18" charset="0"/>
                <a:cs typeface="Times New Roman" pitchFamily="18" charset="0"/>
              </a:rPr>
              <a:t>   In the Unified Modeling Language, a component diagram depicts how components are wired together to form larger components and or software systems. They are used to illustrate the structure of arbitrarily complex systems. User gives main query and it converted into sub queries and sends through data dissemination to data aggregators. Results are to be showed to user by data aggregators. All boxes are components and arrow indicates dependencies.</a:t>
            </a:r>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C9972A-5937-4C61-9DD9-80BD0748E91D}" type="slidenum">
              <a:rPr lang="en-US" smtClean="0"/>
              <a:pPr fontAlgn="base">
                <a:spcBef>
                  <a:spcPct val="0"/>
                </a:spcBef>
                <a:spcAft>
                  <a:spcPct val="0"/>
                </a:spcAft>
                <a:defRPr/>
              </a:pPr>
              <a:t>37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lgn="just" eaLnBrk="1" fontAlgn="auto" hangingPunct="1">
              <a:lnSpc>
                <a:spcPct val="150000"/>
              </a:lnSpc>
              <a:spcBef>
                <a:spcPts val="0"/>
              </a:spcBef>
              <a:spcAft>
                <a:spcPts val="0"/>
              </a:spcAft>
              <a:defRPr/>
            </a:pPr>
            <a:endParaRPr lang="en-US" dirty="0">
              <a:latin typeface="Times New Roman" pitchFamily="18" charset="0"/>
              <a:cs typeface="Times New Roman" pitchFamily="18" charset="0"/>
            </a:endParaRPr>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1FA5F9-B05D-4038-BF29-C8349636018E}" type="slidenum">
              <a:rPr lang="en-US" smtClean="0"/>
              <a:pPr fontAlgn="base">
                <a:spcBef>
                  <a:spcPct val="0"/>
                </a:spcBef>
                <a:spcAft>
                  <a:spcPct val="0"/>
                </a:spcAft>
                <a:defRPr/>
              </a:pPr>
              <a:t>38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lgn="just" eaLnBrk="1" fontAlgn="auto" hangingPunct="1">
              <a:lnSpc>
                <a:spcPct val="150000"/>
              </a:lnSpc>
              <a:spcBef>
                <a:spcPts val="0"/>
              </a:spcBef>
              <a:spcAft>
                <a:spcPts val="0"/>
              </a:spcAft>
              <a:defRPr/>
            </a:pPr>
            <a:endParaRPr lang="en-US" dirty="0">
              <a:latin typeface="Times New Roman" pitchFamily="18" charset="0"/>
              <a:cs typeface="Times New Roman" pitchFamily="18" charset="0"/>
            </a:endParaRPr>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0F544C-4A50-4C07-A087-B8BEE97237EA}" type="slidenum">
              <a:rPr lang="en-US" smtClean="0"/>
              <a:pPr fontAlgn="base">
                <a:spcBef>
                  <a:spcPct val="0"/>
                </a:spcBef>
                <a:spcAft>
                  <a:spcPct val="0"/>
                </a:spcAft>
                <a:defRPr/>
              </a:pPr>
              <a:t>39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pPr algn="just">
              <a:lnSpc>
                <a:spcPct val="150000"/>
              </a:lnSpc>
            </a:pPr>
            <a:r>
              <a:rPr lang="en-US">
                <a:latin typeface="Times New Roman" pitchFamily="18" charset="0"/>
                <a:cs typeface="Times New Roman" pitchFamily="18" charset="0"/>
              </a:rPr>
              <a:t>Entity-Relationship Model (ERM) is an abstract and conceptual representation of data. Entity-relationship modeling is a database modeling method, used to produce a type of conceptual schema or semantic data model of a system, often a relational database.</a:t>
            </a:r>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8922AE-152E-407B-821D-7D0337F26272}" type="slidenum">
              <a:rPr lang="en-US" smtClean="0"/>
              <a:pPr fontAlgn="base">
                <a:spcBef>
                  <a:spcPct val="0"/>
                </a:spcBef>
                <a:spcAft>
                  <a:spcPct val="0"/>
                </a:spcAft>
                <a:defRPr/>
              </a:pPr>
              <a:t>40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1EA18E11-E3C2-4E12-BA2E-62AEDBF17DE4}" type="slidenum">
              <a:rPr lang="en-US" smtClean="0"/>
              <a:pPr>
                <a:defRPr/>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algn="just" eaLnBrk="1" fontAlgn="auto" hangingPunct="1">
              <a:lnSpc>
                <a:spcPct val="150000"/>
              </a:lnSpc>
              <a:spcBef>
                <a:spcPts val="0"/>
              </a:spcBef>
              <a:spcAft>
                <a:spcPts val="0"/>
              </a:spcAft>
              <a:defRPr/>
            </a:pPr>
            <a:r>
              <a:rPr lang="en-US" b="1" dirty="0">
                <a:latin typeface="Times New Roman" pitchFamily="18" charset="0"/>
                <a:cs typeface="Times New Roman" pitchFamily="18" charset="0"/>
              </a:rPr>
              <a:t>EXPLANATION:</a:t>
            </a:r>
          </a:p>
          <a:p>
            <a:pPr algn="just" eaLnBrk="1" fontAlgn="auto" hangingPunct="1">
              <a:lnSpc>
                <a:spcPct val="150000"/>
              </a:lnSpc>
              <a:spcBef>
                <a:spcPts val="0"/>
              </a:spcBef>
              <a:spcAft>
                <a:spcPts val="0"/>
              </a:spcAft>
              <a:defRPr/>
            </a:pPr>
            <a:endParaRPr lang="en-US" dirty="0">
              <a:latin typeface="Times New Roman" pitchFamily="18" charset="0"/>
              <a:cs typeface="Times New Roman" pitchFamily="18" charset="0"/>
            </a:endParaRPr>
          </a:p>
          <a:p>
            <a:pPr algn="just" eaLnBrk="1" fontAlgn="auto" hangingPunct="1">
              <a:lnSpc>
                <a:spcPct val="150000"/>
              </a:lnSpc>
              <a:spcBef>
                <a:spcPts val="0"/>
              </a:spcBef>
              <a:spcAft>
                <a:spcPts val="0"/>
              </a:spcAft>
              <a:defRPr/>
            </a:pPr>
            <a:r>
              <a:rPr lang="en-IN" dirty="0"/>
              <a:t> The data owner DO first extracts the keywords of each document and builds a keyword index. Then DO encrypts the documents as well as the keyword index. Notice that the documents are dynamic. That is, at any time the data owner can add, modify or delete one or more documents from the cloud. After the data owner outsources the encrypted documents as well as the encrypted keyword index to the cloud server, the data users DUs can use the Boolean query expression to query and retrieve documents of interest from the cloud. To this end, the data users should first pass the authentication of the data owner, and then get an encrypted search token according to the Boolean query expression and the public verification key (V K). After receiving the query token, the cloud server S executes the query and returns the encrypted documents according to the token. Moreover, to verify whether the cloud has correctly executed the search operation or not, an additional proof is also appended to the result. When receiving the result and the corresponding proof, the data users DUs or others can verify the correctness of the search result by V K. Finally, DUs can decrypt encrypted documents after the verification is correct.</a:t>
            </a:r>
            <a:endParaRPr lang="en-US" dirty="0">
              <a:latin typeface="Times New Roman" pitchFamily="18" charset="0"/>
              <a:cs typeface="Times New Roman" pitchFamily="18" charset="0"/>
            </a:endParaRPr>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1CADBA-E7C7-4DF3-A073-B632CA553B9E}" type="slidenum">
              <a:rPr lang="en-US" smtClean="0"/>
              <a:pPr fontAlgn="base">
                <a:spcBef>
                  <a:spcPct val="0"/>
                </a:spcBef>
                <a:spcAft>
                  <a:spcPct val="0"/>
                </a:spcAft>
                <a:defRPr/>
              </a:pPr>
              <a:t>42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B64C64E5-078A-49CD-984F-B605EFA49854}" type="slidenum">
              <a:rPr lang="en-US" smtClean="0"/>
              <a:pPr>
                <a:defRPr/>
              </a:pPr>
              <a:t>70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B64C64E5-078A-49CD-984F-B605EFA49854}" type="slidenum">
              <a:rPr lang="en-US" smtClean="0"/>
              <a:pPr>
                <a:defRPr/>
              </a:pPr>
              <a:t>71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BF4BD582-AE1C-4627-9A46-C07D898C5832}" type="slidenum">
              <a:rPr lang="en-US" smtClean="0"/>
              <a:pPr>
                <a:defRPr/>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91A73F-5301-44EA-87D6-1AD70BA5AAB4}" type="slidenum">
              <a:rPr lang="en-US" smtClean="0"/>
              <a:pPr fontAlgn="base">
                <a:spcBef>
                  <a:spcPct val="0"/>
                </a:spcBef>
                <a:spcAft>
                  <a:spcPct val="0"/>
                </a:spcAft>
                <a:defRPr/>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3D3043-82D3-4022-951C-A71AB4784D86}" type="slidenum">
              <a:rPr lang="en-US" smtClean="0"/>
              <a:pPr fontAlgn="base">
                <a:spcBef>
                  <a:spcPct val="0"/>
                </a:spcBef>
                <a:spcAft>
                  <a:spcPct val="0"/>
                </a:spcAft>
                <a:defRPr/>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endParaRPr lang="en-US">
              <a:latin typeface="Times New Roman" pitchFamily="18" charset="0"/>
              <a:cs typeface="Times New Roman" pitchFamily="18" charset="0"/>
            </a:endParaRPr>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8EA23A-B838-4CD4-88C4-363C4D77E1E3}" type="slidenum">
              <a:rPr lang="en-US" smtClean="0"/>
              <a:pPr fontAlgn="base">
                <a:spcBef>
                  <a:spcPct val="0"/>
                </a:spcBef>
                <a:spcAft>
                  <a:spcPct val="0"/>
                </a:spcAft>
                <a:defRPr/>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B8E940-93FC-4D46-9550-F08DAD412040}" type="slidenum">
              <a:rPr lang="en-US" smtClean="0"/>
              <a:pPr fontAlgn="base">
                <a:spcBef>
                  <a:spcPct val="0"/>
                </a:spcBef>
                <a:spcAft>
                  <a:spcPct val="0"/>
                </a:spcAft>
                <a:defRPr/>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algn="just" eaLnBrk="1" fontAlgn="auto" hangingPunct="1">
              <a:lnSpc>
                <a:spcPct val="150000"/>
              </a:lnSpc>
              <a:spcBef>
                <a:spcPts val="0"/>
              </a:spcBef>
              <a:spcAft>
                <a:spcPts val="0"/>
              </a:spcAft>
              <a:defRPr/>
            </a:pPr>
            <a:endParaRPr lang="en-US" dirty="0">
              <a:latin typeface="Times New Roman" pitchFamily="18" charset="0"/>
              <a:cs typeface="Times New Roman" pitchFamily="18" charset="0"/>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8FFB14-FCEB-4901-A120-93462C595A12}" type="slidenum">
              <a:rPr lang="en-US" smtClean="0"/>
              <a:pPr fontAlgn="base">
                <a:spcBef>
                  <a:spcPct val="0"/>
                </a:spcBef>
                <a:spcAft>
                  <a:spcPct val="0"/>
                </a:spcAft>
                <a:defRPr/>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algn="just" eaLnBrk="1" fontAlgn="auto" hangingPunct="1">
              <a:lnSpc>
                <a:spcPct val="150000"/>
              </a:lnSpc>
              <a:spcBef>
                <a:spcPts val="0"/>
              </a:spcBef>
              <a:spcAft>
                <a:spcPts val="0"/>
              </a:spcAft>
              <a:defRPr/>
            </a:pPr>
            <a:r>
              <a:rPr lang="en-US" b="1" dirty="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p>
            <a:pPr algn="just">
              <a:lnSpc>
                <a:spcPct val="150000"/>
              </a:lnSpc>
              <a:defRPr/>
            </a:pPr>
            <a:r>
              <a:rPr lang="en-US" dirty="0">
                <a:latin typeface="Times New Roman" pitchFamily="18" charset="0"/>
                <a:cs typeface="Times New Roman" pitchFamily="18" charset="0"/>
              </a:rPr>
              <a:t>The main purpose of a use case diagram is to show what system functions are performed for which actor. Roles of the actors in the system can be depicted. The above diagram consists of user as actor. Each will play a certain role to achieve the concept.</a:t>
            </a:r>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3A45E5-5AF1-4123-90EB-3EE089481924}" type="slidenum">
              <a:rPr lang="en-US" smtClean="0"/>
              <a:pPr fontAlgn="base">
                <a:spcBef>
                  <a:spcPct val="0"/>
                </a:spcBef>
                <a:spcAft>
                  <a:spcPct val="0"/>
                </a:spcAft>
                <a:defRPr/>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11/1/2019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java.sun.com/products/jfc/tsc/articles/mixing/"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download.oracle.com/javase/7/docs/api/java/util/Iterable.html"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www.wired.com/2009/01/magnolia-suffer/"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533400" y="1981200"/>
            <a:ext cx="7848600" cy="1143070"/>
          </a:xfrm>
          <a:prstGeom prst="rect">
            <a:avLst/>
          </a:prstGeom>
          <a:noFill/>
          <a:ln w="9525">
            <a:noFill/>
            <a:miter lim="800000"/>
            <a:headEnd/>
            <a:tailEnd/>
          </a:ln>
        </p:spPr>
        <p:txBody>
          <a:bodyPr wrap="square" anchor="ctr">
            <a:spAutoFit/>
          </a:bodyPr>
          <a:lstStyle/>
          <a:p>
            <a:pPr algn="ctr">
              <a:lnSpc>
                <a:spcPct val="150000"/>
              </a:lnSpc>
            </a:pPr>
            <a:r>
              <a:rPr lang="en-US" sz="2400" b="1" dirty="0">
                <a:latin typeface="Times New Roman" pitchFamily="18" charset="0"/>
                <a:cs typeface="Times New Roman" pitchFamily="18" charset="0"/>
              </a:rPr>
              <a:t>Towards Secure Data Distribution Systems In Mobile Cloud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152400" y="228600"/>
            <a:ext cx="8763000" cy="5224315"/>
          </a:xfrm>
          <a:prstGeom prst="rect">
            <a:avLst/>
          </a:prstGeom>
          <a:noFill/>
          <a:ln w="9525">
            <a:noFill/>
            <a:miter lim="800000"/>
            <a:headEnd/>
            <a:tailEnd/>
          </a:ln>
        </p:spPr>
        <p:txBody>
          <a:bodyPr anchor="ctr">
            <a:spAutoFit/>
          </a:bodyPr>
          <a:lstStyle/>
          <a:p>
            <a:pPr algn="just">
              <a:lnSpc>
                <a:spcPct val="150000"/>
              </a:lnSpc>
            </a:pPr>
            <a:r>
              <a:rPr lang="en-IN" sz="1400" b="1" dirty="0">
                <a:latin typeface="Times New Roman" pitchFamily="18" charset="0"/>
                <a:cs typeface="Times New Roman" pitchFamily="18" charset="0"/>
              </a:rPr>
              <a:t>TITLE	:</a:t>
            </a:r>
            <a:r>
              <a:rPr lang="en-IN" sz="1400" dirty="0">
                <a:latin typeface="Times New Roman" pitchFamily="18" charset="0"/>
                <a:cs typeface="Times New Roman" pitchFamily="18" charset="0"/>
              </a:rPr>
              <a:t> Divertible protocols and atomic proxy cryptography</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AUTHOR	: </a:t>
            </a:r>
            <a:r>
              <a:rPr lang="en-IN" sz="1400" dirty="0">
                <a:latin typeface="Times New Roman" pitchFamily="18" charset="0"/>
                <a:cs typeface="Times New Roman" pitchFamily="18" charset="0"/>
              </a:rPr>
              <a:t>Matt Blaze, </a:t>
            </a:r>
            <a:r>
              <a:rPr lang="en-IN" sz="1400" dirty="0" err="1">
                <a:latin typeface="Times New Roman" pitchFamily="18" charset="0"/>
                <a:cs typeface="Times New Roman" pitchFamily="18" charset="0"/>
              </a:rPr>
              <a:t>Gerrit</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Bleumer</a:t>
            </a:r>
            <a:r>
              <a:rPr lang="en-IN" sz="1400" dirty="0">
                <a:latin typeface="Times New Roman" pitchFamily="18" charset="0"/>
                <a:cs typeface="Times New Roman" pitchFamily="18" charset="0"/>
              </a:rPr>
              <a:t>, and Martin Strauss.</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YEAR	:</a:t>
            </a:r>
            <a:r>
              <a:rPr lang="en-IN" sz="1400" dirty="0">
                <a:latin typeface="Times New Roman" pitchFamily="18" charset="0"/>
                <a:cs typeface="Times New Roman" pitchFamily="18" charset="0"/>
              </a:rPr>
              <a:t> 1998</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First, we introduce the notion of </a:t>
            </a:r>
            <a:r>
              <a:rPr lang="en-IN" sz="1400" dirty="0" err="1">
                <a:latin typeface="Times New Roman" pitchFamily="18" charset="0"/>
                <a:cs typeface="Times New Roman" pitchFamily="18" charset="0"/>
              </a:rPr>
              <a:t>divertibility</a:t>
            </a:r>
            <a:r>
              <a:rPr lang="en-IN" sz="1400" dirty="0">
                <a:latin typeface="Times New Roman" pitchFamily="18" charset="0"/>
                <a:cs typeface="Times New Roman" pitchFamily="18" charset="0"/>
              </a:rPr>
              <a:t> as a protocol property as opposed to the existing notion as a language property (see Okamoto, </a:t>
            </a:r>
            <a:r>
              <a:rPr lang="en-IN" sz="1400" dirty="0" err="1">
                <a:latin typeface="Times New Roman" pitchFamily="18" charset="0"/>
                <a:cs typeface="Times New Roman" pitchFamily="18" charset="0"/>
              </a:rPr>
              <a:t>Ohta</a:t>
            </a:r>
            <a:r>
              <a:rPr lang="en-IN" sz="1400" dirty="0">
                <a:latin typeface="Times New Roman" pitchFamily="18" charset="0"/>
                <a:cs typeface="Times New Roman" pitchFamily="18" charset="0"/>
              </a:rPr>
              <a:t> [OO90]). We give a definition of protocol </a:t>
            </a:r>
            <a:r>
              <a:rPr lang="en-IN" sz="1400" dirty="0" err="1">
                <a:latin typeface="Times New Roman" pitchFamily="18" charset="0"/>
                <a:cs typeface="Times New Roman" pitchFamily="18" charset="0"/>
              </a:rPr>
              <a:t>divertibility</a:t>
            </a:r>
            <a:r>
              <a:rPr lang="en-IN" sz="1400" dirty="0">
                <a:latin typeface="Times New Roman" pitchFamily="18" charset="0"/>
                <a:cs typeface="Times New Roman" pitchFamily="18" charset="0"/>
              </a:rPr>
              <a:t> that applies to arbitrary 2-party protocols and is compatible with Okamoto and </a:t>
            </a:r>
            <a:r>
              <a:rPr lang="en-IN" sz="1400" dirty="0" err="1">
                <a:latin typeface="Times New Roman" pitchFamily="18" charset="0"/>
                <a:cs typeface="Times New Roman" pitchFamily="18" charset="0"/>
              </a:rPr>
              <a:t>Ohta's</a:t>
            </a:r>
            <a:r>
              <a:rPr lang="en-IN" sz="1400" dirty="0">
                <a:latin typeface="Times New Roman" pitchFamily="18" charset="0"/>
                <a:cs typeface="Times New Roman" pitchFamily="18" charset="0"/>
              </a:rPr>
              <a:t> definition in the case of interactive zero-knowledge proofs. Other important examples falling under the new definition are blind signature protocols. We propose a sufficiency criterion for </a:t>
            </a:r>
            <a:r>
              <a:rPr lang="en-IN" sz="1400" dirty="0" err="1">
                <a:latin typeface="Times New Roman" pitchFamily="18" charset="0"/>
                <a:cs typeface="Times New Roman" pitchFamily="18" charset="0"/>
              </a:rPr>
              <a:t>divertibility</a:t>
            </a:r>
            <a:r>
              <a:rPr lang="en-IN" sz="1400" dirty="0">
                <a:latin typeface="Times New Roman" pitchFamily="18" charset="0"/>
                <a:cs typeface="Times New Roman" pitchFamily="18" charset="0"/>
              </a:rPr>
              <a:t> that is satisfied by many existing protocols and which, surprisingly, generalizes to cover several protocols not normally associated with </a:t>
            </a:r>
            <a:r>
              <a:rPr lang="en-IN" sz="1400" dirty="0" err="1">
                <a:latin typeface="Times New Roman" pitchFamily="18" charset="0"/>
                <a:cs typeface="Times New Roman" pitchFamily="18" charset="0"/>
              </a:rPr>
              <a:t>divertibility</a:t>
            </a:r>
            <a:r>
              <a:rPr lang="en-IN" sz="1400" dirty="0">
                <a:latin typeface="Times New Roman" pitchFamily="18" charset="0"/>
                <a:cs typeface="Times New Roman" pitchFamily="18" charset="0"/>
              </a:rPr>
              <a:t> (e.g., </a:t>
            </a:r>
            <a:r>
              <a:rPr lang="en-IN" sz="1400" dirty="0" err="1">
                <a:latin typeface="Times New Roman" pitchFamily="18" charset="0"/>
                <a:cs typeface="Times New Roman" pitchFamily="18" charset="0"/>
              </a:rPr>
              <a:t>Diffie</a:t>
            </a:r>
            <a:r>
              <a:rPr lang="en-IN" sz="1400" dirty="0">
                <a:latin typeface="Times New Roman" pitchFamily="18" charset="0"/>
                <a:cs typeface="Times New Roman" pitchFamily="18" charset="0"/>
              </a:rPr>
              <a:t>-Hellman key exchange). Next, we introduce </a:t>
            </a:r>
            <a:r>
              <a:rPr lang="en-IN" sz="1400" i="1" dirty="0">
                <a:latin typeface="Times New Roman" pitchFamily="18" charset="0"/>
                <a:cs typeface="Times New Roman" pitchFamily="18" charset="0"/>
              </a:rPr>
              <a:t>atomic proxy cryptography</a:t>
            </a:r>
            <a:r>
              <a:rPr lang="en-IN" sz="1400" dirty="0">
                <a:latin typeface="Times New Roman" pitchFamily="18" charset="0"/>
                <a:cs typeface="Times New Roman" pitchFamily="18" charset="0"/>
              </a:rPr>
              <a:t>, in which an </a:t>
            </a:r>
            <a:r>
              <a:rPr lang="en-IN" sz="1400" i="1" dirty="0">
                <a:latin typeface="Times New Roman" pitchFamily="18" charset="0"/>
                <a:cs typeface="Times New Roman" pitchFamily="18" charset="0"/>
              </a:rPr>
              <a:t>atomic proxy function</a:t>
            </a:r>
            <a:r>
              <a:rPr lang="en-IN" sz="1400" dirty="0">
                <a:latin typeface="Times New Roman" pitchFamily="18" charset="0"/>
                <a:cs typeface="Times New Roman" pitchFamily="18" charset="0"/>
              </a:rPr>
              <a:t>, in conjunction with a public </a:t>
            </a:r>
            <a:r>
              <a:rPr lang="en-IN" sz="1400" i="1" dirty="0">
                <a:latin typeface="Times New Roman" pitchFamily="18" charset="0"/>
                <a:cs typeface="Times New Roman" pitchFamily="18" charset="0"/>
              </a:rPr>
              <a:t>proxy key</a:t>
            </a:r>
            <a:r>
              <a:rPr lang="en-IN" sz="1400" dirty="0">
                <a:latin typeface="Times New Roman" pitchFamily="18" charset="0"/>
                <a:cs typeface="Times New Roman" pitchFamily="18" charset="0"/>
              </a:rPr>
              <a:t>, converts </a:t>
            </a:r>
            <a:r>
              <a:rPr lang="en-IN" sz="1400" dirty="0" err="1">
                <a:latin typeface="Times New Roman" pitchFamily="18" charset="0"/>
                <a:cs typeface="Times New Roman" pitchFamily="18" charset="0"/>
              </a:rPr>
              <a:t>ciphertexts</a:t>
            </a:r>
            <a:r>
              <a:rPr lang="en-IN" sz="1400" dirty="0">
                <a:latin typeface="Times New Roman" pitchFamily="18" charset="0"/>
                <a:cs typeface="Times New Roman" pitchFamily="18" charset="0"/>
              </a:rPr>
              <a:t> (messages or signatures) for one key into </a:t>
            </a:r>
            <a:r>
              <a:rPr lang="en-IN" sz="1400" dirty="0" err="1">
                <a:latin typeface="Times New Roman" pitchFamily="18" charset="0"/>
                <a:cs typeface="Times New Roman" pitchFamily="18" charset="0"/>
              </a:rPr>
              <a:t>ciphertexts</a:t>
            </a:r>
            <a:r>
              <a:rPr lang="en-IN" sz="1400" dirty="0">
                <a:latin typeface="Times New Roman" pitchFamily="18" charset="0"/>
                <a:cs typeface="Times New Roman" pitchFamily="18" charset="0"/>
              </a:rPr>
              <a:t> for another. Proxy keys, once generated, may be made public and proxy functions applied in </a:t>
            </a:r>
            <a:r>
              <a:rPr lang="en-IN" sz="1400" dirty="0" err="1">
                <a:latin typeface="Times New Roman" pitchFamily="18" charset="0"/>
                <a:cs typeface="Times New Roman" pitchFamily="18" charset="0"/>
              </a:rPr>
              <a:t>untrusted</a:t>
            </a:r>
            <a:r>
              <a:rPr lang="en-IN" sz="1400" dirty="0">
                <a:latin typeface="Times New Roman" pitchFamily="18" charset="0"/>
                <a:cs typeface="Times New Roman" pitchFamily="18" charset="0"/>
              </a:rPr>
              <a:t> environments. We present atomic proxy functions for discrete-log-based encryption, identification, and signature schemes. It is not clear whether atomic proxy functions exist in general for all public-key cryptosystems. Finally, we discuss the relationship between </a:t>
            </a:r>
            <a:r>
              <a:rPr lang="en-IN" sz="1400" dirty="0" err="1">
                <a:latin typeface="Times New Roman" pitchFamily="18" charset="0"/>
                <a:cs typeface="Times New Roman" pitchFamily="18" charset="0"/>
              </a:rPr>
              <a:t>divertibility</a:t>
            </a:r>
            <a:r>
              <a:rPr lang="en-IN" sz="1400" dirty="0">
                <a:latin typeface="Times New Roman" pitchFamily="18" charset="0"/>
                <a:cs typeface="Times New Roman" pitchFamily="18" charset="0"/>
              </a:rPr>
              <a:t> and proxy cryptography.</a:t>
            </a:r>
            <a:endParaRPr lang="en-US" sz="1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152400"/>
            <a:ext cx="86106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1400" b="1" dirty="0">
                <a:latin typeface="Times New Roman" pitchFamily="18" charset="0"/>
                <a:cs typeface="Times New Roman" pitchFamily="18" charset="0"/>
              </a:rPr>
              <a:t>1.4 PROPOSED SYSTEM</a:t>
            </a:r>
            <a:endParaRPr lang="en-US" sz="1400"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	  </a:t>
            </a:r>
            <a:r>
              <a:rPr lang="en-US" sz="1400" dirty="0"/>
              <a:t>In this work, we present an efficient data distribution system in MCC, which allows mobile users to securely store their data in the cloud storage, and flexibly share their data with friends. We leverage several cryptographic primitives to achieve data privacy, data integrity, dynamical data modification and deletion, and flexible data distribution. Concretely, we first design an efficient type-based proxy re-encryption (TB-PRE), which allows a mobile user with a single secret key to keep the data privacy, and flexibly share his data with friends under permission. We also use the BLS signature to both protect the integrity of the data and provide authentication to the data. By combining the BLS signature with </a:t>
            </a:r>
            <a:r>
              <a:rPr lang="en-US" sz="1400" dirty="0" err="1"/>
              <a:t>Merkle</a:t>
            </a:r>
            <a:r>
              <a:rPr lang="en-US" sz="1400" dirty="0"/>
              <a:t> hash tree (MHT), our system allows the data owner to dynamically modify and delete his data, and enables the data consumer to efficiently authenticate the data owner’s identity. In addition, our data distribution system is designed without any trusted third party (TTP) such that a mobile user can fully control his own data, and easily share it with friends. Actually, establishing a TTP might be a little troublesome when a </a:t>
            </a:r>
            <a:r>
              <a:rPr lang="en-US" sz="1400" dirty="0" err="1"/>
              <a:t>smartphone</a:t>
            </a:r>
            <a:r>
              <a:rPr lang="en-US" sz="1400" dirty="0"/>
              <a:t> user simply wants to share some pictures with his close friends.</a:t>
            </a:r>
          </a:p>
          <a:p>
            <a:pPr algn="just">
              <a:lnSpc>
                <a:spcPct val="150000"/>
              </a:lnSpc>
            </a:pPr>
            <a:endParaRPr lang="en-US" sz="1400" dirty="0">
              <a:latin typeface="Times New Roman" pitchFamily="18" charset="0"/>
              <a:cs typeface="Times New Roman" pitchFamily="18" charset="0"/>
            </a:endParaRPr>
          </a:p>
          <a:p>
            <a:pPr algn="just">
              <a:lnSpc>
                <a:spcPct val="150000"/>
              </a:lnSpc>
            </a:pPr>
            <a:r>
              <a:rPr lang="en-US" sz="1400" b="1" dirty="0">
                <a:latin typeface="Times New Roman" pitchFamily="18" charset="0"/>
                <a:cs typeface="Times New Roman" pitchFamily="18" charset="0"/>
              </a:rPr>
              <a:t>1.4.1 ADVANTAGES OF PROPOSED SYSTEM </a:t>
            </a:r>
          </a:p>
          <a:p>
            <a:pPr lvl="0">
              <a:buFont typeface="Arial" pitchFamily="34" charset="0"/>
              <a:buChar char="•"/>
            </a:pPr>
            <a:r>
              <a:rPr lang="en-US" sz="1400" dirty="0"/>
              <a:t>Low Memory Management.</a:t>
            </a:r>
          </a:p>
          <a:p>
            <a:pPr lvl="0">
              <a:buFont typeface="Arial" pitchFamily="34" charset="0"/>
              <a:buChar char="•"/>
            </a:pPr>
            <a:r>
              <a:rPr lang="en-US" sz="1400" dirty="0"/>
              <a:t>Wastage of Time.</a:t>
            </a:r>
          </a:p>
          <a:p>
            <a:pPr lvl="0" algn="just">
              <a:lnSpc>
                <a:spcPct val="150000"/>
              </a:lnSpc>
            </a:pPr>
            <a:endParaRPr lang="en-US" sz="1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04800" y="228600"/>
            <a:ext cx="8153400" cy="7155805"/>
          </a:xfrm>
          <a:prstGeom prst="rect">
            <a:avLst/>
          </a:prstGeom>
          <a:noFill/>
          <a:ln w="9525">
            <a:noFill/>
            <a:miter lim="800000"/>
            <a:headEnd/>
            <a:tailEnd/>
          </a:ln>
        </p:spPr>
        <p:txBody>
          <a:bodyPr wrap="square" anchor="ctr">
            <a:spAutoFit/>
          </a:bodyPr>
          <a:lstStyle/>
          <a:p>
            <a:pPr algn="ctr">
              <a:lnSpc>
                <a:spcPct val="150000"/>
              </a:lnSpc>
            </a:pPr>
            <a:r>
              <a:rPr lang="en-US" b="1" dirty="0">
                <a:latin typeface="Times New Roman" pitchFamily="18" charset="0"/>
                <a:cs typeface="Times New Roman" pitchFamily="18" charset="0"/>
              </a:rPr>
              <a:t>CHAPTER   2</a:t>
            </a:r>
            <a:endParaRPr lang="en-US" dirty="0">
              <a:latin typeface="Times New Roman" pitchFamily="18" charset="0"/>
              <a:cs typeface="Times New Roman" pitchFamily="18" charset="0"/>
            </a:endParaRPr>
          </a:p>
          <a:p>
            <a:pPr algn="ctr">
              <a:lnSpc>
                <a:spcPct val="150000"/>
              </a:lnSpc>
            </a:pPr>
            <a:r>
              <a:rPr lang="en-US" b="1" dirty="0">
                <a:latin typeface="Times New Roman" pitchFamily="18" charset="0"/>
                <a:cs typeface="Times New Roman" pitchFamily="18" charset="0"/>
              </a:rPr>
              <a:t>PROJECT DESCRIPTION</a:t>
            </a:r>
          </a:p>
          <a:p>
            <a:pPr algn="ctr">
              <a:lnSpc>
                <a:spcPct val="150000"/>
              </a:lnSpc>
            </a:pP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2.1 GENERAL</a:t>
            </a: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r>
              <a:rPr lang="en-IN" sz="1200" dirty="0"/>
              <a:t>The data owner can arbitrarily classify his data into different categories and encrypt them under a single public key. The data owner can also check the integrity of the encrypted data, and dynamically modify or delete the encrypted data in the cloud. The data owner can permit data consumers to access his private data by the category of the data. More specifically, the data owner can allow different data consumers to access different set of data categories. The data consumer only has to interact with the data owner one time to get access permission for each data category. In other words, the data owner is not required to be online during the data distribution phase after granting the access permission. Any user without permission to access a particular data category of the data owner cannot read the data in the category, while a permitted data consumer can read the data, authenticate the data owner’s identity, and check the integrity of the data in the category.  All the users only have to keep secret keys consisting of three group elements to perform all cryptographic operations, which is independent of the number of total users in the system. We give an extensive performance analysis and a proof-of-concept implementation to demonstrate the efficiency of our system in terms of storage, communication and computation overheads on both</a:t>
            </a:r>
            <a:endParaRPr lang="en-US" sz="1200" dirty="0">
              <a:latin typeface="Times New Roman" pitchFamily="18" charset="0"/>
              <a:cs typeface="Times New Roman" pitchFamily="18" charset="0"/>
            </a:endParaRPr>
          </a:p>
          <a:p>
            <a:pPr algn="just">
              <a:lnSpc>
                <a:spcPct val="150000"/>
              </a:lnSpc>
            </a:pPr>
            <a:endParaRPr lang="en-US" sz="1200"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990600"/>
            <a:ext cx="7620000" cy="4708981"/>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2.2 METHODOLOGIES</a:t>
            </a:r>
          </a:p>
          <a:p>
            <a:pPr algn="just">
              <a:lnSpc>
                <a:spcPct val="150000"/>
              </a:lnSpc>
            </a:pPr>
            <a:r>
              <a:rPr lang="en-US" sz="2000" dirty="0">
                <a:latin typeface="Times New Roman" pitchFamily="18" charset="0"/>
                <a:cs typeface="Times New Roman" pitchFamily="18" charset="0"/>
              </a:rPr>
              <a:t>Following modules involves  </a:t>
            </a:r>
          </a:p>
          <a:p>
            <a:pPr algn="just">
              <a:lnSpc>
                <a:spcPct val="150000"/>
              </a:lnSpc>
            </a:pPr>
            <a:endParaRPr lang="en-US" sz="2000" b="1"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2.2.1 Modules Name</a:t>
            </a:r>
          </a:p>
          <a:p>
            <a:pPr algn="just">
              <a:lnSpc>
                <a:spcPct val="150000"/>
              </a:lnSpc>
              <a:buFont typeface="Wingdings" pitchFamily="2" charset="2"/>
              <a:buChar char="Ø"/>
            </a:pPr>
            <a:r>
              <a:rPr lang="en-US" sz="2000" dirty="0">
                <a:latin typeface="Times New Roman" pitchFamily="18" charset="0"/>
                <a:cs typeface="Times New Roman" pitchFamily="18" charset="0"/>
              </a:rPr>
              <a:t>User Interface</a:t>
            </a:r>
          </a:p>
          <a:p>
            <a:pPr algn="just">
              <a:lnSpc>
                <a:spcPct val="150000"/>
              </a:lnSpc>
              <a:buFont typeface="Wingdings" pitchFamily="2" charset="2"/>
              <a:buChar char="Ø"/>
            </a:pPr>
            <a:r>
              <a:rPr lang="en-US" sz="2000" dirty="0">
                <a:latin typeface="Times New Roman" pitchFamily="18" charset="0"/>
                <a:cs typeface="Times New Roman" pitchFamily="18" charset="0"/>
              </a:rPr>
              <a:t>Data Owner</a:t>
            </a:r>
          </a:p>
          <a:p>
            <a:pPr algn="just">
              <a:lnSpc>
                <a:spcPct val="150000"/>
              </a:lnSpc>
              <a:buFont typeface="Wingdings" pitchFamily="2" charset="2"/>
              <a:buChar char="Ø"/>
            </a:pPr>
            <a:r>
              <a:rPr lang="en-US" sz="2000" dirty="0">
                <a:latin typeface="Times New Roman" pitchFamily="18" charset="0"/>
                <a:cs typeface="Times New Roman" pitchFamily="18" charset="0"/>
              </a:rPr>
              <a:t>Data Consumer</a:t>
            </a:r>
          </a:p>
          <a:p>
            <a:pPr algn="just">
              <a:lnSpc>
                <a:spcPct val="150000"/>
              </a:lnSpc>
              <a:buFont typeface="Wingdings" pitchFamily="2" charset="2"/>
              <a:buChar char="Ø"/>
            </a:pPr>
            <a:r>
              <a:rPr lang="en-US" sz="2000" dirty="0">
                <a:latin typeface="Times New Roman" pitchFamily="18" charset="0"/>
                <a:cs typeface="Times New Roman" pitchFamily="18" charset="0"/>
              </a:rPr>
              <a:t>Secure Data Distribution and Integrity</a:t>
            </a:r>
          </a:p>
          <a:p>
            <a:pPr algn="just">
              <a:lnSpc>
                <a:spcPct val="150000"/>
              </a:lnSpc>
              <a:buFont typeface="Wingdings" pitchFamily="2" charset="2"/>
              <a:buChar char="Ø"/>
            </a:pPr>
            <a:r>
              <a:rPr lang="en-US" sz="2000" dirty="0">
                <a:latin typeface="Times New Roman" pitchFamily="18" charset="0"/>
                <a:cs typeface="Times New Roman" pitchFamily="18" charset="0"/>
              </a:rPr>
              <a:t>Summarization</a:t>
            </a:r>
          </a:p>
          <a:p>
            <a:pPr algn="just">
              <a:lnSpc>
                <a:spcPct val="150000"/>
              </a:lnSpc>
            </a:pPr>
            <a:endParaRPr lang="en-US" sz="20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04800" y="304800"/>
            <a:ext cx="8610600" cy="5170488"/>
          </a:xfrm>
          <a:prstGeom prst="rect">
            <a:avLst/>
          </a:prstGeom>
          <a:noFill/>
          <a:ln w="9525">
            <a:noFill/>
            <a:miter lim="800000"/>
            <a:headEnd/>
            <a:tailEnd/>
          </a:ln>
        </p:spPr>
        <p:txBody>
          <a:bodyPr anchor="ctr">
            <a:spAutoFit/>
          </a:bodyPr>
          <a:lstStyle/>
          <a:p>
            <a:pPr indent="228600" algn="just">
              <a:lnSpc>
                <a:spcPct val="150000"/>
              </a:lnSpc>
              <a:defRPr/>
            </a:pPr>
            <a:r>
              <a:rPr lang="en-US" sz="2000" b="1" dirty="0">
                <a:latin typeface="Arial" pitchFamily="34" charset="0"/>
                <a:cs typeface="Arial" pitchFamily="34" charset="0"/>
              </a:rPr>
              <a:t>MODULES EXPLANATION</a:t>
            </a:r>
          </a:p>
          <a:p>
            <a:pPr algn="just" eaLnBrk="0" hangingPunct="0">
              <a:lnSpc>
                <a:spcPct val="150000"/>
              </a:lnSpc>
              <a:defRPr/>
            </a:pPr>
            <a:endParaRPr lang="en-US" b="1" dirty="0">
              <a:latin typeface="Times New Roman" pitchFamily="18" charset="0"/>
              <a:cs typeface="Times New Roman" pitchFamily="18" charset="0"/>
            </a:endParaRPr>
          </a:p>
          <a:p>
            <a:pPr algn="just">
              <a:lnSpc>
                <a:spcPct val="150000"/>
              </a:lnSpc>
              <a:buFont typeface="Wingdings" pitchFamily="2" charset="2"/>
              <a:buChar char="Ø"/>
              <a:defRPr/>
            </a:pPr>
            <a:r>
              <a:rPr lang="en-US" b="1" dirty="0">
                <a:latin typeface="Times New Roman" pitchFamily="18" charset="0"/>
                <a:cs typeface="Times New Roman" pitchFamily="18" charset="0"/>
              </a:rPr>
              <a:t>User Interface Design</a:t>
            </a:r>
            <a:endParaRPr lang="en-US" dirty="0">
              <a:latin typeface="Times New Roman" pitchFamily="18" charset="0"/>
              <a:cs typeface="Times New Roman" pitchFamily="18" charset="0"/>
            </a:endParaRPr>
          </a:p>
          <a:p>
            <a:pPr algn="just">
              <a:lnSpc>
                <a:spcPct val="150000"/>
              </a:lnSpc>
              <a:defRPr/>
            </a:pPr>
            <a:endParaRPr lang="en-US" dirty="0">
              <a:latin typeface="Times New Roman" pitchFamily="18" charset="0"/>
              <a:cs typeface="Times New Roman" pitchFamily="18" charset="0"/>
            </a:endParaRPr>
          </a:p>
          <a:p>
            <a:pPr algn="just">
              <a:lnSpc>
                <a:spcPct val="150000"/>
              </a:lnSpc>
              <a:defRPr/>
            </a:pPr>
            <a:r>
              <a:rPr lang="en-US" dirty="0">
                <a:latin typeface="Times New Roman" pitchFamily="18" charset="0"/>
                <a:cs typeface="Times New Roman" pitchFamily="18" charset="0"/>
              </a:rPr>
              <a:t>	To connect with server user must give their username and password then only they can able to connect the server. If the user already exits directly can login into the server else user must register their details such as username, password, Email id, City and Country into the server. Database will create the account for the entire user to maintain upload and download rate. Name will be set as user id. Logging in is usually used to enter a specific page. It will search the query and display the query. </a:t>
            </a:r>
          </a:p>
          <a:p>
            <a:pPr algn="just">
              <a:lnSpc>
                <a:spcPct val="150000"/>
              </a:lnSpc>
              <a:defRPr/>
            </a:pPr>
            <a:endParaRPr lang="en-US" dirty="0">
              <a:latin typeface="Times New Roman" pitchFamily="18" charset="0"/>
              <a:cs typeface="Times New Roman" pitchFamily="18" charset="0"/>
            </a:endParaRPr>
          </a:p>
          <a:p>
            <a:pPr algn="just" eaLnBrk="0" hangingPunct="0">
              <a:lnSpc>
                <a:spcPct val="150000"/>
              </a:lnSpc>
              <a:defRPr/>
            </a:pP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117475"/>
            <a:ext cx="8382000" cy="5494338"/>
          </a:xfrm>
          <a:prstGeom prst="rect">
            <a:avLst/>
          </a:prstGeom>
          <a:noFill/>
          <a:ln w="9525">
            <a:noFill/>
            <a:miter lim="800000"/>
            <a:headEnd/>
            <a:tailEnd/>
          </a:ln>
        </p:spPr>
        <p:txBody>
          <a:bodyPr>
            <a:spAutoFit/>
          </a:bodyPr>
          <a:lstStyle/>
          <a:p>
            <a:pPr algn="just">
              <a:lnSpc>
                <a:spcPct val="150000"/>
              </a:lnSpc>
              <a:buFont typeface="Wingdings" pitchFamily="2" charset="2"/>
              <a:buChar char="Ø"/>
            </a:pPr>
            <a:r>
              <a:rPr lang="en-US" b="1">
                <a:latin typeface="Times New Roman" pitchFamily="18" charset="0"/>
                <a:cs typeface="Times New Roman" pitchFamily="18" charset="0"/>
              </a:rPr>
              <a:t>Data Owner Module:</a:t>
            </a:r>
          </a:p>
          <a:p>
            <a:pPr algn="just">
              <a:lnSpc>
                <a:spcPct val="150000"/>
              </a:lnSpc>
              <a:buFont typeface="Wingdings" pitchFamily="2" charset="2"/>
              <a:buChar char="Ø"/>
            </a:pPr>
            <a:endParaRPr lang="en-US" b="1">
              <a:latin typeface="Times New Roman" pitchFamily="18" charset="0"/>
              <a:cs typeface="Times New Roman" pitchFamily="18" charset="0"/>
            </a:endParaRPr>
          </a:p>
          <a:p>
            <a:pPr algn="just">
              <a:lnSpc>
                <a:spcPct val="150000"/>
              </a:lnSpc>
            </a:pPr>
            <a:r>
              <a:rPr lang="en-US">
                <a:latin typeface="Times New Roman" pitchFamily="18" charset="0"/>
                <a:cs typeface="Times New Roman" pitchFamily="18" charset="0"/>
              </a:rPr>
              <a:t>	</a:t>
            </a:r>
            <a:r>
              <a:rPr lang="en-US"/>
              <a:t>In this module we can do data owner access to give all permissions of the data to all users from server credentials, here data owner interacts with data consumer on time to access the permission of the data to all the users. When users can interact with data owner data owner giving secure all operations like USER DETAILS, EDIT PROFILE, FILE UPLOAD,FILE DETAILS,FILE ACCESSING CONTROL, TRANSCATIONS….etc in data owner home page. This is how data owner give credentials to the users or data consumers.</a:t>
            </a:r>
          </a:p>
          <a:p>
            <a:pPr algn="just">
              <a:lnSpc>
                <a:spcPct val="150000"/>
              </a:lnSpc>
            </a:pPr>
            <a:endParaRPr lang="en-US">
              <a:latin typeface="Times New Roman" pitchFamily="18" charset="0"/>
              <a:cs typeface="Times New Roman" pitchFamily="18" charset="0"/>
            </a:endParaRPr>
          </a:p>
          <a:p>
            <a:pPr algn="just">
              <a:lnSpc>
                <a:spcPct val="150000"/>
              </a:lnSpc>
            </a:pPr>
            <a:endParaRPr lang="en-US">
              <a:latin typeface="Times New Roman" pitchFamily="18" charset="0"/>
              <a:cs typeface="Times New Roman" pitchFamily="18" charset="0"/>
            </a:endParaRPr>
          </a:p>
          <a:p>
            <a:pPr algn="just">
              <a:lnSpc>
                <a:spcPct val="150000"/>
              </a:lnSpc>
            </a:pPr>
            <a:endParaRPr lang="en-US">
              <a:latin typeface="Times New Roman" pitchFamily="18" charset="0"/>
              <a:cs typeface="Times New Roman" pitchFamily="18" charset="0"/>
            </a:endParaRPr>
          </a:p>
          <a:p>
            <a:pPr algn="just">
              <a:lnSpc>
                <a:spcPct val="150000"/>
              </a:lnSpc>
            </a:pPr>
            <a:endParaRPr lang="en-US">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228600" y="0"/>
            <a:ext cx="8382000" cy="4662488"/>
          </a:xfrm>
          <a:prstGeom prst="rect">
            <a:avLst/>
          </a:prstGeom>
          <a:noFill/>
          <a:ln w="9525">
            <a:noFill/>
            <a:miter lim="800000"/>
            <a:headEnd/>
            <a:tailEnd/>
          </a:ln>
        </p:spPr>
        <p:txBody>
          <a:bodyPr>
            <a:spAutoFit/>
          </a:bodyPr>
          <a:lstStyle/>
          <a:p>
            <a:pPr algn="just">
              <a:lnSpc>
                <a:spcPct val="150000"/>
              </a:lnSpc>
            </a:pPr>
            <a:endParaRPr lang="en-US">
              <a:latin typeface="Times New Roman" pitchFamily="18" charset="0"/>
              <a:cs typeface="Times New Roman" pitchFamily="18" charset="0"/>
            </a:endParaRPr>
          </a:p>
          <a:p>
            <a:pPr algn="just">
              <a:lnSpc>
                <a:spcPct val="150000"/>
              </a:lnSpc>
              <a:buFont typeface="Wingdings" pitchFamily="2" charset="2"/>
              <a:buChar char="Ø"/>
            </a:pPr>
            <a:r>
              <a:rPr lang="en-US" b="1">
                <a:latin typeface="Times New Roman" pitchFamily="18" charset="0"/>
                <a:cs typeface="Times New Roman" pitchFamily="18" charset="0"/>
              </a:rPr>
              <a:t>Data Consumer Module:</a:t>
            </a:r>
          </a:p>
          <a:p>
            <a:pPr algn="just">
              <a:lnSpc>
                <a:spcPct val="150000"/>
              </a:lnSpc>
              <a:buFont typeface="Wingdings" pitchFamily="2" charset="2"/>
              <a:buChar char="Ø"/>
            </a:pPr>
            <a:endParaRPr lang="en-US" b="1">
              <a:latin typeface="Times New Roman" pitchFamily="18" charset="0"/>
              <a:cs typeface="Times New Roman" pitchFamily="18" charset="0"/>
            </a:endParaRPr>
          </a:p>
          <a:p>
            <a:pPr algn="just">
              <a:lnSpc>
                <a:spcPct val="150000"/>
              </a:lnSpc>
            </a:pPr>
            <a:r>
              <a:rPr lang="en-US">
                <a:latin typeface="Times New Roman" pitchFamily="18" charset="0"/>
                <a:cs typeface="Times New Roman" pitchFamily="18" charset="0"/>
              </a:rPr>
              <a:t> 	</a:t>
            </a:r>
            <a:r>
              <a:rPr lang="en-US"/>
              <a:t>In this module mainly data consumer can act like new user to the data owner, once login credentials can be done data owner can give permissions to see data of data owner. Whatever the data he is sending to the server here mainly go with private key process of the data, based on data owner home data consumer can act actions like according to data owner home operations. This how data consumer retrieving form the data owner based on the secret key permissions.</a:t>
            </a:r>
          </a:p>
          <a:p>
            <a:pPr algn="just">
              <a:lnSpc>
                <a:spcPct val="150000"/>
              </a:lnSpc>
            </a:pPr>
            <a:endParaRPr lang="en-US">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228600" y="0"/>
            <a:ext cx="8534400" cy="3786188"/>
          </a:xfrm>
          <a:prstGeom prst="rect">
            <a:avLst/>
          </a:prstGeom>
          <a:noFill/>
          <a:ln w="9525">
            <a:noFill/>
            <a:miter lim="800000"/>
            <a:headEnd/>
            <a:tailEnd/>
          </a:ln>
        </p:spPr>
        <p:txBody>
          <a:bodyPr anchor="ctr">
            <a:spAutoFit/>
          </a:bodyPr>
          <a:lstStyle/>
          <a:p>
            <a:pPr algn="just" eaLnBrk="0" hangingPunct="0">
              <a:lnSpc>
                <a:spcPct val="150000"/>
              </a:lnSpc>
              <a:buFont typeface="Wingdings" pitchFamily="2" charset="2"/>
              <a:buChar char="Ø"/>
            </a:pPr>
            <a:r>
              <a:rPr lang="en-US" sz="2000" b="1">
                <a:latin typeface="Times New Roman" pitchFamily="18" charset="0"/>
                <a:ea typeface="Calibri" pitchFamily="34" charset="0"/>
                <a:cs typeface="Times New Roman" pitchFamily="18" charset="0"/>
              </a:rPr>
              <a:t>Secure Data Distribution &amp; Integrity:</a:t>
            </a:r>
          </a:p>
          <a:p>
            <a:pPr algn="just" eaLnBrk="0" hangingPunct="0">
              <a:lnSpc>
                <a:spcPct val="150000"/>
              </a:lnSpc>
            </a:pPr>
            <a:endParaRPr lang="en-US" sz="2000" b="1">
              <a:latin typeface="Times New Roman" pitchFamily="18" charset="0"/>
              <a:ea typeface="Calibri" pitchFamily="34" charset="0"/>
              <a:cs typeface="Times New Roman" pitchFamily="18" charset="0"/>
            </a:endParaRPr>
          </a:p>
          <a:p>
            <a:pPr algn="just" eaLnBrk="0" hangingPunct="0">
              <a:lnSpc>
                <a:spcPct val="150000"/>
              </a:lnSpc>
            </a:pPr>
            <a:r>
              <a:rPr lang="en-US" sz="2000">
                <a:latin typeface="Times New Roman" pitchFamily="18" charset="0"/>
                <a:ea typeface="Calibri" pitchFamily="34" charset="0"/>
                <a:cs typeface="Times New Roman" pitchFamily="18" charset="0"/>
              </a:rPr>
              <a:t>	 </a:t>
            </a:r>
            <a:r>
              <a:rPr lang="en-US" sz="2000">
                <a:ea typeface="Calibri" pitchFamily="34" charset="0"/>
              </a:rPr>
              <a:t>In this secure data distribution &amp; integrity mainly based upon how the users can interact with the data owner and he/she enhancing the current operations the data consumer can send the data based upon the key generation technique. so that users can get more and more interest of securing data from data owner to data consumers.</a:t>
            </a:r>
          </a:p>
          <a:p>
            <a:pPr algn="just" eaLnBrk="0" hangingPunct="0">
              <a:lnSpc>
                <a:spcPct val="150000"/>
              </a:lnSpc>
            </a:pPr>
            <a:endParaRPr lang="en-US" sz="2000">
              <a:latin typeface="Times New Roman" pitchFamily="18" charset="0"/>
              <a:ea typeface="Calibri" pitchFamily="34"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228600" y="0"/>
            <a:ext cx="8534400" cy="4708525"/>
          </a:xfrm>
          <a:prstGeom prst="rect">
            <a:avLst/>
          </a:prstGeom>
          <a:noFill/>
          <a:ln w="9525">
            <a:noFill/>
            <a:miter lim="800000"/>
            <a:headEnd/>
            <a:tailEnd/>
          </a:ln>
        </p:spPr>
        <p:txBody>
          <a:bodyPr anchor="ctr">
            <a:spAutoFit/>
          </a:bodyPr>
          <a:lstStyle/>
          <a:p>
            <a:pPr algn="just" eaLnBrk="0" hangingPunct="0">
              <a:lnSpc>
                <a:spcPct val="150000"/>
              </a:lnSpc>
              <a:buFont typeface="Wingdings" pitchFamily="2" charset="2"/>
              <a:buChar char="Ø"/>
            </a:pPr>
            <a:r>
              <a:rPr lang="en-US" sz="2000" b="1">
                <a:latin typeface="Times New Roman" pitchFamily="18" charset="0"/>
                <a:ea typeface="Calibri" pitchFamily="34" charset="0"/>
                <a:cs typeface="Times New Roman" pitchFamily="18" charset="0"/>
              </a:rPr>
              <a:t>Summarization</a:t>
            </a:r>
          </a:p>
          <a:p>
            <a:pPr algn="just" eaLnBrk="0" hangingPunct="0">
              <a:lnSpc>
                <a:spcPct val="150000"/>
              </a:lnSpc>
            </a:pPr>
            <a:endParaRPr lang="en-US" sz="2000" b="1">
              <a:latin typeface="Times New Roman" pitchFamily="18" charset="0"/>
              <a:ea typeface="Calibri" pitchFamily="34" charset="0"/>
              <a:cs typeface="Times New Roman" pitchFamily="18" charset="0"/>
            </a:endParaRPr>
          </a:p>
          <a:p>
            <a:pPr algn="just" eaLnBrk="0" hangingPunct="0">
              <a:lnSpc>
                <a:spcPct val="150000"/>
              </a:lnSpc>
            </a:pPr>
            <a:r>
              <a:rPr lang="en-US" sz="2000">
                <a:latin typeface="Times New Roman" pitchFamily="18" charset="0"/>
                <a:ea typeface="Calibri" pitchFamily="34" charset="0"/>
                <a:cs typeface="Times New Roman" pitchFamily="18" charset="0"/>
              </a:rPr>
              <a:t>	</a:t>
            </a:r>
            <a:r>
              <a:rPr lang="en-US" sz="2000">
                <a:ea typeface="Calibri" pitchFamily="34" charset="0"/>
              </a:rPr>
              <a:t>In this project we are summarization mainly admin can to all operations of the data owner and data consumer. Here data consumers can interact with the data owner for retrieving the data operations and he/she make an events or operations to secure the data based the secret key generation of public and private data information’s.</a:t>
            </a:r>
          </a:p>
          <a:p>
            <a:pPr algn="just" eaLnBrk="0" hangingPunct="0">
              <a:lnSpc>
                <a:spcPct val="150000"/>
              </a:lnSpc>
            </a:pPr>
            <a:endParaRPr lang="en-US" sz="2000">
              <a:latin typeface="Times New Roman" pitchFamily="18" charset="0"/>
              <a:ea typeface="Calibri" pitchFamily="34" charset="0"/>
              <a:cs typeface="Times New Roman" pitchFamily="18" charset="0"/>
            </a:endParaRPr>
          </a:p>
          <a:p>
            <a:pPr algn="just" eaLnBrk="0" hangingPunct="0">
              <a:lnSpc>
                <a:spcPct val="150000"/>
              </a:lnSpc>
            </a:pPr>
            <a:endParaRPr lang="en-US" sz="2000">
              <a:latin typeface="Times New Roman" pitchFamily="18" charset="0"/>
              <a:ea typeface="Calibri" pitchFamily="34" charset="0"/>
              <a:cs typeface="Times New Roman" pitchFamily="18" charset="0"/>
            </a:endParaRPr>
          </a:p>
          <a:p>
            <a:pPr algn="just" eaLnBrk="0" hangingPunct="0">
              <a:lnSpc>
                <a:spcPct val="150000"/>
              </a:lnSpc>
            </a:pPr>
            <a:endParaRPr lang="en-US" sz="2000">
              <a:latin typeface="Times New Roman" pitchFamily="18" charset="0"/>
              <a:ea typeface="Calibri" pitchFamily="34"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533400" y="381000"/>
            <a:ext cx="7467600" cy="1477963"/>
          </a:xfrm>
          <a:prstGeom prst="rect">
            <a:avLst/>
          </a:prstGeom>
          <a:noFill/>
          <a:ln w="9525">
            <a:noFill/>
            <a:miter lim="800000"/>
            <a:headEnd/>
            <a:tailEnd/>
          </a:ln>
        </p:spPr>
        <p:txBody>
          <a:bodyPr anchor="ctr">
            <a:spAutoFit/>
          </a:bodyPr>
          <a:lstStyle/>
          <a:p>
            <a:pPr algn="just">
              <a:lnSpc>
                <a:spcPct val="150000"/>
              </a:lnSpc>
              <a:defRPr/>
            </a:pPr>
            <a:r>
              <a:rPr lang="en-US" sz="2000" b="1" dirty="0">
                <a:latin typeface="Times New Roman" pitchFamily="18" charset="0"/>
                <a:cs typeface="Times New Roman" pitchFamily="18" charset="0"/>
              </a:rPr>
              <a:t>MODULE DIAGRAMS:</a:t>
            </a:r>
          </a:p>
          <a:p>
            <a:pPr algn="just">
              <a:lnSpc>
                <a:spcPct val="150000"/>
              </a:lnSpc>
              <a:buFont typeface="Wingdings" pitchFamily="2" charset="2"/>
              <a:buChar char="Ø"/>
              <a:defRPr/>
            </a:pPr>
            <a:r>
              <a:rPr lang="en-US" sz="2000" b="1" dirty="0">
                <a:latin typeface="Times New Roman" pitchFamily="18" charset="0"/>
                <a:ea typeface="Times New Roman" pitchFamily="18" charset="0"/>
                <a:cs typeface="Times New Roman" pitchFamily="18" charset="0"/>
              </a:rPr>
              <a:t>User Interface Design:</a:t>
            </a:r>
            <a:endParaRPr lang="en-US" sz="1050" dirty="0">
              <a:latin typeface="Times New Roman" pitchFamily="18" charset="0"/>
              <a:cs typeface="Times New Roman" pitchFamily="18" charset="0"/>
            </a:endParaRPr>
          </a:p>
          <a:p>
            <a:pPr algn="just">
              <a:lnSpc>
                <a:spcPct val="150000"/>
              </a:lnSpc>
              <a:defRPr/>
            </a:pPr>
            <a:endParaRPr lang="en-US" sz="2000" b="1" dirty="0">
              <a:latin typeface="Times New Roman" pitchFamily="18" charset="0"/>
              <a:cs typeface="Times New Roman" pitchFamily="18" charset="0"/>
            </a:endParaRPr>
          </a:p>
        </p:txBody>
      </p:sp>
      <p:sp>
        <p:nvSpPr>
          <p:cNvPr id="19459" name="Rectangle 8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just" eaLnBrk="0" hangingPunct="0"/>
            <a:endParaRPr lang="en-US"/>
          </a:p>
        </p:txBody>
      </p:sp>
      <p:grpSp>
        <p:nvGrpSpPr>
          <p:cNvPr id="2" name="Group 1"/>
          <p:cNvGrpSpPr>
            <a:grpSpLocks/>
          </p:cNvGrpSpPr>
          <p:nvPr/>
        </p:nvGrpSpPr>
        <p:grpSpPr bwMode="auto">
          <a:xfrm>
            <a:off x="1371600" y="1828800"/>
            <a:ext cx="6686550" cy="2616200"/>
            <a:chOff x="1170" y="7349"/>
            <a:chExt cx="10530" cy="4045"/>
          </a:xfrm>
        </p:grpSpPr>
        <p:sp>
          <p:nvSpPr>
            <p:cNvPr id="19462" name="AutoShape 3"/>
            <p:cNvSpPr>
              <a:spLocks noChangeArrowheads="1"/>
            </p:cNvSpPr>
            <p:nvPr/>
          </p:nvSpPr>
          <p:spPr bwMode="auto">
            <a:xfrm>
              <a:off x="6990" y="8991"/>
              <a:ext cx="2160" cy="1005"/>
            </a:xfrm>
            <a:prstGeom prst="flowChartMagneticDisk">
              <a:avLst/>
            </a:prstGeom>
            <a:solidFill>
              <a:srgbClr val="FFFFFF"/>
            </a:solidFill>
            <a:ln w="12700">
              <a:solidFill>
                <a:srgbClr val="9BBB59"/>
              </a:solidFill>
              <a:prstDash val="dash"/>
              <a:round/>
              <a:headEnd/>
              <a:tailEnd/>
            </a:ln>
          </p:spPr>
          <p:txBody>
            <a:bodyPr/>
            <a:lstStyle/>
            <a:p>
              <a:pPr algn="ctr" eaLnBrk="0" hangingPunct="0"/>
              <a:r>
                <a:rPr lang="en-US" sz="1200">
                  <a:latin typeface="Times New Roman" pitchFamily="18" charset="0"/>
                  <a:ea typeface="Calibri" pitchFamily="34" charset="0"/>
                  <a:cs typeface="Times New Roman" pitchFamily="18" charset="0"/>
                </a:rPr>
                <a:t>Database</a:t>
              </a:r>
            </a:p>
          </p:txBody>
        </p:sp>
        <p:sp>
          <p:nvSpPr>
            <p:cNvPr id="19463" name="AutoShape 4"/>
            <p:cNvSpPr>
              <a:spLocks noChangeArrowheads="1"/>
            </p:cNvSpPr>
            <p:nvPr/>
          </p:nvSpPr>
          <p:spPr bwMode="auto">
            <a:xfrm>
              <a:off x="9150" y="7349"/>
              <a:ext cx="2550" cy="1320"/>
            </a:xfrm>
            <a:prstGeom prst="flowChartInputOutput">
              <a:avLst/>
            </a:prstGeom>
            <a:solidFill>
              <a:srgbClr val="FFFFFF"/>
            </a:solidFill>
            <a:ln w="63500" cmpd="thickThin">
              <a:solidFill>
                <a:srgbClr val="9BBB59"/>
              </a:solidFill>
              <a:miter lim="800000"/>
              <a:headEnd/>
              <a:tailEnd/>
            </a:ln>
          </p:spPr>
          <p:txBody>
            <a:bodyPr/>
            <a:lstStyle/>
            <a:p>
              <a:pPr algn="ctr" eaLnBrk="0" hangingPunct="0"/>
              <a:r>
                <a:rPr lang="en-US" sz="1200" u="sng">
                  <a:latin typeface="Times New Roman" pitchFamily="18" charset="0"/>
                  <a:cs typeface="Times New Roman" pitchFamily="18" charset="0"/>
                </a:rPr>
                <a:t>Welcome Page</a:t>
              </a:r>
              <a:endParaRPr lang="en-US" sz="1200">
                <a:latin typeface="Times New Roman" pitchFamily="18" charset="0"/>
                <a:cs typeface="Times New Roman" pitchFamily="18" charset="0"/>
              </a:endParaRPr>
            </a:p>
            <a:p>
              <a:pPr eaLnBrk="0" hangingPunct="0"/>
              <a:endParaRPr lang="en-US" sz="1200">
                <a:latin typeface="Times New Roman" pitchFamily="18" charset="0"/>
                <a:cs typeface="Times New Roman" pitchFamily="18" charset="0"/>
              </a:endParaRPr>
            </a:p>
          </p:txBody>
        </p:sp>
        <p:cxnSp>
          <p:nvCxnSpPr>
            <p:cNvPr id="19464" name="AutoShape 5"/>
            <p:cNvCxnSpPr>
              <a:cxnSpLocks noChangeShapeType="1"/>
            </p:cNvCxnSpPr>
            <p:nvPr/>
          </p:nvCxnSpPr>
          <p:spPr bwMode="auto">
            <a:xfrm>
              <a:off x="5745" y="9621"/>
              <a:ext cx="1170" cy="0"/>
            </a:xfrm>
            <a:prstGeom prst="straightConnector1">
              <a:avLst/>
            </a:prstGeom>
            <a:noFill/>
            <a:ln w="9525">
              <a:solidFill>
                <a:srgbClr val="000000"/>
              </a:solidFill>
              <a:round/>
              <a:headEnd/>
              <a:tailEnd type="triangle" w="med" len="med"/>
            </a:ln>
          </p:spPr>
        </p:cxnSp>
        <p:cxnSp>
          <p:nvCxnSpPr>
            <p:cNvPr id="19465" name="AutoShape 6"/>
            <p:cNvCxnSpPr>
              <a:cxnSpLocks noChangeShapeType="1"/>
            </p:cNvCxnSpPr>
            <p:nvPr/>
          </p:nvCxnSpPr>
          <p:spPr bwMode="auto">
            <a:xfrm>
              <a:off x="1170" y="9381"/>
              <a:ext cx="675" cy="90"/>
            </a:xfrm>
            <a:prstGeom prst="straightConnector1">
              <a:avLst/>
            </a:prstGeom>
            <a:noFill/>
            <a:ln w="9525">
              <a:solidFill>
                <a:srgbClr val="000000"/>
              </a:solidFill>
              <a:round/>
              <a:headEnd/>
              <a:tailEnd type="triangle" w="med" len="med"/>
            </a:ln>
          </p:spPr>
        </p:cxnSp>
        <p:cxnSp>
          <p:nvCxnSpPr>
            <p:cNvPr id="19466" name="AutoShape 7"/>
            <p:cNvCxnSpPr>
              <a:cxnSpLocks noChangeShapeType="1"/>
            </p:cNvCxnSpPr>
            <p:nvPr/>
          </p:nvCxnSpPr>
          <p:spPr bwMode="auto">
            <a:xfrm flipV="1">
              <a:off x="1260" y="9516"/>
              <a:ext cx="585" cy="390"/>
            </a:xfrm>
            <a:prstGeom prst="straightConnector1">
              <a:avLst/>
            </a:prstGeom>
            <a:noFill/>
            <a:ln w="9525">
              <a:solidFill>
                <a:srgbClr val="000000"/>
              </a:solidFill>
              <a:round/>
              <a:headEnd/>
              <a:tailEnd type="triangle" w="med" len="med"/>
            </a:ln>
          </p:spPr>
        </p:cxnSp>
        <p:sp>
          <p:nvSpPr>
            <p:cNvPr id="19467" name="AutoShape 8"/>
            <p:cNvSpPr>
              <a:spLocks noChangeArrowheads="1"/>
            </p:cNvSpPr>
            <p:nvPr/>
          </p:nvSpPr>
          <p:spPr bwMode="auto">
            <a:xfrm>
              <a:off x="9630" y="9816"/>
              <a:ext cx="1725" cy="1578"/>
            </a:xfrm>
            <a:prstGeom prst="flowChartAlternateProcess">
              <a:avLst/>
            </a:prstGeom>
            <a:solidFill>
              <a:srgbClr val="FFFFFF"/>
            </a:solidFill>
            <a:ln w="63500" cmpd="thickThin">
              <a:solidFill>
                <a:srgbClr val="F79646"/>
              </a:solidFill>
              <a:miter lim="800000"/>
              <a:headEnd/>
              <a:tailEnd/>
            </a:ln>
          </p:spPr>
          <p:txBody>
            <a:bodyPr/>
            <a:lstStyle/>
            <a:p>
              <a:pPr eaLnBrk="0" hangingPunct="0"/>
              <a:r>
                <a:rPr lang="en-US" sz="1200">
                  <a:latin typeface="Times New Roman" pitchFamily="18" charset="0"/>
                  <a:ea typeface="Calibri" pitchFamily="34" charset="0"/>
                  <a:cs typeface="Times New Roman" pitchFamily="18" charset="0"/>
                </a:rPr>
                <a:t>Registration</a:t>
              </a:r>
            </a:p>
            <a:p>
              <a:pPr algn="ctr" eaLnBrk="0" hangingPunct="0"/>
              <a:r>
                <a:rPr lang="en-US" sz="1200">
                  <a:latin typeface="Times New Roman" pitchFamily="18" charset="0"/>
                  <a:ea typeface="Calibri" pitchFamily="34" charset="0"/>
                  <a:cs typeface="Times New Roman" pitchFamily="18" charset="0"/>
                </a:rPr>
                <a:t>Page</a:t>
              </a:r>
            </a:p>
          </p:txBody>
        </p:sp>
        <p:cxnSp>
          <p:nvCxnSpPr>
            <p:cNvPr id="19468" name="AutoShape 9"/>
            <p:cNvCxnSpPr>
              <a:cxnSpLocks noChangeShapeType="1"/>
            </p:cNvCxnSpPr>
            <p:nvPr/>
          </p:nvCxnSpPr>
          <p:spPr bwMode="auto">
            <a:xfrm flipV="1">
              <a:off x="8235" y="8401"/>
              <a:ext cx="1005" cy="866"/>
            </a:xfrm>
            <a:prstGeom prst="straightConnector1">
              <a:avLst/>
            </a:prstGeom>
            <a:noFill/>
            <a:ln w="9525">
              <a:solidFill>
                <a:srgbClr val="000000"/>
              </a:solidFill>
              <a:round/>
              <a:headEnd/>
              <a:tailEnd type="triangle" w="med" len="med"/>
            </a:ln>
          </p:spPr>
        </p:cxnSp>
        <p:cxnSp>
          <p:nvCxnSpPr>
            <p:cNvPr id="19469" name="AutoShape 10"/>
            <p:cNvCxnSpPr>
              <a:cxnSpLocks noChangeShapeType="1"/>
            </p:cNvCxnSpPr>
            <p:nvPr/>
          </p:nvCxnSpPr>
          <p:spPr bwMode="auto">
            <a:xfrm>
              <a:off x="8235" y="9996"/>
              <a:ext cx="1395" cy="664"/>
            </a:xfrm>
            <a:prstGeom prst="straightConnector1">
              <a:avLst/>
            </a:prstGeom>
            <a:noFill/>
            <a:ln w="9525">
              <a:solidFill>
                <a:srgbClr val="000000"/>
              </a:solidFill>
              <a:round/>
              <a:headEnd/>
              <a:tailEnd type="triangle" w="med" len="med"/>
            </a:ln>
          </p:spPr>
        </p:cxnSp>
        <p:cxnSp>
          <p:nvCxnSpPr>
            <p:cNvPr id="19470" name="AutoShape 11"/>
            <p:cNvCxnSpPr>
              <a:cxnSpLocks noChangeShapeType="1"/>
            </p:cNvCxnSpPr>
            <p:nvPr/>
          </p:nvCxnSpPr>
          <p:spPr bwMode="auto">
            <a:xfrm>
              <a:off x="3555" y="9621"/>
              <a:ext cx="1095" cy="0"/>
            </a:xfrm>
            <a:prstGeom prst="straightConnector1">
              <a:avLst/>
            </a:prstGeom>
            <a:noFill/>
            <a:ln w="9525">
              <a:solidFill>
                <a:srgbClr val="000000"/>
              </a:solidFill>
              <a:round/>
              <a:headEnd type="triangle" w="med" len="med"/>
              <a:tailEnd type="triangle" w="med" len="med"/>
            </a:ln>
          </p:spPr>
        </p:cxnSp>
        <p:sp>
          <p:nvSpPr>
            <p:cNvPr id="19471" name="Rectangle 12"/>
            <p:cNvSpPr>
              <a:spLocks noChangeArrowheads="1"/>
            </p:cNvSpPr>
            <p:nvPr/>
          </p:nvSpPr>
          <p:spPr bwMode="auto">
            <a:xfrm>
              <a:off x="2055" y="9234"/>
              <a:ext cx="1500" cy="582"/>
            </a:xfrm>
            <a:prstGeom prst="rect">
              <a:avLst/>
            </a:prstGeom>
            <a:solidFill>
              <a:srgbClr val="FFFFFF"/>
            </a:solidFill>
            <a:ln w="63500" cmpd="thickThin">
              <a:solidFill>
                <a:srgbClr val="C0504D"/>
              </a:solidFill>
              <a:miter lim="800000"/>
              <a:headEnd/>
              <a:tailEnd/>
            </a:ln>
          </p:spPr>
          <p:txBody>
            <a:bodyPr/>
            <a:lstStyle/>
            <a:p>
              <a:pPr algn="ctr" eaLnBrk="0" hangingPunct="0"/>
              <a:r>
                <a:rPr lang="en-US" sz="1200">
                  <a:latin typeface="Times New Roman" pitchFamily="18" charset="0"/>
                  <a:ea typeface="Calibri" pitchFamily="34" charset="0"/>
                  <a:cs typeface="Times New Roman" pitchFamily="18" charset="0"/>
                </a:rPr>
                <a:t>Login</a:t>
              </a:r>
            </a:p>
          </p:txBody>
        </p:sp>
        <p:sp>
          <p:nvSpPr>
            <p:cNvPr id="23" name="Rectangle 13"/>
            <p:cNvSpPr>
              <a:spLocks noChangeArrowheads="1"/>
            </p:cNvSpPr>
            <p:nvPr/>
          </p:nvSpPr>
          <p:spPr bwMode="auto">
            <a:xfrm>
              <a:off x="4650" y="8763"/>
              <a:ext cx="1095" cy="1711"/>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a:lstStyle/>
            <a:p>
              <a:pPr algn="ctr" eaLnBrk="0" hangingPunct="0">
                <a:defRPr/>
              </a:pPr>
              <a:endParaRPr lang="en-US" sz="1200" dirty="0">
                <a:latin typeface="Times New Roman" pitchFamily="18" charset="0"/>
                <a:ea typeface="Calibri" pitchFamily="34" charset="0"/>
                <a:cs typeface="Times New Roman" pitchFamily="18" charset="0"/>
              </a:endParaRPr>
            </a:p>
            <a:p>
              <a:pPr algn="ctr" eaLnBrk="0" hangingPunct="0">
                <a:defRPr/>
              </a:pPr>
              <a:r>
                <a:rPr lang="en-US" sz="1200" dirty="0">
                  <a:latin typeface="Times New Roman" pitchFamily="18" charset="0"/>
                  <a:ea typeface="Calibri" pitchFamily="34" charset="0"/>
                  <a:cs typeface="Times New Roman" pitchFamily="18" charset="0"/>
                </a:rPr>
                <a:t>Server</a:t>
              </a:r>
              <a:endParaRPr lang="en-US" sz="1200" dirty="0">
                <a:latin typeface="Times New Roman" pitchFamily="18" charset="0"/>
                <a:cs typeface="Times New Roman" pitchFamily="18" charset="0"/>
              </a:endParaRPr>
            </a:p>
          </p:txBody>
        </p:sp>
      </p:grpSp>
      <p:sp>
        <p:nvSpPr>
          <p:cNvPr id="19461" name="Rectangle 49"/>
          <p:cNvSpPr>
            <a:spLocks noChangeArrowheads="1"/>
          </p:cNvSpPr>
          <p:nvPr/>
        </p:nvSpPr>
        <p:spPr bwMode="auto">
          <a:xfrm>
            <a:off x="457200" y="457200"/>
            <a:ext cx="9144000" cy="457200"/>
          </a:xfrm>
          <a:prstGeom prst="rect">
            <a:avLst/>
          </a:prstGeom>
          <a:noFill/>
          <a:ln w="9525">
            <a:noFill/>
            <a:miter lim="800000"/>
            <a:headEnd/>
            <a:tailEnd/>
          </a:ln>
        </p:spPr>
        <p:txBody>
          <a:bodyPr wrap="none" anchor="ctr">
            <a:spAutoFit/>
          </a:bodyPr>
          <a:lstStyle/>
          <a:p>
            <a:pPr eaLnBrk="0" hangingPunct="0"/>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457200" y="381000"/>
            <a:ext cx="8077200" cy="4862870"/>
          </a:xfrm>
          <a:prstGeom prst="rect">
            <a:avLst/>
          </a:prstGeom>
          <a:noFill/>
          <a:ln w="9525">
            <a:noFill/>
            <a:miter lim="800000"/>
            <a:headEnd/>
            <a:tailEnd/>
          </a:ln>
        </p:spPr>
        <p:txBody>
          <a:bodyPr anchor="ctr">
            <a:spAutoFit/>
          </a:bodyPr>
          <a:lstStyle/>
          <a:p>
            <a:r>
              <a:rPr lang="en-US" sz="1600" b="1" dirty="0"/>
              <a:t>ABSTRACT</a:t>
            </a:r>
            <a:endParaRPr lang="en-US" sz="1600" dirty="0"/>
          </a:p>
          <a:p>
            <a:pPr algn="just">
              <a:lnSpc>
                <a:spcPct val="150000"/>
              </a:lnSpc>
            </a:pPr>
            <a:r>
              <a:rPr lang="en-US" sz="1600" b="1" dirty="0">
                <a:latin typeface="Times New Roman" pitchFamily="18" charset="0"/>
                <a:cs typeface="Times New Roman" pitchFamily="18" charset="0"/>
              </a:rPr>
              <a:t>	</a:t>
            </a:r>
            <a:r>
              <a:rPr lang="en-US" sz="1200" dirty="0">
                <a:latin typeface="Times New Roman" pitchFamily="18" charset="0"/>
                <a:cs typeface="Times New Roman" pitchFamily="18" charset="0"/>
              </a:rPr>
              <a:t> </a:t>
            </a:r>
            <a:r>
              <a:rPr lang="en-IN" sz="1200" dirty="0"/>
              <a:t>Though the electronic technologies have passed through speedy developments in recent years, cellular gadgets such as </a:t>
            </a:r>
            <a:r>
              <a:rPr lang="en-IN" sz="1200" dirty="0" err="1"/>
              <a:t>smartphones</a:t>
            </a:r>
            <a:r>
              <a:rPr lang="en-IN" sz="1200" dirty="0"/>
              <a:t> are nonetheless relatively susceptible in evaluation to computers in phrases of computational capability, garage and so on, and aren't able to meet the growing demands from mobile users. By integrating cellular computing and cloud computing, cellular cloud computing (MCC) substantially extends the boundary of the cell programs, but it additionally inherits many challenges in cloud computing, </a:t>
            </a:r>
            <a:r>
              <a:rPr lang="en-IN" sz="1200" dirty="0" err="1"/>
              <a:t>e.G.</a:t>
            </a:r>
            <a:r>
              <a:rPr lang="en-IN" sz="1200" dirty="0"/>
              <a:t>, facts privacy and records integrity. In this paper, we leverage numerous cryptographic primitives which include a new kind-based totally proxy re-encryption to layout a comfy and efficient statistics distribution device in MCC, which presents information </a:t>
            </a:r>
            <a:r>
              <a:rPr lang="en-IN" sz="1200" dirty="0" err="1"/>
              <a:t>privateness</a:t>
            </a:r>
            <a:r>
              <a:rPr lang="en-IN" sz="1200" dirty="0"/>
              <a:t>, facts integrity, information authentication, and flexible information distribution with get entry to manipulate. Compared to conventional cloud-based information garage systems, our gadget is a light-weight and without difficulty deployable solution for mobile users in MCC because no trusted 1/3 parties are involved and every cell user only has to hold brief mystery keys along with 3 group factors for all cryptographic operations. Finally, we present substantial overall performance analysis and empirical research to demonstrate the safety, scalability, and performance of our proposed system</a:t>
            </a:r>
            <a:endParaRPr lang="en-US" sz="1200" dirty="0"/>
          </a:p>
          <a:p>
            <a:pPr algn="just">
              <a:lnSpc>
                <a:spcPct val="150000"/>
              </a:lnSpc>
            </a:pPr>
            <a:endParaRPr lang="en-US" sz="1200" dirty="0">
              <a:latin typeface="Times New Roman" pitchFamily="18" charset="0"/>
              <a:cs typeface="Times New Roman" pitchFamily="18" charset="0"/>
            </a:endParaRPr>
          </a:p>
          <a:p>
            <a:pPr algn="just">
              <a:lnSpc>
                <a:spcPct val="150000"/>
              </a:lnSpc>
            </a:pPr>
            <a:endParaRPr lang="en-US" sz="1200" dirty="0">
              <a:latin typeface="Times New Roman" pitchFamily="18" charset="0"/>
              <a:cs typeface="Times New Roman" pitchFamily="18" charset="0"/>
            </a:endParaRPr>
          </a:p>
          <a:p>
            <a:pPr algn="just">
              <a:lnSpc>
                <a:spcPct val="150000"/>
              </a:lnSpc>
            </a:pPr>
            <a:endParaRPr lang="en-US" sz="12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ChangeArrowheads="1"/>
          </p:cNvSpPr>
          <p:nvPr/>
        </p:nvSpPr>
        <p:spPr bwMode="auto">
          <a:xfrm>
            <a:off x="838200" y="914400"/>
            <a:ext cx="6477000" cy="400050"/>
          </a:xfrm>
          <a:prstGeom prst="rect">
            <a:avLst/>
          </a:prstGeom>
          <a:noFill/>
          <a:ln w="9525">
            <a:noFill/>
            <a:miter lim="800000"/>
            <a:headEnd/>
            <a:tailEnd/>
          </a:ln>
        </p:spPr>
        <p:txBody>
          <a:bodyPr anchor="ctr">
            <a:spAutoFit/>
          </a:bodyPr>
          <a:lstStyle/>
          <a:p>
            <a:pPr>
              <a:buFont typeface="Wingdings" pitchFamily="2" charset="2"/>
              <a:buChar char="Ø"/>
            </a:pPr>
            <a:r>
              <a:rPr lang="en-US" sz="2000" b="1">
                <a:latin typeface="Times New Roman" pitchFamily="18" charset="0"/>
                <a:cs typeface="Times New Roman" pitchFamily="18" charset="0"/>
              </a:rPr>
              <a:t>Data Owner Module:</a:t>
            </a:r>
          </a:p>
        </p:txBody>
      </p:sp>
      <p:sp>
        <p:nvSpPr>
          <p:cNvPr id="20483" name="Rectangle 17"/>
          <p:cNvSpPr>
            <a:spLocks noChangeArrowheads="1"/>
          </p:cNvSpPr>
          <p:nvPr/>
        </p:nvSpPr>
        <p:spPr bwMode="auto">
          <a:xfrm>
            <a:off x="457200" y="457200"/>
            <a:ext cx="9144000" cy="457200"/>
          </a:xfrm>
          <a:prstGeom prst="rect">
            <a:avLst/>
          </a:prstGeom>
          <a:noFill/>
          <a:ln w="9525">
            <a:noFill/>
            <a:miter lim="800000"/>
            <a:headEnd/>
            <a:tailEnd/>
          </a:ln>
        </p:spPr>
        <p:txBody>
          <a:bodyPr wrap="none" anchor="ctr">
            <a:spAutoFit/>
          </a:bodyPr>
          <a:lstStyle/>
          <a:p>
            <a:endParaRPr lang="en-US"/>
          </a:p>
        </p:txBody>
      </p:sp>
      <p:grpSp>
        <p:nvGrpSpPr>
          <p:cNvPr id="2" name="Group 12"/>
          <p:cNvGrpSpPr>
            <a:grpSpLocks/>
          </p:cNvGrpSpPr>
          <p:nvPr/>
        </p:nvGrpSpPr>
        <p:grpSpPr bwMode="auto">
          <a:xfrm>
            <a:off x="1600200" y="1600200"/>
            <a:ext cx="5765800" cy="4121150"/>
            <a:chOff x="1318" y="2338"/>
            <a:chExt cx="9080" cy="6489"/>
          </a:xfrm>
        </p:grpSpPr>
        <p:cxnSp>
          <p:nvCxnSpPr>
            <p:cNvPr id="20485" name="AutoShape 13"/>
            <p:cNvCxnSpPr>
              <a:cxnSpLocks noChangeShapeType="1"/>
            </p:cNvCxnSpPr>
            <p:nvPr/>
          </p:nvCxnSpPr>
          <p:spPr bwMode="auto">
            <a:xfrm>
              <a:off x="4298" y="3337"/>
              <a:ext cx="0" cy="587"/>
            </a:xfrm>
            <a:prstGeom prst="straightConnector1">
              <a:avLst/>
            </a:prstGeom>
            <a:noFill/>
            <a:ln w="9525">
              <a:solidFill>
                <a:srgbClr val="000000"/>
              </a:solidFill>
              <a:round/>
              <a:headEnd/>
              <a:tailEnd type="triangle" w="med" len="med"/>
            </a:ln>
          </p:spPr>
        </p:cxnSp>
        <p:grpSp>
          <p:nvGrpSpPr>
            <p:cNvPr id="3" name="Group 14"/>
            <p:cNvGrpSpPr>
              <a:grpSpLocks/>
            </p:cNvGrpSpPr>
            <p:nvPr/>
          </p:nvGrpSpPr>
          <p:grpSpPr bwMode="auto">
            <a:xfrm>
              <a:off x="1318" y="2338"/>
              <a:ext cx="9080" cy="6489"/>
              <a:chOff x="1318" y="2599"/>
              <a:chExt cx="9080" cy="6228"/>
            </a:xfrm>
          </p:grpSpPr>
          <p:cxnSp>
            <p:nvCxnSpPr>
              <p:cNvPr id="20487" name="AutoShape 15"/>
              <p:cNvCxnSpPr>
                <a:cxnSpLocks noChangeShapeType="1"/>
              </p:cNvCxnSpPr>
              <p:nvPr/>
            </p:nvCxnSpPr>
            <p:spPr bwMode="auto">
              <a:xfrm>
                <a:off x="6977" y="7168"/>
                <a:ext cx="0" cy="568"/>
              </a:xfrm>
              <a:prstGeom prst="straightConnector1">
                <a:avLst/>
              </a:prstGeom>
              <a:noFill/>
              <a:ln w="9525">
                <a:solidFill>
                  <a:srgbClr val="000000"/>
                </a:solidFill>
                <a:round/>
                <a:headEnd/>
                <a:tailEnd type="triangle" w="med" len="med"/>
              </a:ln>
            </p:spPr>
          </p:cxnSp>
          <p:sp>
            <p:nvSpPr>
              <p:cNvPr id="21520" name="AutoShape 16"/>
              <p:cNvSpPr>
                <a:spLocks noChangeArrowheads="1"/>
              </p:cNvSpPr>
              <p:nvPr/>
            </p:nvSpPr>
            <p:spPr bwMode="auto">
              <a:xfrm>
                <a:off x="8773" y="3703"/>
                <a:ext cx="1625" cy="1854"/>
              </a:xfrm>
              <a:prstGeom prst="can">
                <a:avLst>
                  <a:gd name="adj" fmla="val 28521"/>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algn="ctr">
                  <a:spcAft>
                    <a:spcPts val="1000"/>
                  </a:spcAft>
                  <a:defRPr/>
                </a:pPr>
                <a:r>
                  <a:rPr lang="en-US" sz="1200" b="1">
                    <a:latin typeface="Times New Roman" pitchFamily="18" charset="0"/>
                    <a:cs typeface="Arial" pitchFamily="34" charset="0"/>
                  </a:rPr>
                  <a:t>Cloud Database</a:t>
                </a:r>
                <a:endParaRPr lang="en-US">
                  <a:latin typeface="Arial" pitchFamily="34" charset="0"/>
                  <a:cs typeface="Arial" pitchFamily="34" charset="0"/>
                </a:endParaRPr>
              </a:p>
            </p:txBody>
          </p:sp>
          <p:sp>
            <p:nvSpPr>
              <p:cNvPr id="21521" name="Oval 17"/>
              <p:cNvSpPr>
                <a:spLocks noChangeArrowheads="1"/>
              </p:cNvSpPr>
              <p:nvPr/>
            </p:nvSpPr>
            <p:spPr bwMode="auto">
              <a:xfrm>
                <a:off x="1318" y="2599"/>
                <a:ext cx="1960" cy="1104"/>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a:lstStyle/>
              <a:p>
                <a:pPr algn="ctr">
                  <a:spcAft>
                    <a:spcPts val="1000"/>
                  </a:spcAft>
                  <a:defRPr/>
                </a:pPr>
                <a:r>
                  <a:rPr lang="en-US" sz="1200" b="1">
                    <a:latin typeface="Times New Roman" pitchFamily="18" charset="0"/>
                    <a:cs typeface="Arial" pitchFamily="34" charset="0"/>
                  </a:rPr>
                  <a:t>Data  Owner</a:t>
                </a:r>
                <a:endParaRPr lang="en-US">
                  <a:latin typeface="Arial" pitchFamily="34" charset="0"/>
                  <a:cs typeface="Arial" pitchFamily="34" charset="0"/>
                </a:endParaRPr>
              </a:p>
            </p:txBody>
          </p:sp>
          <p:sp>
            <p:nvSpPr>
              <p:cNvPr id="21522" name="AutoShape 18"/>
              <p:cNvSpPr>
                <a:spLocks noChangeArrowheads="1"/>
              </p:cNvSpPr>
              <p:nvPr/>
            </p:nvSpPr>
            <p:spPr bwMode="auto">
              <a:xfrm>
                <a:off x="6003" y="5797"/>
                <a:ext cx="1983" cy="1379"/>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p>
                <a:pPr algn="ctr">
                  <a:spcAft>
                    <a:spcPts val="1000"/>
                  </a:spcAft>
                  <a:defRPr/>
                </a:pPr>
                <a:r>
                  <a:rPr lang="en-US" sz="1200" b="1">
                    <a:latin typeface="Times New Roman" pitchFamily="18" charset="0"/>
                    <a:cs typeface="Arial" pitchFamily="34" charset="0"/>
                  </a:rPr>
                  <a:t>File upload, Download &amp; Update</a:t>
                </a:r>
                <a:endParaRPr lang="en-US">
                  <a:latin typeface="Arial" pitchFamily="34" charset="0"/>
                  <a:cs typeface="Arial" pitchFamily="34" charset="0"/>
                </a:endParaRPr>
              </a:p>
            </p:txBody>
          </p:sp>
          <p:sp>
            <p:nvSpPr>
              <p:cNvPr id="21523" name="AutoShape 19"/>
              <p:cNvSpPr>
                <a:spLocks noChangeArrowheads="1"/>
              </p:cNvSpPr>
              <p:nvPr/>
            </p:nvSpPr>
            <p:spPr bwMode="auto">
              <a:xfrm>
                <a:off x="5966" y="3909"/>
                <a:ext cx="2060" cy="1461"/>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p>
                <a:pPr algn="ctr">
                  <a:spcAft>
                    <a:spcPts val="1000"/>
                  </a:spcAft>
                  <a:defRPr/>
                </a:pPr>
                <a:r>
                  <a:rPr lang="en-US" sz="1200" b="1">
                    <a:latin typeface="Times New Roman" pitchFamily="18" charset="0"/>
                    <a:cs typeface="Arial" pitchFamily="34" charset="0"/>
                  </a:rPr>
                  <a:t>Verification of All authority</a:t>
                </a:r>
                <a:endParaRPr lang="en-US">
                  <a:latin typeface="Arial" pitchFamily="34" charset="0"/>
                  <a:cs typeface="Arial" pitchFamily="34" charset="0"/>
                </a:endParaRPr>
              </a:p>
            </p:txBody>
          </p:sp>
          <p:sp>
            <p:nvSpPr>
              <p:cNvPr id="21524" name="AutoShape 20"/>
              <p:cNvSpPr>
                <a:spLocks noChangeArrowheads="1"/>
              </p:cNvSpPr>
              <p:nvPr/>
            </p:nvSpPr>
            <p:spPr bwMode="auto">
              <a:xfrm>
                <a:off x="6213" y="7735"/>
                <a:ext cx="2060" cy="1092"/>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p>
                <a:pPr algn="ctr">
                  <a:spcAft>
                    <a:spcPts val="1000"/>
                  </a:spcAft>
                  <a:defRPr/>
                </a:pPr>
                <a:r>
                  <a:rPr lang="en-US" sz="1200" b="1">
                    <a:latin typeface="Times New Roman" pitchFamily="18" charset="0"/>
                    <a:cs typeface="Arial" pitchFamily="34" charset="0"/>
                  </a:rPr>
                  <a:t>My rights &amp;  User verification</a:t>
                </a:r>
                <a:endParaRPr lang="en-US">
                  <a:latin typeface="Arial" pitchFamily="34" charset="0"/>
                  <a:cs typeface="Arial" pitchFamily="34" charset="0"/>
                </a:endParaRPr>
              </a:p>
            </p:txBody>
          </p:sp>
          <p:cxnSp>
            <p:nvCxnSpPr>
              <p:cNvPr id="20493" name="AutoShape 21"/>
              <p:cNvCxnSpPr>
                <a:cxnSpLocks noChangeShapeType="1"/>
              </p:cNvCxnSpPr>
              <p:nvPr/>
            </p:nvCxnSpPr>
            <p:spPr bwMode="auto">
              <a:xfrm>
                <a:off x="3258" y="3184"/>
                <a:ext cx="485" cy="0"/>
              </a:xfrm>
              <a:prstGeom prst="straightConnector1">
                <a:avLst/>
              </a:prstGeom>
              <a:noFill/>
              <a:ln w="9525">
                <a:solidFill>
                  <a:srgbClr val="000000"/>
                </a:solidFill>
                <a:round/>
                <a:headEnd type="triangle" w="med" len="med"/>
                <a:tailEnd type="triangle" w="med" len="med"/>
              </a:ln>
            </p:spPr>
          </p:cxnSp>
          <p:cxnSp>
            <p:nvCxnSpPr>
              <p:cNvPr id="20494" name="AutoShape 22"/>
              <p:cNvCxnSpPr>
                <a:cxnSpLocks noChangeShapeType="1"/>
              </p:cNvCxnSpPr>
              <p:nvPr/>
            </p:nvCxnSpPr>
            <p:spPr bwMode="auto">
              <a:xfrm>
                <a:off x="5208" y="4520"/>
                <a:ext cx="758" cy="0"/>
              </a:xfrm>
              <a:prstGeom prst="straightConnector1">
                <a:avLst/>
              </a:prstGeom>
              <a:noFill/>
              <a:ln w="9525">
                <a:solidFill>
                  <a:srgbClr val="000000"/>
                </a:solidFill>
                <a:round/>
                <a:headEnd/>
                <a:tailEnd type="triangle" w="med" len="med"/>
              </a:ln>
            </p:spPr>
          </p:cxnSp>
          <p:cxnSp>
            <p:nvCxnSpPr>
              <p:cNvPr id="20495" name="AutoShape 23"/>
              <p:cNvCxnSpPr>
                <a:cxnSpLocks noChangeShapeType="1"/>
              </p:cNvCxnSpPr>
              <p:nvPr/>
            </p:nvCxnSpPr>
            <p:spPr bwMode="auto">
              <a:xfrm>
                <a:off x="6977" y="5375"/>
                <a:ext cx="0" cy="435"/>
              </a:xfrm>
              <a:prstGeom prst="straightConnector1">
                <a:avLst/>
              </a:prstGeom>
              <a:noFill/>
              <a:ln w="9525">
                <a:solidFill>
                  <a:srgbClr val="000000"/>
                </a:solidFill>
                <a:round/>
                <a:headEnd/>
                <a:tailEnd type="triangle" w="med" len="med"/>
              </a:ln>
            </p:spPr>
          </p:cxnSp>
          <p:sp>
            <p:nvSpPr>
              <p:cNvPr id="20496" name="AutoShape 24"/>
              <p:cNvSpPr>
                <a:spLocks noChangeArrowheads="1"/>
              </p:cNvSpPr>
              <p:nvPr/>
            </p:nvSpPr>
            <p:spPr bwMode="auto">
              <a:xfrm>
                <a:off x="3382" y="4155"/>
                <a:ext cx="1826" cy="822"/>
              </a:xfrm>
              <a:prstGeom prst="roundRect">
                <a:avLst>
                  <a:gd name="adj" fmla="val 16667"/>
                </a:avLst>
              </a:prstGeom>
              <a:solidFill>
                <a:srgbClr val="FFFFFF"/>
              </a:solidFill>
              <a:ln w="63500" cmpd="thickThin">
                <a:solidFill>
                  <a:srgbClr val="8064A2"/>
                </a:solidFill>
                <a:round/>
                <a:headEnd/>
                <a:tailEnd/>
              </a:ln>
            </p:spPr>
            <p:txBody>
              <a:bodyPr/>
              <a:lstStyle/>
              <a:p>
                <a:pPr>
                  <a:spcAft>
                    <a:spcPts val="1000"/>
                  </a:spcAft>
                </a:pPr>
                <a:r>
                  <a:rPr lang="en-US" sz="1200" b="1">
                    <a:latin typeface="Times New Roman" pitchFamily="18" charset="0"/>
                  </a:rPr>
                  <a:t>Owner page</a:t>
                </a:r>
                <a:endParaRPr lang="en-US"/>
              </a:p>
            </p:txBody>
          </p:sp>
          <p:cxnSp>
            <p:nvCxnSpPr>
              <p:cNvPr id="20497" name="AutoShape 25"/>
              <p:cNvCxnSpPr>
                <a:cxnSpLocks noChangeShapeType="1"/>
              </p:cNvCxnSpPr>
              <p:nvPr/>
            </p:nvCxnSpPr>
            <p:spPr bwMode="auto">
              <a:xfrm>
                <a:off x="7987" y="4520"/>
                <a:ext cx="785" cy="0"/>
              </a:xfrm>
              <a:prstGeom prst="straightConnector1">
                <a:avLst/>
              </a:prstGeom>
              <a:noFill/>
              <a:ln w="9525">
                <a:solidFill>
                  <a:srgbClr val="000000"/>
                </a:solidFill>
                <a:round/>
                <a:headEnd type="triangle" w="med" len="med"/>
                <a:tailEnd type="triangle" w="med" len="med"/>
              </a:ln>
            </p:spPr>
          </p:cxnSp>
          <p:cxnSp>
            <p:nvCxnSpPr>
              <p:cNvPr id="20498" name="AutoShape 26"/>
              <p:cNvCxnSpPr>
                <a:cxnSpLocks noChangeShapeType="1"/>
              </p:cNvCxnSpPr>
              <p:nvPr/>
            </p:nvCxnSpPr>
            <p:spPr bwMode="auto">
              <a:xfrm flipH="1">
                <a:off x="4975" y="3165"/>
                <a:ext cx="659" cy="0"/>
              </a:xfrm>
              <a:prstGeom prst="straightConnector1">
                <a:avLst/>
              </a:prstGeom>
              <a:noFill/>
              <a:ln w="9525">
                <a:solidFill>
                  <a:srgbClr val="000000"/>
                </a:solidFill>
                <a:round/>
                <a:headEnd/>
                <a:tailEnd type="triangle" w="med" len="med"/>
              </a:ln>
            </p:spPr>
          </p:cxnSp>
          <p:sp>
            <p:nvSpPr>
              <p:cNvPr id="20499" name="AutoShape 27"/>
              <p:cNvSpPr>
                <a:spLocks noChangeArrowheads="1"/>
              </p:cNvSpPr>
              <p:nvPr/>
            </p:nvSpPr>
            <p:spPr bwMode="auto">
              <a:xfrm>
                <a:off x="5634" y="2599"/>
                <a:ext cx="2127" cy="1074"/>
              </a:xfrm>
              <a:prstGeom prst="roundRect">
                <a:avLst>
                  <a:gd name="adj" fmla="val 16667"/>
                </a:avLst>
              </a:prstGeom>
              <a:solidFill>
                <a:srgbClr val="FFFFFF"/>
              </a:solidFill>
              <a:ln w="63500" cmpd="thickThin">
                <a:solidFill>
                  <a:srgbClr val="4BACC6"/>
                </a:solidFill>
                <a:round/>
                <a:headEnd/>
                <a:tailEnd/>
              </a:ln>
            </p:spPr>
            <p:txBody>
              <a:bodyPr/>
              <a:lstStyle/>
              <a:p>
                <a:pPr algn="ctr">
                  <a:spcAft>
                    <a:spcPts val="1000"/>
                  </a:spcAft>
                </a:pPr>
                <a:r>
                  <a:rPr lang="en-US" sz="1200" b="1">
                    <a:latin typeface="Times New Roman" pitchFamily="18" charset="0"/>
                  </a:rPr>
                  <a:t>Signature Key Verification</a:t>
                </a:r>
                <a:endParaRPr lang="en-US"/>
              </a:p>
            </p:txBody>
          </p:sp>
          <p:sp>
            <p:nvSpPr>
              <p:cNvPr id="20500" name="AutoShape 28"/>
              <p:cNvSpPr>
                <a:spLocks noChangeArrowheads="1"/>
              </p:cNvSpPr>
              <p:nvPr/>
            </p:nvSpPr>
            <p:spPr bwMode="auto">
              <a:xfrm>
                <a:off x="3762" y="2786"/>
                <a:ext cx="1156" cy="754"/>
              </a:xfrm>
              <a:prstGeom prst="roundRect">
                <a:avLst>
                  <a:gd name="adj" fmla="val 16667"/>
                </a:avLst>
              </a:prstGeom>
              <a:solidFill>
                <a:srgbClr val="FFFFFF"/>
              </a:solidFill>
              <a:ln w="63500" cmpd="thickThin">
                <a:solidFill>
                  <a:srgbClr val="4BACC6"/>
                </a:solidFill>
                <a:round/>
                <a:headEnd/>
                <a:tailEnd/>
              </a:ln>
            </p:spPr>
            <p:txBody>
              <a:bodyPr/>
              <a:lstStyle/>
              <a:p>
                <a:pPr>
                  <a:spcAft>
                    <a:spcPts val="1000"/>
                  </a:spcAft>
                </a:pPr>
                <a:r>
                  <a:rPr lang="en-US" sz="1200" b="1">
                    <a:latin typeface="Times New Roman" pitchFamily="18" charset="0"/>
                  </a:rPr>
                  <a:t>Login</a:t>
                </a:r>
                <a:endParaRPr lang="en-US"/>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92"/>
          <p:cNvSpPr>
            <a:spLocks noChangeArrowheads="1"/>
          </p:cNvSpPr>
          <p:nvPr/>
        </p:nvSpPr>
        <p:spPr bwMode="auto">
          <a:xfrm>
            <a:off x="0" y="228600"/>
            <a:ext cx="9144000" cy="369888"/>
          </a:xfrm>
          <a:prstGeom prst="rect">
            <a:avLst/>
          </a:prstGeom>
          <a:noFill/>
          <a:ln w="9525">
            <a:noFill/>
            <a:miter lim="800000"/>
            <a:headEnd/>
            <a:tailEnd/>
          </a:ln>
        </p:spPr>
        <p:txBody>
          <a:bodyPr anchor="ctr">
            <a:spAutoFit/>
          </a:bodyPr>
          <a:lstStyle/>
          <a:p>
            <a:endParaRPr lang="en-US"/>
          </a:p>
        </p:txBody>
      </p:sp>
      <p:sp>
        <p:nvSpPr>
          <p:cNvPr id="21507" name="Rectangle 31"/>
          <p:cNvSpPr>
            <a:spLocks noChangeArrowheads="1"/>
          </p:cNvSpPr>
          <p:nvPr/>
        </p:nvSpPr>
        <p:spPr bwMode="auto">
          <a:xfrm>
            <a:off x="838200" y="685800"/>
            <a:ext cx="6400800" cy="400050"/>
          </a:xfrm>
          <a:prstGeom prst="rect">
            <a:avLst/>
          </a:prstGeom>
          <a:noFill/>
          <a:ln w="9525">
            <a:noFill/>
            <a:miter lim="800000"/>
            <a:headEnd/>
            <a:tailEnd/>
          </a:ln>
        </p:spPr>
        <p:txBody>
          <a:bodyPr anchor="ctr">
            <a:spAutoFit/>
          </a:bodyPr>
          <a:lstStyle/>
          <a:p>
            <a:pPr algn="just">
              <a:buFont typeface="Wingdings" pitchFamily="2" charset="2"/>
              <a:buChar char="Ø"/>
            </a:pPr>
            <a:r>
              <a:rPr lang="en-US" sz="2000" b="1">
                <a:latin typeface="Times New Roman" pitchFamily="18" charset="0"/>
                <a:cs typeface="Times New Roman" pitchFamily="18" charset="0"/>
              </a:rPr>
              <a:t>Data ConsumerModule:</a:t>
            </a:r>
          </a:p>
        </p:txBody>
      </p:sp>
      <p:grpSp>
        <p:nvGrpSpPr>
          <p:cNvPr id="2" name="Group 40"/>
          <p:cNvGrpSpPr>
            <a:grpSpLocks/>
          </p:cNvGrpSpPr>
          <p:nvPr/>
        </p:nvGrpSpPr>
        <p:grpSpPr bwMode="auto">
          <a:xfrm>
            <a:off x="760413" y="2000250"/>
            <a:ext cx="7621587" cy="4248150"/>
            <a:chOff x="1197" y="2816"/>
            <a:chExt cx="10073" cy="4370"/>
          </a:xfrm>
        </p:grpSpPr>
        <p:sp>
          <p:nvSpPr>
            <p:cNvPr id="22569" name="Oval 41"/>
            <p:cNvSpPr>
              <a:spLocks noChangeArrowheads="1"/>
            </p:cNvSpPr>
            <p:nvPr/>
          </p:nvSpPr>
          <p:spPr bwMode="auto">
            <a:xfrm>
              <a:off x="1197" y="2826"/>
              <a:ext cx="1851" cy="1145"/>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a:lstStyle/>
            <a:p>
              <a:pPr lvl="1">
                <a:spcAft>
                  <a:spcPts val="1000"/>
                </a:spcAft>
                <a:defRPr/>
              </a:pPr>
              <a:r>
                <a:rPr lang="en-US" sz="1200" b="1">
                  <a:latin typeface="Times New Roman" pitchFamily="18" charset="0"/>
                  <a:cs typeface="Arial" pitchFamily="34" charset="0"/>
                </a:rPr>
                <a:t>Data User</a:t>
              </a:r>
              <a:endParaRPr lang="en-US">
                <a:latin typeface="Arial" pitchFamily="34" charset="0"/>
                <a:cs typeface="Arial" pitchFamily="34" charset="0"/>
              </a:endParaRPr>
            </a:p>
          </p:txBody>
        </p:sp>
        <p:sp>
          <p:nvSpPr>
            <p:cNvPr id="22570" name="AutoShape 42"/>
            <p:cNvSpPr>
              <a:spLocks noChangeArrowheads="1"/>
            </p:cNvSpPr>
            <p:nvPr/>
          </p:nvSpPr>
          <p:spPr bwMode="auto">
            <a:xfrm>
              <a:off x="3400" y="2816"/>
              <a:ext cx="1741" cy="1039"/>
            </a:xfrm>
            <a:prstGeom prst="roundRect">
              <a:avLst>
                <a:gd name="adj" fmla="val 16667"/>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a:lstStyle/>
            <a:p>
              <a:pPr>
                <a:spcAft>
                  <a:spcPts val="1000"/>
                </a:spcAft>
                <a:defRPr/>
              </a:pPr>
              <a:r>
                <a:rPr lang="en-US" sz="1200" b="1">
                  <a:latin typeface="Times New Roman" pitchFamily="18" charset="0"/>
                  <a:cs typeface="Arial" pitchFamily="34" charset="0"/>
                </a:rPr>
                <a:t>Login</a:t>
              </a:r>
              <a:endParaRPr lang="en-US">
                <a:latin typeface="Arial" pitchFamily="34" charset="0"/>
                <a:cs typeface="Arial" pitchFamily="34" charset="0"/>
              </a:endParaRPr>
            </a:p>
          </p:txBody>
        </p:sp>
        <p:sp>
          <p:nvSpPr>
            <p:cNvPr id="22571" name="AutoShape 43"/>
            <p:cNvSpPr>
              <a:spLocks noChangeArrowheads="1"/>
            </p:cNvSpPr>
            <p:nvPr/>
          </p:nvSpPr>
          <p:spPr bwMode="auto">
            <a:xfrm>
              <a:off x="3400" y="4240"/>
              <a:ext cx="1624" cy="1189"/>
            </a:xfrm>
            <a:prstGeom prst="roundRect">
              <a:avLst>
                <a:gd name="adj" fmla="val 16667"/>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a:lstStyle/>
            <a:p>
              <a:pPr>
                <a:spcAft>
                  <a:spcPts val="1000"/>
                </a:spcAft>
                <a:defRPr/>
              </a:pPr>
              <a:r>
                <a:rPr lang="en-US" sz="1200" b="1">
                  <a:latin typeface="Times New Roman" pitchFamily="18" charset="0"/>
                  <a:cs typeface="Arial" pitchFamily="34" charset="0"/>
                </a:rPr>
                <a:t>User Page</a:t>
              </a:r>
              <a:endParaRPr lang="en-US">
                <a:latin typeface="Arial" pitchFamily="34" charset="0"/>
                <a:cs typeface="Arial" pitchFamily="34" charset="0"/>
              </a:endParaRPr>
            </a:p>
          </p:txBody>
        </p:sp>
        <p:sp>
          <p:nvSpPr>
            <p:cNvPr id="22572" name="AutoShape 44"/>
            <p:cNvSpPr>
              <a:spLocks noChangeArrowheads="1"/>
            </p:cNvSpPr>
            <p:nvPr/>
          </p:nvSpPr>
          <p:spPr bwMode="auto">
            <a:xfrm>
              <a:off x="5576" y="4073"/>
              <a:ext cx="2327" cy="1355"/>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a:lstStyle/>
            <a:p>
              <a:pPr lvl="1">
                <a:spcAft>
                  <a:spcPts val="1000"/>
                </a:spcAft>
                <a:defRPr/>
              </a:pPr>
              <a:r>
                <a:rPr lang="en-US" sz="1200" b="1">
                  <a:latin typeface="Times New Roman" pitchFamily="18" charset="0"/>
                  <a:cs typeface="Arial" pitchFamily="34" charset="0"/>
                </a:rPr>
                <a:t>Verification of All authority</a:t>
              </a:r>
              <a:endParaRPr lang="en-US">
                <a:latin typeface="Arial" pitchFamily="34" charset="0"/>
                <a:cs typeface="Arial" pitchFamily="34" charset="0"/>
              </a:endParaRPr>
            </a:p>
          </p:txBody>
        </p:sp>
        <p:sp>
          <p:nvSpPr>
            <p:cNvPr id="22573" name="AutoShape 45"/>
            <p:cNvSpPr>
              <a:spLocks noChangeArrowheads="1"/>
            </p:cNvSpPr>
            <p:nvPr/>
          </p:nvSpPr>
          <p:spPr bwMode="auto">
            <a:xfrm>
              <a:off x="5693" y="5863"/>
              <a:ext cx="2111" cy="1323"/>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a:lstStyle/>
            <a:p>
              <a:pPr algn="ctr">
                <a:spcAft>
                  <a:spcPts val="1000"/>
                </a:spcAft>
                <a:defRPr/>
              </a:pPr>
              <a:r>
                <a:rPr lang="en-US" sz="1200" b="1">
                  <a:latin typeface="Times New Roman" pitchFamily="18" charset="0"/>
                  <a:cs typeface="Arial" pitchFamily="34" charset="0"/>
                </a:rPr>
                <a:t>Download &amp; Update</a:t>
              </a:r>
            </a:p>
            <a:p>
              <a:pPr>
                <a:defRPr/>
              </a:pPr>
              <a:endParaRPr lang="en-US">
                <a:latin typeface="Arial" pitchFamily="34" charset="0"/>
                <a:cs typeface="Arial" pitchFamily="34" charset="0"/>
              </a:endParaRPr>
            </a:p>
          </p:txBody>
        </p:sp>
        <p:sp>
          <p:nvSpPr>
            <p:cNvPr id="22574" name="AutoShape 46"/>
            <p:cNvSpPr>
              <a:spLocks noChangeArrowheads="1"/>
            </p:cNvSpPr>
            <p:nvPr/>
          </p:nvSpPr>
          <p:spPr bwMode="auto">
            <a:xfrm>
              <a:off x="8908" y="3504"/>
              <a:ext cx="2362" cy="1925"/>
            </a:xfrm>
            <a:prstGeom prst="can">
              <a:avLst>
                <a:gd name="adj" fmla="val 25000"/>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algn="ctr">
                <a:spcAft>
                  <a:spcPts val="1000"/>
                </a:spcAft>
                <a:defRPr/>
              </a:pPr>
              <a:endParaRPr lang="en-US" sz="1200" b="1">
                <a:latin typeface="Times New Roman" pitchFamily="18" charset="0"/>
                <a:cs typeface="Arial" pitchFamily="34" charset="0"/>
              </a:endParaRPr>
            </a:p>
            <a:p>
              <a:pPr algn="ctr">
                <a:spcAft>
                  <a:spcPts val="1000"/>
                </a:spcAft>
                <a:defRPr/>
              </a:pPr>
              <a:r>
                <a:rPr lang="en-US" sz="1200" b="1">
                  <a:latin typeface="Times New Roman" pitchFamily="18" charset="0"/>
                  <a:cs typeface="Arial" pitchFamily="34" charset="0"/>
                </a:rPr>
                <a:t>Cloud Database</a:t>
              </a:r>
              <a:endParaRPr lang="en-US">
                <a:latin typeface="Arial" pitchFamily="34" charset="0"/>
                <a:cs typeface="Arial" pitchFamily="34" charset="0"/>
              </a:endParaRPr>
            </a:p>
          </p:txBody>
        </p:sp>
        <p:cxnSp>
          <p:nvCxnSpPr>
            <p:cNvPr id="21515" name="AutoShape 47"/>
            <p:cNvCxnSpPr>
              <a:cxnSpLocks noChangeShapeType="1"/>
            </p:cNvCxnSpPr>
            <p:nvPr/>
          </p:nvCxnSpPr>
          <p:spPr bwMode="auto">
            <a:xfrm>
              <a:off x="7903" y="4692"/>
              <a:ext cx="1005" cy="0"/>
            </a:xfrm>
            <a:prstGeom prst="straightConnector1">
              <a:avLst/>
            </a:prstGeom>
            <a:noFill/>
            <a:ln w="9525">
              <a:solidFill>
                <a:srgbClr val="000000"/>
              </a:solidFill>
              <a:round/>
              <a:headEnd type="triangle" w="med" len="med"/>
              <a:tailEnd type="triangle" w="med" len="med"/>
            </a:ln>
          </p:spPr>
        </p:cxnSp>
        <p:cxnSp>
          <p:nvCxnSpPr>
            <p:cNvPr id="21516" name="AutoShape 48"/>
            <p:cNvCxnSpPr>
              <a:cxnSpLocks noChangeShapeType="1"/>
            </p:cNvCxnSpPr>
            <p:nvPr/>
          </p:nvCxnSpPr>
          <p:spPr bwMode="auto">
            <a:xfrm>
              <a:off x="3047" y="3386"/>
              <a:ext cx="352" cy="0"/>
            </a:xfrm>
            <a:prstGeom prst="straightConnector1">
              <a:avLst/>
            </a:prstGeom>
            <a:noFill/>
            <a:ln w="9525">
              <a:solidFill>
                <a:srgbClr val="000000"/>
              </a:solidFill>
              <a:round/>
              <a:headEnd type="triangle" w="med" len="med"/>
              <a:tailEnd type="triangle" w="med" len="med"/>
            </a:ln>
          </p:spPr>
        </p:cxnSp>
        <p:cxnSp>
          <p:nvCxnSpPr>
            <p:cNvPr id="21517" name="AutoShape 49"/>
            <p:cNvCxnSpPr>
              <a:cxnSpLocks noChangeShapeType="1"/>
            </p:cNvCxnSpPr>
            <p:nvPr/>
          </p:nvCxnSpPr>
          <p:spPr bwMode="auto">
            <a:xfrm>
              <a:off x="4153" y="3855"/>
              <a:ext cx="16" cy="385"/>
            </a:xfrm>
            <a:prstGeom prst="straightConnector1">
              <a:avLst/>
            </a:prstGeom>
            <a:noFill/>
            <a:ln w="9525">
              <a:solidFill>
                <a:srgbClr val="000000"/>
              </a:solidFill>
              <a:round/>
              <a:headEnd/>
              <a:tailEnd type="triangle" w="med" len="med"/>
            </a:ln>
          </p:spPr>
        </p:cxnSp>
        <p:cxnSp>
          <p:nvCxnSpPr>
            <p:cNvPr id="21518" name="AutoShape 50"/>
            <p:cNvCxnSpPr>
              <a:cxnSpLocks noChangeShapeType="1"/>
            </p:cNvCxnSpPr>
            <p:nvPr/>
          </p:nvCxnSpPr>
          <p:spPr bwMode="auto">
            <a:xfrm>
              <a:off x="5023" y="4776"/>
              <a:ext cx="553" cy="16"/>
            </a:xfrm>
            <a:prstGeom prst="straightConnector1">
              <a:avLst/>
            </a:prstGeom>
            <a:noFill/>
            <a:ln w="9525">
              <a:solidFill>
                <a:srgbClr val="000000"/>
              </a:solidFill>
              <a:round/>
              <a:headEnd/>
              <a:tailEnd type="triangle" w="med" len="med"/>
            </a:ln>
          </p:spPr>
        </p:cxnSp>
        <p:cxnSp>
          <p:nvCxnSpPr>
            <p:cNvPr id="21519" name="AutoShape 51"/>
            <p:cNvCxnSpPr>
              <a:cxnSpLocks noChangeShapeType="1"/>
            </p:cNvCxnSpPr>
            <p:nvPr/>
          </p:nvCxnSpPr>
          <p:spPr bwMode="auto">
            <a:xfrm>
              <a:off x="6647" y="5429"/>
              <a:ext cx="0" cy="435"/>
            </a:xfrm>
            <a:prstGeom prst="straightConnector1">
              <a:avLst/>
            </a:prstGeom>
            <a:noFill/>
            <a:ln w="9525">
              <a:solidFill>
                <a:srgbClr val="000000"/>
              </a:solidFill>
              <a:round/>
              <a:headEnd/>
              <a:tailEnd type="triangl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1143000" y="609600"/>
            <a:ext cx="6019800" cy="400050"/>
          </a:xfrm>
          <a:prstGeom prst="rect">
            <a:avLst/>
          </a:prstGeom>
          <a:noFill/>
          <a:ln w="9525">
            <a:noFill/>
            <a:miter lim="800000"/>
            <a:headEnd/>
            <a:tailEnd/>
          </a:ln>
        </p:spPr>
        <p:txBody>
          <a:bodyPr anchor="ctr">
            <a:spAutoFit/>
          </a:bodyPr>
          <a:lstStyle/>
          <a:p>
            <a:pPr>
              <a:buFont typeface="Wingdings" pitchFamily="2" charset="2"/>
              <a:buChar char="Ø"/>
            </a:pPr>
            <a:r>
              <a:rPr lang="en-US" sz="2000" b="1">
                <a:latin typeface="Times New Roman" pitchFamily="18" charset="0"/>
                <a:cs typeface="Times New Roman" pitchFamily="18" charset="0"/>
              </a:rPr>
              <a:t>Secure Data distribution &amp; Integrity:</a:t>
            </a:r>
          </a:p>
        </p:txBody>
      </p:sp>
      <p:grpSp>
        <p:nvGrpSpPr>
          <p:cNvPr id="2" name="Group 10"/>
          <p:cNvGrpSpPr>
            <a:grpSpLocks/>
          </p:cNvGrpSpPr>
          <p:nvPr/>
        </p:nvGrpSpPr>
        <p:grpSpPr bwMode="auto">
          <a:xfrm>
            <a:off x="914400" y="1905000"/>
            <a:ext cx="6364288" cy="1914525"/>
            <a:chOff x="1071" y="2840"/>
            <a:chExt cx="10021" cy="3015"/>
          </a:xfrm>
        </p:grpSpPr>
        <p:sp>
          <p:nvSpPr>
            <p:cNvPr id="23563" name="Oval 227"/>
            <p:cNvSpPr>
              <a:spLocks noChangeArrowheads="1"/>
            </p:cNvSpPr>
            <p:nvPr/>
          </p:nvSpPr>
          <p:spPr bwMode="auto">
            <a:xfrm>
              <a:off x="1071" y="3040"/>
              <a:ext cx="1322" cy="903"/>
            </a:xfrm>
            <a:prstGeom prst="ellipse">
              <a:avLst/>
            </a:prstGeom>
            <a:gradFill rotWithShape="0">
              <a:gsLst>
                <a:gs pos="0">
                  <a:srgbClr val="C2D69B"/>
                </a:gs>
                <a:gs pos="50000">
                  <a:srgbClr val="9BBB59"/>
                </a:gs>
                <a:gs pos="100000">
                  <a:srgbClr val="C2D69B"/>
                </a:gs>
              </a:gsLst>
              <a:lin ang="5400000" scaled="1"/>
            </a:gradFill>
            <a:ln w="12700">
              <a:solidFill>
                <a:srgbClr val="9BBB59"/>
              </a:solidFill>
              <a:round/>
              <a:headEnd/>
              <a:tailEnd/>
            </a:ln>
            <a:effectLst>
              <a:outerShdw dist="28398" dir="3806097" algn="ctr" rotWithShape="0">
                <a:srgbClr val="4E6128"/>
              </a:outerShdw>
            </a:effectLst>
          </p:spPr>
          <p:txBody>
            <a:bodyPr/>
            <a:lstStyle/>
            <a:p>
              <a:pPr algn="ctr">
                <a:spcAft>
                  <a:spcPts val="1000"/>
                </a:spcAft>
                <a:defRPr/>
              </a:pPr>
              <a:r>
                <a:rPr lang="en-US" sz="1200" b="1">
                  <a:latin typeface="Times New Roman" pitchFamily="18" charset="0"/>
                  <a:cs typeface="Arial" pitchFamily="34" charset="0"/>
                </a:rPr>
                <a:t>User</a:t>
              </a:r>
            </a:p>
            <a:p>
              <a:pPr>
                <a:defRPr/>
              </a:pPr>
              <a:endParaRPr lang="en-US">
                <a:latin typeface="Arial" pitchFamily="34" charset="0"/>
                <a:cs typeface="Arial" pitchFamily="34" charset="0"/>
              </a:endParaRPr>
            </a:p>
          </p:txBody>
        </p:sp>
        <p:sp>
          <p:nvSpPr>
            <p:cNvPr id="23564" name="Rectangle 229"/>
            <p:cNvSpPr>
              <a:spLocks noChangeArrowheads="1"/>
            </p:cNvSpPr>
            <p:nvPr/>
          </p:nvSpPr>
          <p:spPr bwMode="auto">
            <a:xfrm>
              <a:off x="2781" y="2945"/>
              <a:ext cx="1825" cy="1073"/>
            </a:xfrm>
            <a:prstGeom prst="rect">
              <a:avLst/>
            </a:prstGeom>
            <a:gradFill rotWithShape="0">
              <a:gsLst>
                <a:gs pos="0">
                  <a:srgbClr val="FFFFFF"/>
                </a:gs>
                <a:gs pos="100000">
                  <a:srgbClr val="CCC0D9"/>
                </a:gs>
              </a:gsLst>
              <a:lin ang="5400000" scaled="1"/>
            </a:gradFill>
            <a:ln w="12700">
              <a:solidFill>
                <a:srgbClr val="B2A1C7"/>
              </a:solidFill>
              <a:miter lim="800000"/>
              <a:headEnd/>
              <a:tailEnd/>
            </a:ln>
            <a:effectLst>
              <a:outerShdw dist="28398" dir="3806097" algn="ctr" rotWithShape="0">
                <a:srgbClr val="3F3151">
                  <a:alpha val="50000"/>
                </a:srgbClr>
              </a:outerShdw>
            </a:effectLst>
          </p:spPr>
          <p:txBody>
            <a:bodyPr/>
            <a:lstStyle/>
            <a:p>
              <a:pPr algn="ctr">
                <a:spcAft>
                  <a:spcPts val="1000"/>
                </a:spcAft>
                <a:defRPr/>
              </a:pPr>
              <a:r>
                <a:rPr lang="en-US" sz="1200" b="1">
                  <a:latin typeface="Times New Roman" pitchFamily="18" charset="0"/>
                  <a:cs typeface="Arial" pitchFamily="34" charset="0"/>
                </a:rPr>
                <a:t>Request to data owner</a:t>
              </a:r>
            </a:p>
            <a:p>
              <a:pPr>
                <a:defRPr/>
              </a:pPr>
              <a:endParaRPr lang="en-US">
                <a:latin typeface="Arial" pitchFamily="34" charset="0"/>
                <a:cs typeface="Arial" pitchFamily="34" charset="0"/>
              </a:endParaRPr>
            </a:p>
          </p:txBody>
        </p:sp>
        <p:sp>
          <p:nvSpPr>
            <p:cNvPr id="22534" name="AutoShape 230"/>
            <p:cNvSpPr>
              <a:spLocks noChangeArrowheads="1"/>
            </p:cNvSpPr>
            <p:nvPr/>
          </p:nvSpPr>
          <p:spPr bwMode="auto">
            <a:xfrm>
              <a:off x="2741" y="4543"/>
              <a:ext cx="1798" cy="1085"/>
            </a:xfrm>
            <a:prstGeom prst="roundRect">
              <a:avLst>
                <a:gd name="adj" fmla="val 16667"/>
              </a:avLst>
            </a:prstGeom>
            <a:solidFill>
              <a:srgbClr val="FFFFFF"/>
            </a:solidFill>
            <a:ln w="63500" cmpd="thickThin">
              <a:solidFill>
                <a:srgbClr val="C0504D"/>
              </a:solidFill>
              <a:round/>
              <a:headEnd/>
              <a:tailEnd/>
            </a:ln>
          </p:spPr>
          <p:txBody>
            <a:bodyPr/>
            <a:lstStyle/>
            <a:p>
              <a:pPr algn="ctr">
                <a:spcAft>
                  <a:spcPts val="1000"/>
                </a:spcAft>
              </a:pPr>
              <a:r>
                <a:rPr lang="en-US" sz="1200" b="1">
                  <a:latin typeface="Times New Roman" pitchFamily="18" charset="0"/>
                </a:rPr>
                <a:t>Encrypted file &amp;key</a:t>
              </a:r>
            </a:p>
            <a:p>
              <a:endParaRPr lang="en-US"/>
            </a:p>
          </p:txBody>
        </p:sp>
        <p:sp>
          <p:nvSpPr>
            <p:cNvPr id="23566" name="AutoShape 231"/>
            <p:cNvSpPr>
              <a:spLocks noChangeArrowheads="1"/>
            </p:cNvSpPr>
            <p:nvPr/>
          </p:nvSpPr>
          <p:spPr bwMode="auto">
            <a:xfrm>
              <a:off x="4973" y="2840"/>
              <a:ext cx="1372" cy="1273"/>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a:lstStyle/>
            <a:p>
              <a:pPr algn="ctr">
                <a:spcAft>
                  <a:spcPts val="1000"/>
                </a:spcAft>
                <a:defRPr/>
              </a:pPr>
              <a:r>
                <a:rPr lang="en-US" sz="1200">
                  <a:latin typeface="Times New Roman" pitchFamily="18" charset="0"/>
                  <a:cs typeface="Arial" pitchFamily="34" charset="0"/>
                </a:rPr>
                <a:t>Request accepted</a:t>
              </a:r>
            </a:p>
            <a:p>
              <a:pPr>
                <a:defRPr/>
              </a:pPr>
              <a:endParaRPr lang="en-US">
                <a:latin typeface="Arial" pitchFamily="34" charset="0"/>
                <a:cs typeface="Arial" pitchFamily="34" charset="0"/>
              </a:endParaRPr>
            </a:p>
          </p:txBody>
        </p:sp>
        <p:sp>
          <p:nvSpPr>
            <p:cNvPr id="22536" name="AutoShape 232"/>
            <p:cNvSpPr>
              <a:spLocks noChangeArrowheads="1"/>
            </p:cNvSpPr>
            <p:nvPr/>
          </p:nvSpPr>
          <p:spPr bwMode="auto">
            <a:xfrm>
              <a:off x="6831" y="2891"/>
              <a:ext cx="1731" cy="1222"/>
            </a:xfrm>
            <a:prstGeom prst="roundRect">
              <a:avLst>
                <a:gd name="adj" fmla="val 16667"/>
              </a:avLst>
            </a:prstGeom>
            <a:solidFill>
              <a:srgbClr val="FFFFFF"/>
            </a:solidFill>
            <a:ln w="63500" cmpd="thickThin">
              <a:solidFill>
                <a:srgbClr val="4BACC6"/>
              </a:solidFill>
              <a:round/>
              <a:headEnd/>
              <a:tailEnd/>
            </a:ln>
          </p:spPr>
          <p:txBody>
            <a:bodyPr/>
            <a:lstStyle/>
            <a:p>
              <a:pPr algn="ctr">
                <a:spcAft>
                  <a:spcPts val="1000"/>
                </a:spcAft>
              </a:pPr>
              <a:r>
                <a:rPr lang="en-US" sz="1200" b="1">
                  <a:latin typeface="Times New Roman" pitchFamily="18" charset="0"/>
                </a:rPr>
                <a:t>Key for Decryption</a:t>
              </a:r>
            </a:p>
            <a:p>
              <a:endParaRPr lang="en-US"/>
            </a:p>
          </p:txBody>
        </p:sp>
        <p:sp>
          <p:nvSpPr>
            <p:cNvPr id="22537" name="AutoShape 233"/>
            <p:cNvSpPr>
              <a:spLocks noChangeArrowheads="1"/>
            </p:cNvSpPr>
            <p:nvPr/>
          </p:nvSpPr>
          <p:spPr bwMode="auto">
            <a:xfrm>
              <a:off x="6714" y="4683"/>
              <a:ext cx="1607" cy="1172"/>
            </a:xfrm>
            <a:prstGeom prst="roundRect">
              <a:avLst>
                <a:gd name="adj" fmla="val 16667"/>
              </a:avLst>
            </a:prstGeom>
            <a:solidFill>
              <a:srgbClr val="FFFFFF"/>
            </a:solidFill>
            <a:ln w="12700">
              <a:solidFill>
                <a:srgbClr val="9BBB59"/>
              </a:solidFill>
              <a:prstDash val="dash"/>
              <a:round/>
              <a:headEnd/>
              <a:tailEnd/>
            </a:ln>
          </p:spPr>
          <p:txBody>
            <a:bodyPr/>
            <a:lstStyle/>
            <a:p>
              <a:pPr algn="ctr">
                <a:spcAft>
                  <a:spcPts val="1000"/>
                </a:spcAft>
              </a:pPr>
              <a:r>
                <a:rPr lang="en-US" sz="1200" b="1">
                  <a:latin typeface="Times New Roman" pitchFamily="18" charset="0"/>
                </a:rPr>
                <a:t>Download File</a:t>
              </a:r>
              <a:endParaRPr lang="en-US"/>
            </a:p>
          </p:txBody>
        </p:sp>
        <p:cxnSp>
          <p:nvCxnSpPr>
            <p:cNvPr id="22538" name="AutoShape 234"/>
            <p:cNvCxnSpPr>
              <a:cxnSpLocks noChangeShapeType="1"/>
            </p:cNvCxnSpPr>
            <p:nvPr/>
          </p:nvCxnSpPr>
          <p:spPr bwMode="auto">
            <a:xfrm>
              <a:off x="2412" y="3484"/>
              <a:ext cx="368" cy="0"/>
            </a:xfrm>
            <a:prstGeom prst="straightConnector1">
              <a:avLst/>
            </a:prstGeom>
            <a:noFill/>
            <a:ln w="9525">
              <a:solidFill>
                <a:srgbClr val="000000"/>
              </a:solidFill>
              <a:round/>
              <a:headEnd/>
              <a:tailEnd type="triangle" w="med" len="med"/>
            </a:ln>
          </p:spPr>
        </p:cxnSp>
        <p:sp>
          <p:nvSpPr>
            <p:cNvPr id="23570" name="AutoShape 236"/>
            <p:cNvSpPr>
              <a:spLocks noChangeArrowheads="1"/>
            </p:cNvSpPr>
            <p:nvPr/>
          </p:nvSpPr>
          <p:spPr bwMode="auto">
            <a:xfrm>
              <a:off x="9260" y="4113"/>
              <a:ext cx="1832" cy="1642"/>
            </a:xfrm>
            <a:prstGeom prst="can">
              <a:avLst>
                <a:gd name="adj" fmla="val 25000"/>
              </a:avLst>
            </a:prstGeom>
            <a:solidFill>
              <a:srgbClr val="C0504D"/>
            </a:solidFill>
            <a:ln w="38100">
              <a:solidFill>
                <a:srgbClr val="F2F2F2"/>
              </a:solidFill>
              <a:round/>
              <a:headEnd/>
              <a:tailEnd/>
            </a:ln>
            <a:effectLst>
              <a:outerShdw dist="28398" dir="3806097" algn="ctr" rotWithShape="0">
                <a:srgbClr val="622423">
                  <a:alpha val="50000"/>
                </a:srgbClr>
              </a:outerShdw>
            </a:effectLst>
          </p:spPr>
          <p:txBody>
            <a:bodyPr/>
            <a:lstStyle/>
            <a:p>
              <a:pPr algn="ctr">
                <a:spcAft>
                  <a:spcPts val="1000"/>
                </a:spcAft>
                <a:defRPr/>
              </a:pPr>
              <a:r>
                <a:rPr lang="en-US" sz="1200">
                  <a:latin typeface="Times New Roman" pitchFamily="18" charset="0"/>
                  <a:cs typeface="Arial" pitchFamily="34" charset="0"/>
                </a:rPr>
                <a:t>Clod Data base</a:t>
              </a:r>
              <a:endParaRPr lang="en-US">
                <a:latin typeface="Arial" pitchFamily="34" charset="0"/>
                <a:cs typeface="Arial" pitchFamily="34" charset="0"/>
              </a:endParaRPr>
            </a:p>
          </p:txBody>
        </p:sp>
        <p:cxnSp>
          <p:nvCxnSpPr>
            <p:cNvPr id="22540" name="AutoShape 237"/>
            <p:cNvCxnSpPr>
              <a:cxnSpLocks noChangeShapeType="1"/>
            </p:cNvCxnSpPr>
            <p:nvPr/>
          </p:nvCxnSpPr>
          <p:spPr bwMode="auto">
            <a:xfrm flipV="1">
              <a:off x="4605" y="3461"/>
              <a:ext cx="368" cy="17"/>
            </a:xfrm>
            <a:prstGeom prst="straightConnector1">
              <a:avLst/>
            </a:prstGeom>
            <a:noFill/>
            <a:ln w="9525">
              <a:solidFill>
                <a:srgbClr val="000000"/>
              </a:solidFill>
              <a:round/>
              <a:headEnd/>
              <a:tailEnd type="triangle" w="med" len="med"/>
            </a:ln>
          </p:spPr>
        </p:cxnSp>
        <p:cxnSp>
          <p:nvCxnSpPr>
            <p:cNvPr id="22541" name="AutoShape 238"/>
            <p:cNvCxnSpPr>
              <a:cxnSpLocks noChangeShapeType="1"/>
            </p:cNvCxnSpPr>
            <p:nvPr/>
          </p:nvCxnSpPr>
          <p:spPr bwMode="auto">
            <a:xfrm>
              <a:off x="3650" y="4036"/>
              <a:ext cx="17" cy="469"/>
            </a:xfrm>
            <a:prstGeom prst="straightConnector1">
              <a:avLst/>
            </a:prstGeom>
            <a:noFill/>
            <a:ln w="9525">
              <a:solidFill>
                <a:srgbClr val="000000"/>
              </a:solidFill>
              <a:round/>
              <a:headEnd/>
              <a:tailEnd type="triangle" w="med" len="med"/>
            </a:ln>
          </p:spPr>
        </p:cxnSp>
        <p:cxnSp>
          <p:nvCxnSpPr>
            <p:cNvPr id="22542" name="AutoShape 239"/>
            <p:cNvCxnSpPr>
              <a:cxnSpLocks noChangeShapeType="1"/>
            </p:cNvCxnSpPr>
            <p:nvPr/>
          </p:nvCxnSpPr>
          <p:spPr bwMode="auto">
            <a:xfrm>
              <a:off x="6346" y="3461"/>
              <a:ext cx="485" cy="0"/>
            </a:xfrm>
            <a:prstGeom prst="straightConnector1">
              <a:avLst/>
            </a:prstGeom>
            <a:noFill/>
            <a:ln w="9525">
              <a:solidFill>
                <a:srgbClr val="000000"/>
              </a:solidFill>
              <a:round/>
              <a:headEnd type="triangle" w="med" len="med"/>
              <a:tailEnd type="triangle" w="med" len="med"/>
            </a:ln>
          </p:spPr>
        </p:cxnSp>
        <p:cxnSp>
          <p:nvCxnSpPr>
            <p:cNvPr id="22543" name="AutoShape 240"/>
            <p:cNvCxnSpPr>
              <a:cxnSpLocks noChangeShapeType="1"/>
            </p:cNvCxnSpPr>
            <p:nvPr/>
          </p:nvCxnSpPr>
          <p:spPr bwMode="auto">
            <a:xfrm>
              <a:off x="7568" y="4113"/>
              <a:ext cx="34" cy="570"/>
            </a:xfrm>
            <a:prstGeom prst="straightConnector1">
              <a:avLst/>
            </a:prstGeom>
            <a:noFill/>
            <a:ln w="9525">
              <a:solidFill>
                <a:srgbClr val="000000"/>
              </a:solidFill>
              <a:round/>
              <a:headEnd type="triangle" w="med" len="med"/>
              <a:tailEnd type="triangle" w="med" len="med"/>
            </a:ln>
          </p:spPr>
        </p:cxnSp>
        <p:cxnSp>
          <p:nvCxnSpPr>
            <p:cNvPr id="22544" name="AutoShape 241"/>
            <p:cNvCxnSpPr>
              <a:cxnSpLocks noChangeShapeType="1"/>
            </p:cNvCxnSpPr>
            <p:nvPr/>
          </p:nvCxnSpPr>
          <p:spPr bwMode="auto">
            <a:xfrm flipH="1">
              <a:off x="8321" y="5018"/>
              <a:ext cx="939" cy="0"/>
            </a:xfrm>
            <a:prstGeom prst="straightConnector1">
              <a:avLst/>
            </a:prstGeom>
            <a:noFill/>
            <a:ln w="9525">
              <a:solidFill>
                <a:srgbClr val="000000"/>
              </a:solidFill>
              <a:round/>
              <a:headEnd/>
              <a:tailEnd type="triangle" w="med" len="med"/>
            </a:ln>
          </p:spPr>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3"/>
          <p:cNvSpPr>
            <a:spLocks noChangeArrowheads="1"/>
          </p:cNvSpPr>
          <p:nvPr/>
        </p:nvSpPr>
        <p:spPr bwMode="auto">
          <a:xfrm>
            <a:off x="1066800" y="609600"/>
            <a:ext cx="2362200" cy="400050"/>
          </a:xfrm>
          <a:prstGeom prst="rect">
            <a:avLst/>
          </a:prstGeom>
          <a:noFill/>
          <a:ln w="9525">
            <a:noFill/>
            <a:miter lim="800000"/>
            <a:headEnd/>
            <a:tailEnd/>
          </a:ln>
        </p:spPr>
        <p:txBody>
          <a:bodyPr anchor="ctr">
            <a:spAutoFit/>
          </a:bodyPr>
          <a:lstStyle/>
          <a:p>
            <a:pPr algn="just" eaLnBrk="0" hangingPunct="0">
              <a:buFont typeface="Wingdings" pitchFamily="2" charset="2"/>
              <a:buChar char="Ø"/>
            </a:pPr>
            <a:r>
              <a:rPr lang="en-US" sz="2000" b="1">
                <a:latin typeface="Times New Roman" pitchFamily="18" charset="0"/>
                <a:cs typeface="Calibri" pitchFamily="34" charset="0"/>
              </a:rPr>
              <a:t>Summarization</a:t>
            </a:r>
          </a:p>
        </p:txBody>
      </p:sp>
      <p:grpSp>
        <p:nvGrpSpPr>
          <p:cNvPr id="2" name="Group 9"/>
          <p:cNvGrpSpPr>
            <a:grpSpLocks/>
          </p:cNvGrpSpPr>
          <p:nvPr/>
        </p:nvGrpSpPr>
        <p:grpSpPr bwMode="auto">
          <a:xfrm>
            <a:off x="1184275" y="1633538"/>
            <a:ext cx="7273925" cy="4157662"/>
            <a:chOff x="1995" y="8398"/>
            <a:chExt cx="8160" cy="4719"/>
          </a:xfrm>
        </p:grpSpPr>
        <p:sp>
          <p:nvSpPr>
            <p:cNvPr id="23556" name="AutoShape 10"/>
            <p:cNvSpPr>
              <a:spLocks noChangeArrowheads="1"/>
            </p:cNvSpPr>
            <p:nvPr/>
          </p:nvSpPr>
          <p:spPr bwMode="auto">
            <a:xfrm>
              <a:off x="8359" y="12105"/>
              <a:ext cx="1440" cy="940"/>
            </a:xfrm>
            <a:prstGeom prst="roundRect">
              <a:avLst>
                <a:gd name="adj" fmla="val 16667"/>
              </a:avLst>
            </a:prstGeom>
            <a:solidFill>
              <a:srgbClr val="FFFFFF"/>
            </a:solidFill>
            <a:ln w="63500" cmpd="thickThin">
              <a:solidFill>
                <a:srgbClr val="C0504D"/>
              </a:solidFill>
              <a:round/>
              <a:headEnd/>
              <a:tailEnd/>
            </a:ln>
          </p:spPr>
          <p:txBody>
            <a:bodyPr/>
            <a:lstStyle/>
            <a:p>
              <a:pPr algn="ctr">
                <a:spcAft>
                  <a:spcPts val="1000"/>
                </a:spcAft>
              </a:pPr>
              <a:r>
                <a:rPr lang="en-US" sz="1200">
                  <a:latin typeface="Times New Roman" pitchFamily="18" charset="0"/>
                </a:rPr>
                <a:t>Result Displayed</a:t>
              </a:r>
              <a:endParaRPr lang="en-US"/>
            </a:p>
          </p:txBody>
        </p:sp>
        <p:cxnSp>
          <p:nvCxnSpPr>
            <p:cNvPr id="23557" name="AutoShape 11"/>
            <p:cNvCxnSpPr>
              <a:cxnSpLocks noChangeShapeType="1"/>
            </p:cNvCxnSpPr>
            <p:nvPr/>
          </p:nvCxnSpPr>
          <p:spPr bwMode="auto">
            <a:xfrm>
              <a:off x="7750" y="12570"/>
              <a:ext cx="609" cy="0"/>
            </a:xfrm>
            <a:prstGeom prst="straightConnector1">
              <a:avLst/>
            </a:prstGeom>
            <a:noFill/>
            <a:ln w="9525">
              <a:solidFill>
                <a:srgbClr val="000000"/>
              </a:solidFill>
              <a:round/>
              <a:headEnd/>
              <a:tailEnd type="triangle" w="med" len="med"/>
            </a:ln>
          </p:spPr>
        </p:cxnSp>
        <p:sp>
          <p:nvSpPr>
            <p:cNvPr id="23558" name="Rectangle 12"/>
            <p:cNvSpPr>
              <a:spLocks noChangeArrowheads="1"/>
            </p:cNvSpPr>
            <p:nvPr/>
          </p:nvSpPr>
          <p:spPr bwMode="auto">
            <a:xfrm>
              <a:off x="1995" y="8398"/>
              <a:ext cx="1734" cy="679"/>
            </a:xfrm>
            <a:prstGeom prst="rect">
              <a:avLst/>
            </a:prstGeom>
            <a:solidFill>
              <a:srgbClr val="FFFFFF"/>
            </a:solidFill>
            <a:ln w="63500" cmpd="thickThin">
              <a:solidFill>
                <a:srgbClr val="C0504D"/>
              </a:solidFill>
              <a:miter lim="800000"/>
              <a:headEnd/>
              <a:tailEnd/>
            </a:ln>
          </p:spPr>
          <p:txBody>
            <a:bodyPr/>
            <a:lstStyle/>
            <a:p>
              <a:pPr algn="ctr">
                <a:spcAft>
                  <a:spcPts val="1000"/>
                </a:spcAft>
              </a:pPr>
              <a:r>
                <a:rPr lang="en-US" sz="1100">
                  <a:latin typeface="Times New Roman" pitchFamily="18" charset="0"/>
                </a:rPr>
                <a:t>Admin</a:t>
              </a:r>
              <a:endParaRPr lang="en-US"/>
            </a:p>
          </p:txBody>
        </p:sp>
        <p:sp>
          <p:nvSpPr>
            <p:cNvPr id="23559" name="AutoShape 13"/>
            <p:cNvSpPr>
              <a:spLocks noChangeArrowheads="1"/>
            </p:cNvSpPr>
            <p:nvPr/>
          </p:nvSpPr>
          <p:spPr bwMode="auto">
            <a:xfrm>
              <a:off x="4271" y="8442"/>
              <a:ext cx="1187" cy="584"/>
            </a:xfrm>
            <a:prstGeom prst="roundRect">
              <a:avLst>
                <a:gd name="adj" fmla="val 16667"/>
              </a:avLst>
            </a:prstGeom>
            <a:solidFill>
              <a:srgbClr val="FFFFFF"/>
            </a:solidFill>
            <a:ln w="63500" cmpd="thickThin">
              <a:solidFill>
                <a:srgbClr val="9BBB59"/>
              </a:solidFill>
              <a:round/>
              <a:headEnd/>
              <a:tailEnd/>
            </a:ln>
          </p:spPr>
          <p:txBody>
            <a:bodyPr/>
            <a:lstStyle/>
            <a:p>
              <a:pPr algn="ctr">
                <a:spcAft>
                  <a:spcPts val="1000"/>
                </a:spcAft>
              </a:pPr>
              <a:r>
                <a:rPr lang="en-US" sz="1100">
                  <a:latin typeface="Times New Roman" pitchFamily="18" charset="0"/>
                </a:rPr>
                <a:t>Login</a:t>
              </a:r>
              <a:endParaRPr lang="en-US"/>
            </a:p>
          </p:txBody>
        </p:sp>
        <p:cxnSp>
          <p:nvCxnSpPr>
            <p:cNvPr id="23560" name="AutoShape 14"/>
            <p:cNvCxnSpPr>
              <a:cxnSpLocks noChangeShapeType="1"/>
            </p:cNvCxnSpPr>
            <p:nvPr/>
          </p:nvCxnSpPr>
          <p:spPr bwMode="auto">
            <a:xfrm>
              <a:off x="3729" y="8759"/>
              <a:ext cx="542" cy="0"/>
            </a:xfrm>
            <a:prstGeom prst="straightConnector1">
              <a:avLst/>
            </a:prstGeom>
            <a:noFill/>
            <a:ln w="9525">
              <a:solidFill>
                <a:srgbClr val="000000"/>
              </a:solidFill>
              <a:round/>
              <a:headEnd/>
              <a:tailEnd type="triangle" w="med" len="med"/>
            </a:ln>
          </p:spPr>
        </p:cxnSp>
        <p:cxnSp>
          <p:nvCxnSpPr>
            <p:cNvPr id="23561" name="AutoShape 15"/>
            <p:cNvCxnSpPr>
              <a:cxnSpLocks noChangeShapeType="1"/>
            </p:cNvCxnSpPr>
            <p:nvPr/>
          </p:nvCxnSpPr>
          <p:spPr bwMode="auto">
            <a:xfrm>
              <a:off x="4752" y="9026"/>
              <a:ext cx="0" cy="468"/>
            </a:xfrm>
            <a:prstGeom prst="straightConnector1">
              <a:avLst/>
            </a:prstGeom>
            <a:noFill/>
            <a:ln w="9525">
              <a:solidFill>
                <a:srgbClr val="000000"/>
              </a:solidFill>
              <a:round/>
              <a:headEnd/>
              <a:tailEnd type="triangle" w="med" len="med"/>
            </a:ln>
          </p:spPr>
        </p:cxnSp>
        <p:sp>
          <p:nvSpPr>
            <p:cNvPr id="23562" name="AutoShape 16"/>
            <p:cNvSpPr>
              <a:spLocks noChangeArrowheads="1"/>
            </p:cNvSpPr>
            <p:nvPr/>
          </p:nvSpPr>
          <p:spPr bwMode="auto">
            <a:xfrm>
              <a:off x="3855" y="9494"/>
              <a:ext cx="1827" cy="933"/>
            </a:xfrm>
            <a:prstGeom prst="roundRect">
              <a:avLst>
                <a:gd name="adj" fmla="val 16667"/>
              </a:avLst>
            </a:prstGeom>
            <a:solidFill>
              <a:srgbClr val="FFFFFF"/>
            </a:solidFill>
            <a:ln w="63500" cmpd="thickThin">
              <a:solidFill>
                <a:srgbClr val="4F81BD"/>
              </a:solidFill>
              <a:round/>
              <a:headEnd/>
              <a:tailEnd/>
            </a:ln>
          </p:spPr>
          <p:txBody>
            <a:bodyPr/>
            <a:lstStyle/>
            <a:p>
              <a:pPr algn="ctr">
                <a:spcAft>
                  <a:spcPts val="1000"/>
                </a:spcAft>
              </a:pPr>
              <a:r>
                <a:rPr lang="en-US" sz="1100">
                  <a:latin typeface="Times New Roman" pitchFamily="18" charset="0"/>
                </a:rPr>
                <a:t>Admin Page</a:t>
              </a:r>
              <a:endParaRPr lang="en-US"/>
            </a:p>
          </p:txBody>
        </p:sp>
        <p:cxnSp>
          <p:nvCxnSpPr>
            <p:cNvPr id="23563" name="AutoShape 17"/>
            <p:cNvCxnSpPr>
              <a:cxnSpLocks noChangeShapeType="1"/>
            </p:cNvCxnSpPr>
            <p:nvPr/>
          </p:nvCxnSpPr>
          <p:spPr bwMode="auto">
            <a:xfrm>
              <a:off x="5682" y="9927"/>
              <a:ext cx="529" cy="0"/>
            </a:xfrm>
            <a:prstGeom prst="straightConnector1">
              <a:avLst/>
            </a:prstGeom>
            <a:noFill/>
            <a:ln w="9525">
              <a:solidFill>
                <a:srgbClr val="000000"/>
              </a:solidFill>
              <a:round/>
              <a:headEnd/>
              <a:tailEnd type="triangle" w="med" len="med"/>
            </a:ln>
          </p:spPr>
        </p:cxnSp>
        <p:sp>
          <p:nvSpPr>
            <p:cNvPr id="23564" name="AutoShape 18"/>
            <p:cNvSpPr>
              <a:spLocks noChangeArrowheads="1"/>
            </p:cNvSpPr>
            <p:nvPr/>
          </p:nvSpPr>
          <p:spPr bwMode="auto">
            <a:xfrm>
              <a:off x="8311" y="9177"/>
              <a:ext cx="1844" cy="1479"/>
            </a:xfrm>
            <a:prstGeom prst="can">
              <a:avLst>
                <a:gd name="adj" fmla="val 25000"/>
              </a:avLst>
            </a:prstGeom>
            <a:solidFill>
              <a:srgbClr val="FFFFFF"/>
            </a:solidFill>
            <a:ln w="12700">
              <a:solidFill>
                <a:srgbClr val="9BBB59"/>
              </a:solidFill>
              <a:prstDash val="dash"/>
              <a:round/>
              <a:headEnd/>
              <a:tailEnd/>
            </a:ln>
          </p:spPr>
          <p:txBody>
            <a:bodyPr/>
            <a:lstStyle/>
            <a:p>
              <a:pPr algn="ctr">
                <a:spcAft>
                  <a:spcPts val="1000"/>
                </a:spcAft>
              </a:pPr>
              <a:r>
                <a:rPr lang="en-US" sz="1100">
                  <a:latin typeface="Times New Roman" pitchFamily="18" charset="0"/>
                </a:rPr>
                <a:t>Cloud Database</a:t>
              </a:r>
              <a:endParaRPr lang="en-US"/>
            </a:p>
          </p:txBody>
        </p:sp>
        <p:cxnSp>
          <p:nvCxnSpPr>
            <p:cNvPr id="23565" name="AutoShape 19"/>
            <p:cNvCxnSpPr>
              <a:cxnSpLocks noChangeShapeType="1"/>
            </p:cNvCxnSpPr>
            <p:nvPr/>
          </p:nvCxnSpPr>
          <p:spPr bwMode="auto">
            <a:xfrm>
              <a:off x="7734" y="9927"/>
              <a:ext cx="609" cy="0"/>
            </a:xfrm>
            <a:prstGeom prst="straightConnector1">
              <a:avLst/>
            </a:prstGeom>
            <a:noFill/>
            <a:ln w="9525">
              <a:solidFill>
                <a:srgbClr val="000000"/>
              </a:solidFill>
              <a:round/>
              <a:headEnd type="triangle" w="med" len="med"/>
              <a:tailEnd type="triangle" w="med" len="med"/>
            </a:ln>
          </p:spPr>
        </p:cxnSp>
        <p:sp>
          <p:nvSpPr>
            <p:cNvPr id="23566" name="AutoShape 20"/>
            <p:cNvSpPr>
              <a:spLocks noChangeArrowheads="1"/>
            </p:cNvSpPr>
            <p:nvPr/>
          </p:nvSpPr>
          <p:spPr bwMode="auto">
            <a:xfrm>
              <a:off x="6211" y="9444"/>
              <a:ext cx="1523" cy="917"/>
            </a:xfrm>
            <a:prstGeom prst="roundRect">
              <a:avLst>
                <a:gd name="adj" fmla="val 16667"/>
              </a:avLst>
            </a:prstGeom>
            <a:solidFill>
              <a:srgbClr val="FFFFFF"/>
            </a:solidFill>
            <a:ln w="63500" cmpd="thickThin">
              <a:solidFill>
                <a:srgbClr val="F79646"/>
              </a:solidFill>
              <a:round/>
              <a:headEnd/>
              <a:tailEnd/>
            </a:ln>
          </p:spPr>
          <p:txBody>
            <a:bodyPr/>
            <a:lstStyle/>
            <a:p>
              <a:pPr algn="ctr">
                <a:spcAft>
                  <a:spcPts val="1000"/>
                </a:spcAft>
              </a:pPr>
              <a:r>
                <a:rPr lang="en-US" sz="1100">
                  <a:latin typeface="Times New Roman" pitchFamily="18" charset="0"/>
                </a:rPr>
                <a:t>Display All DO Details</a:t>
              </a:r>
              <a:endParaRPr lang="en-US"/>
            </a:p>
          </p:txBody>
        </p:sp>
        <p:sp>
          <p:nvSpPr>
            <p:cNvPr id="23567" name="AutoShape 21"/>
            <p:cNvSpPr>
              <a:spLocks noChangeArrowheads="1"/>
            </p:cNvSpPr>
            <p:nvPr/>
          </p:nvSpPr>
          <p:spPr bwMode="auto">
            <a:xfrm>
              <a:off x="6195" y="10744"/>
              <a:ext cx="1539" cy="971"/>
            </a:xfrm>
            <a:prstGeom prst="roundRect">
              <a:avLst>
                <a:gd name="adj" fmla="val 16667"/>
              </a:avLst>
            </a:prstGeom>
            <a:solidFill>
              <a:srgbClr val="FFFFFF"/>
            </a:solidFill>
            <a:ln w="63500" cmpd="thickThin">
              <a:solidFill>
                <a:srgbClr val="8064A2"/>
              </a:solidFill>
              <a:round/>
              <a:headEnd/>
              <a:tailEnd/>
            </a:ln>
          </p:spPr>
          <p:txBody>
            <a:bodyPr/>
            <a:lstStyle/>
            <a:p>
              <a:pPr algn="ctr">
                <a:spcAft>
                  <a:spcPts val="1000"/>
                </a:spcAft>
              </a:pPr>
              <a:r>
                <a:rPr lang="en-US" sz="1100">
                  <a:latin typeface="Times New Roman" pitchFamily="18" charset="0"/>
                </a:rPr>
                <a:t>Display All User Details</a:t>
              </a:r>
            </a:p>
            <a:p>
              <a:endParaRPr lang="en-US"/>
            </a:p>
          </p:txBody>
        </p:sp>
        <p:sp>
          <p:nvSpPr>
            <p:cNvPr id="23568" name="AutoShape 22"/>
            <p:cNvSpPr>
              <a:spLocks noChangeArrowheads="1"/>
            </p:cNvSpPr>
            <p:nvPr/>
          </p:nvSpPr>
          <p:spPr bwMode="auto">
            <a:xfrm>
              <a:off x="6047" y="12150"/>
              <a:ext cx="1703" cy="967"/>
            </a:xfrm>
            <a:prstGeom prst="roundRect">
              <a:avLst>
                <a:gd name="adj" fmla="val 16667"/>
              </a:avLst>
            </a:prstGeom>
            <a:solidFill>
              <a:srgbClr val="FFFFFF"/>
            </a:solidFill>
            <a:ln w="63500" cmpd="thickThin">
              <a:solidFill>
                <a:srgbClr val="4BACC6"/>
              </a:solidFill>
              <a:round/>
              <a:headEnd/>
              <a:tailEnd/>
            </a:ln>
          </p:spPr>
          <p:txBody>
            <a:bodyPr/>
            <a:lstStyle/>
            <a:p>
              <a:pPr algn="ctr">
                <a:spcAft>
                  <a:spcPts val="1000"/>
                </a:spcAft>
              </a:pPr>
              <a:r>
                <a:rPr lang="en-US" sz="1100">
                  <a:latin typeface="Times New Roman" pitchFamily="18" charset="0"/>
                </a:rPr>
                <a:t>data checking</a:t>
              </a:r>
              <a:endParaRPr lang="en-US"/>
            </a:p>
          </p:txBody>
        </p:sp>
        <p:cxnSp>
          <p:nvCxnSpPr>
            <p:cNvPr id="23569" name="AutoShape 23"/>
            <p:cNvCxnSpPr>
              <a:cxnSpLocks noChangeShapeType="1"/>
            </p:cNvCxnSpPr>
            <p:nvPr/>
          </p:nvCxnSpPr>
          <p:spPr bwMode="auto">
            <a:xfrm>
              <a:off x="6949" y="10394"/>
              <a:ext cx="0" cy="333"/>
            </a:xfrm>
            <a:prstGeom prst="straightConnector1">
              <a:avLst/>
            </a:prstGeom>
            <a:noFill/>
            <a:ln w="9525">
              <a:solidFill>
                <a:srgbClr val="000000"/>
              </a:solidFill>
              <a:round/>
              <a:headEnd/>
              <a:tailEnd type="triangle" w="med" len="med"/>
            </a:ln>
          </p:spPr>
        </p:cxnSp>
        <p:cxnSp>
          <p:nvCxnSpPr>
            <p:cNvPr id="23570" name="AutoShape 24"/>
            <p:cNvCxnSpPr>
              <a:cxnSpLocks noChangeShapeType="1"/>
            </p:cNvCxnSpPr>
            <p:nvPr/>
          </p:nvCxnSpPr>
          <p:spPr bwMode="auto">
            <a:xfrm>
              <a:off x="6949" y="11785"/>
              <a:ext cx="0" cy="334"/>
            </a:xfrm>
            <a:prstGeom prst="straightConnector1">
              <a:avLst/>
            </a:prstGeom>
            <a:noFill/>
            <a:ln w="9525">
              <a:solidFill>
                <a:srgbClr val="000000"/>
              </a:solidFill>
              <a:round/>
              <a:headEnd/>
              <a:tailEnd type="triangle" w="med" len="med"/>
            </a:ln>
          </p:spPr>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228600" y="0"/>
            <a:ext cx="8839200" cy="5908675"/>
          </a:xfrm>
          <a:prstGeom prst="rect">
            <a:avLst/>
          </a:prstGeom>
          <a:noFill/>
          <a:ln w="9525">
            <a:noFill/>
            <a:miter lim="800000"/>
            <a:headEnd/>
            <a:tailEnd/>
          </a:ln>
        </p:spPr>
        <p:txBody>
          <a:bodyPr anchor="ctr">
            <a:spAutoFit/>
          </a:bodyPr>
          <a:lstStyle/>
          <a:p>
            <a:r>
              <a:rPr lang="en-US" sz="1600" b="1" dirty="0"/>
              <a:t>GIVEN INPUT EXPECTED OUTPUT:</a:t>
            </a:r>
            <a:endParaRPr lang="en-US" sz="1600" dirty="0"/>
          </a:p>
          <a:p>
            <a:r>
              <a:rPr lang="en-US" sz="1600" b="1" dirty="0"/>
              <a:t>User Interface Design:</a:t>
            </a:r>
            <a:endParaRPr lang="en-US" sz="1600" dirty="0"/>
          </a:p>
          <a:p>
            <a:r>
              <a:rPr lang="en-US" sz="1600" b="1" dirty="0"/>
              <a:t>Input:           </a:t>
            </a:r>
            <a:r>
              <a:rPr lang="en-US" sz="1600" dirty="0"/>
              <a:t>User name and password</a:t>
            </a:r>
          </a:p>
          <a:p>
            <a:r>
              <a:rPr lang="en-US" sz="1600" b="1" dirty="0"/>
              <a:t>Output:          </a:t>
            </a:r>
            <a:r>
              <a:rPr lang="en-US" sz="1600" dirty="0"/>
              <a:t>User window</a:t>
            </a:r>
          </a:p>
          <a:p>
            <a:r>
              <a:rPr lang="en-US" sz="1600" b="1" dirty="0"/>
              <a:t>     2. Data Owner Module</a:t>
            </a:r>
            <a:endParaRPr lang="en-US" sz="1600" dirty="0"/>
          </a:p>
          <a:p>
            <a:r>
              <a:rPr lang="en-US" sz="1600" b="1" dirty="0"/>
              <a:t>Input:</a:t>
            </a:r>
            <a:r>
              <a:rPr lang="en-US" sz="1600" dirty="0"/>
              <a:t>           Data Owner enter name and password  &amp; upload files</a:t>
            </a:r>
          </a:p>
          <a:p>
            <a:r>
              <a:rPr lang="en-US" sz="1600" b="1" dirty="0"/>
              <a:t>Output:</a:t>
            </a:r>
            <a:r>
              <a:rPr lang="en-US" sz="1600" dirty="0"/>
              <a:t>        Data Owner Login then upload files. This how data consumer retrieving form the data owner based on the secret key permissions.</a:t>
            </a:r>
          </a:p>
          <a:p>
            <a:r>
              <a:rPr lang="en-US" sz="1600" b="1" dirty="0"/>
              <a:t>Data Consumer</a:t>
            </a:r>
            <a:endParaRPr lang="en-US" sz="1600" dirty="0"/>
          </a:p>
          <a:p>
            <a:r>
              <a:rPr lang="en-US" sz="1600" b="1" dirty="0"/>
              <a:t>Input:</a:t>
            </a:r>
            <a:r>
              <a:rPr lang="en-US" sz="1600" dirty="0"/>
              <a:t>        Data consumer enter name &amp; password</a:t>
            </a:r>
          </a:p>
          <a:p>
            <a:r>
              <a:rPr lang="en-US" sz="1600" b="1" dirty="0"/>
              <a:t>Output:</a:t>
            </a:r>
            <a:r>
              <a:rPr lang="en-US" sz="1600" dirty="0"/>
              <a:t>   User login then verify data . This how data consumer retrieving form the data owner based on the secret key permissions. </a:t>
            </a:r>
          </a:p>
          <a:p>
            <a:r>
              <a:rPr lang="en-US" sz="1600" b="1" dirty="0"/>
              <a:t>Secure Data Distribution and Integrity</a:t>
            </a:r>
            <a:endParaRPr lang="en-US" sz="1600" dirty="0"/>
          </a:p>
          <a:p>
            <a:r>
              <a:rPr lang="en-US" sz="1600" b="1" dirty="0"/>
              <a:t>Input:</a:t>
            </a:r>
            <a:r>
              <a:rPr lang="en-US" sz="1600" dirty="0"/>
              <a:t>          In this secure data distribution &amp; integrity mainly based.</a:t>
            </a:r>
          </a:p>
          <a:p>
            <a:r>
              <a:rPr lang="en-US" sz="1600" b="1" dirty="0"/>
              <a:t>Output:</a:t>
            </a:r>
            <a:r>
              <a:rPr lang="en-US" sz="1600" dirty="0"/>
              <a:t>     upon how the users can interact with the data owner and he/she enhancing the current operations the data consumer can send the data based upon the key generation technique. so that users can get more and more interest of securing data from data owner to data consumers.</a:t>
            </a:r>
          </a:p>
          <a:p>
            <a:r>
              <a:rPr lang="en-US" sz="1600" b="1" dirty="0"/>
              <a:t>Summarizations:</a:t>
            </a:r>
            <a:endParaRPr lang="en-US" sz="1600" dirty="0"/>
          </a:p>
          <a:p>
            <a:r>
              <a:rPr lang="en-US" sz="1600" b="1" dirty="0"/>
              <a:t> </a:t>
            </a:r>
            <a:endParaRPr lang="en-US" sz="1600" dirty="0"/>
          </a:p>
          <a:p>
            <a:r>
              <a:rPr lang="en-US" sz="1600" b="1" dirty="0"/>
              <a:t>Input:</a:t>
            </a:r>
            <a:r>
              <a:rPr lang="en-US" sz="1600" dirty="0"/>
              <a:t> Admin login, verify encryption data key and verify data.</a:t>
            </a:r>
          </a:p>
          <a:p>
            <a:r>
              <a:rPr lang="en-US" sz="1600" b="1" dirty="0"/>
              <a:t> Output:</a:t>
            </a:r>
            <a:r>
              <a:rPr lang="en-US" sz="1600" dirty="0"/>
              <a:t> On clicking on each hyperlink he will be able to see what operations cloud users are doing in the cloud.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457200" y="304800"/>
            <a:ext cx="8077200" cy="4038093"/>
          </a:xfrm>
          <a:prstGeom prst="rect">
            <a:avLst/>
          </a:prstGeom>
          <a:noFill/>
          <a:ln w="9525">
            <a:noFill/>
            <a:miter lim="800000"/>
            <a:headEnd/>
            <a:tailEnd/>
          </a:ln>
        </p:spPr>
        <p:txBody>
          <a:bodyPr anchor="ctr">
            <a:spAutoFit/>
          </a:bodyPr>
          <a:lstStyle/>
          <a:p>
            <a:r>
              <a:rPr lang="en-US" sz="2000" b="1" dirty="0">
                <a:latin typeface="Times New Roman" pitchFamily="18" charset="0"/>
                <a:cs typeface="Times New Roman" pitchFamily="18" charset="0"/>
              </a:rPr>
              <a:t>TECHNIQUE USED OR ALGORITHM USED</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Web Service Setup Algorithm:</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      This technique is used to link the mobile space with the cloud, that is used to store the unlimited data by means of flexibility We give an extensive performance analysis and a proof-of-concept implementation to demonstrate the efficiency of our system in terms of storage, communication and computation overheads on both sides of the cloud server and the mobile devices.</a:t>
            </a:r>
          </a:p>
        </p:txBody>
      </p:sp>
      <p:sp>
        <p:nvSpPr>
          <p:cNvPr id="25603" name="Rectangle 5"/>
          <p:cNvSpPr>
            <a:spLocks noChangeArrowheads="1"/>
          </p:cNvSpPr>
          <p:nvPr/>
        </p:nvSpPr>
        <p:spPr bwMode="auto">
          <a:xfrm>
            <a:off x="0" y="1895475"/>
            <a:ext cx="504825" cy="498475"/>
          </a:xfrm>
          <a:prstGeom prst="rect">
            <a:avLst/>
          </a:prstGeom>
          <a:noFill/>
          <a:ln w="9525">
            <a:noFill/>
            <a:miter lim="800000"/>
            <a:headEnd/>
            <a:tailEnd/>
          </a:ln>
        </p:spPr>
        <p:txBody>
          <a:bodyPr wrap="none" anchor="ctr">
            <a:spAutoFit/>
          </a:bodyPr>
          <a:lstStyle/>
          <a:p>
            <a:pPr algn="just" eaLnBrk="0" hangingPunct="0">
              <a:lnSpc>
                <a:spcPct val="150000"/>
              </a:lnSpc>
            </a:pPr>
            <a:r>
              <a:rPr lang="en-US" sz="2000">
                <a:solidFill>
                  <a:srgbClr val="000000"/>
                </a:solidFill>
                <a:latin typeface="Times New Roman" pitchFamily="18" charset="0"/>
                <a:cs typeface="Times New Roman" pitchFamily="18" charset="0"/>
              </a:rPr>
              <a:t>     </a:t>
            </a:r>
            <a:endParaRPr lang="en-US" sz="200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381000" y="838200"/>
            <a:ext cx="80010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3</a:t>
            </a:r>
            <a:endParaRPr lang="en-US" sz="1600" dirty="0">
              <a:latin typeface="Times New Roman" pitchFamily="18" charset="0"/>
              <a:ea typeface="Times New Roman" pitchFamily="18" charset="0"/>
              <a:cs typeface="Times New Roman" pitchFamily="18" charset="0"/>
            </a:endParaRPr>
          </a:p>
          <a:p>
            <a:pPr marL="0" marR="0" lvl="0" indent="457200" algn="ctr"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REQUIREMENTS ENGINEERING</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3.1 GENERAL</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lvl="0" indent="45720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In this paper, we proposed all these data </a:t>
            </a:r>
            <a:r>
              <a:rPr lang="en-US" sz="1200" dirty="0" err="1">
                <a:latin typeface="Times New Roman" pitchFamily="18" charset="0"/>
                <a:ea typeface="Times New Roman" pitchFamily="18" charset="0"/>
                <a:cs typeface="Times New Roman" pitchFamily="18" charset="0"/>
              </a:rPr>
              <a:t>anonymization</a:t>
            </a:r>
            <a:r>
              <a:rPr lang="en-US" sz="1200" dirty="0">
                <a:latin typeface="Times New Roman" pitchFamily="18" charset="0"/>
                <a:ea typeface="Times New Roman" pitchFamily="18" charset="0"/>
                <a:cs typeface="Times New Roman" pitchFamily="18" charset="0"/>
              </a:rPr>
              <a:t> mechanisms have serious side effects on the data utility. As a result, the users of the published data usually have a strong demand to verify the real utility of the </a:t>
            </a:r>
            <a:r>
              <a:rPr lang="en-US" sz="1200" dirty="0" err="1">
                <a:latin typeface="Times New Roman" pitchFamily="18" charset="0"/>
                <a:ea typeface="Times New Roman" pitchFamily="18" charset="0"/>
                <a:cs typeface="Times New Roman" pitchFamily="18" charset="0"/>
              </a:rPr>
              <a:t>anonymized</a:t>
            </a:r>
            <a:r>
              <a:rPr lang="en-US" sz="1200" dirty="0">
                <a:latin typeface="Times New Roman" pitchFamily="18" charset="0"/>
                <a:ea typeface="Times New Roman" pitchFamily="18" charset="0"/>
                <a:cs typeface="Times New Roman" pitchFamily="18" charset="0"/>
              </a:rPr>
              <a:t> data.</a:t>
            </a:r>
          </a:p>
          <a:p>
            <a:pPr marL="0" marR="0" lvl="0" indent="45720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3.2 HARDWARE REQUIREMENTS</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hardware requirements may serve as the basis for a contract for the implementation of the system and should therefore be a complete and consistent specification of the whole system. They are used by software engineers as the starting point for the system design. It shoals what the system do and not how it should be implemented.</a:t>
            </a:r>
          </a:p>
          <a:p>
            <a:pPr marL="0" marR="0" lvl="0" indent="45720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HARDWARE</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PROCESSOR		:  	PENTIUM IV 2.6 GHz,</a:t>
            </a:r>
            <a:r>
              <a:rPr kumimoji="0" lang="en-US" sz="12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Intel Core 2 Duo.</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RAM			:	512 MB DD RAM</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MONITOR		:	15” COLOR</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HARD DISK 		:	40 GB</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609600" y="990600"/>
            <a:ext cx="76200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SOFTWARE REQUIREMENTS</a:t>
            </a: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software requirements document is the specification of the system. It should include both a definition and a specification of requirements. It is a set of what the system should do rather than how it should do it. The software requirements provide a basis for creating the software requirements specification.  It is useful in estimating cost, planning team activities, performing tasks and tracking the teams and tracking the team’s progress throughout the development activity.</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	 Front End 			:  	J2EE (JSP, SERVLET)</a:t>
            </a:r>
          </a:p>
          <a:p>
            <a:pPr algn="just">
              <a:lnSpc>
                <a:spcPct val="150000"/>
              </a:lnSpc>
            </a:pPr>
            <a:r>
              <a:rPr lang="en-US" sz="1200" dirty="0">
                <a:latin typeface="Times New Roman" pitchFamily="18" charset="0"/>
                <a:cs typeface="Times New Roman" pitchFamily="18" charset="0"/>
              </a:rPr>
              <a:t>	Back End			: 	 MY SQL 5.5 or MS SQL Server</a:t>
            </a:r>
          </a:p>
          <a:p>
            <a:pPr algn="just">
              <a:lnSpc>
                <a:spcPct val="150000"/>
              </a:lnSpc>
            </a:pPr>
            <a:r>
              <a:rPr lang="en-US" sz="1200" dirty="0">
                <a:latin typeface="Times New Roman" pitchFamily="18" charset="0"/>
                <a:cs typeface="Times New Roman" pitchFamily="18" charset="0"/>
              </a:rPr>
              <a:t>	Operating System  		:  	Windows 7</a:t>
            </a:r>
          </a:p>
          <a:p>
            <a:pPr algn="just">
              <a:lnSpc>
                <a:spcPct val="150000"/>
              </a:lnSpc>
            </a:pPr>
            <a:r>
              <a:rPr lang="en-US" sz="1200" dirty="0">
                <a:latin typeface="Times New Roman" pitchFamily="18" charset="0"/>
                <a:cs typeface="Times New Roman" pitchFamily="18" charset="0"/>
              </a:rPr>
              <a:t>	IDE			:	Eclipse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381000" y="457200"/>
            <a:ext cx="76962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3.3 FUNCTIONAL REQUIREMENTS</a:t>
            </a:r>
          </a:p>
          <a:p>
            <a:pPr lvl="0" algn="just" fontAlgn="base">
              <a:lnSpc>
                <a:spcPct val="150000"/>
              </a:lnSpc>
              <a:spcBef>
                <a:spcPct val="0"/>
              </a:spcBef>
              <a:spcAft>
                <a:spcPct val="0"/>
              </a:spcAft>
            </a:pPr>
            <a:r>
              <a:rPr lang="en-US" sz="1200" dirty="0">
                <a:latin typeface="Times New Roman" pitchFamily="18" charset="0"/>
                <a:cs typeface="Times New Roman" pitchFamily="18" charset="0"/>
              </a:rPr>
              <a:t>	</a:t>
            </a:r>
          </a:p>
          <a:p>
            <a:pPr algn="just" fontAlgn="base">
              <a:lnSpc>
                <a:spcPct val="150000"/>
              </a:lnSpc>
              <a:spcBef>
                <a:spcPct val="0"/>
              </a:spcBef>
              <a:spcAft>
                <a:spcPct val="0"/>
              </a:spcAft>
            </a:pPr>
            <a:r>
              <a:rPr lang="en-US" sz="1200" dirty="0">
                <a:latin typeface="Times New Roman" pitchFamily="18" charset="0"/>
                <a:cs typeface="Times New Roman" pitchFamily="18" charset="0"/>
              </a:rPr>
              <a:t>	</a:t>
            </a:r>
            <a:r>
              <a:rPr lang="en-IN" sz="1200" dirty="0"/>
              <a:t> A functional requirement defines a function of a software-system or its component. A function is described as a set of inputs, the behaviour, and outputs. Proposed concept deals with the concept of variations of the memory management. Proposed System deals with the mobile space to been connected with the cloud. This accessed space can been given to user for various transactions to keep their data safe and secure. The admin also checks the variation of file keys.</a:t>
            </a:r>
            <a:endParaRPr lang="en-US" sz="1200" dirty="0">
              <a:latin typeface="Times New Roman" pitchFamily="18" charset="0"/>
              <a:cs typeface="Times New Roman" pitchFamily="18" charset="0"/>
            </a:endParaRPr>
          </a:p>
          <a:p>
            <a:pPr algn="just">
              <a:lnSpc>
                <a:spcPct val="150000"/>
              </a:lnSpc>
            </a:pPr>
            <a:endParaRPr lang="en-US" sz="1200" dirty="0">
              <a:latin typeface="Times New Roman" pitchFamily="18" charset="0"/>
              <a:cs typeface="Times New Roman" pitchFamily="18" charset="0"/>
            </a:endParaRPr>
          </a:p>
          <a:p>
            <a:pPr algn="just">
              <a:lnSpc>
                <a:spcPct val="150000"/>
              </a:lnSpc>
            </a:pPr>
            <a:endParaRPr lang="en-US" sz="1200" dirty="0">
              <a:latin typeface="Times New Roman" pitchFamily="18" charset="0"/>
              <a:cs typeface="Times New Roman" pitchFamily="18" charset="0"/>
            </a:endParaRPr>
          </a:p>
          <a:p>
            <a:pPr algn="just">
              <a:lnSpc>
                <a:spcPct val="150000"/>
              </a:lnSpc>
            </a:pPr>
            <a:r>
              <a:rPr lang="en-US" sz="1400" b="1" dirty="0">
                <a:latin typeface="Times New Roman" pitchFamily="18" charset="0"/>
                <a:cs typeface="Times New Roman" pitchFamily="18" charset="0"/>
              </a:rPr>
              <a:t>3.5 NON FUNCTIONAL REQUIREMENTS</a:t>
            </a:r>
          </a:p>
          <a:p>
            <a:pPr algn="just">
              <a:lnSpc>
                <a:spcPct val="150000"/>
              </a:lnSpc>
            </a:pPr>
            <a:endParaRPr lang="en-US" sz="1200" dirty="0">
              <a:latin typeface="Times New Roman" pitchFamily="18" charset="0"/>
              <a:cs typeface="Times New Roman" pitchFamily="18" charset="0"/>
            </a:endParaRPr>
          </a:p>
          <a:p>
            <a:pPr algn="just"/>
            <a:r>
              <a:rPr lang="en-US" sz="1200" b="1" dirty="0">
                <a:latin typeface="Times New Roman" pitchFamily="18" charset="0"/>
                <a:cs typeface="Times New Roman" pitchFamily="18" charset="0"/>
              </a:rPr>
              <a:t> </a:t>
            </a:r>
            <a:r>
              <a:rPr lang="en-IN" sz="1200" b="1" dirty="0"/>
              <a:t>EFFICIENCY</a:t>
            </a:r>
            <a:endParaRPr lang="en-US" sz="1200" dirty="0"/>
          </a:p>
          <a:p>
            <a:pPr lvl="0" algn="just"/>
            <a:r>
              <a:rPr lang="en-US" sz="1200" dirty="0"/>
              <a:t>The data owner can arbitrarily classify his data into different categories and encrypt them under a single public key. The data owner can also check the integrity of the encrypted data, and dynamically modify or delete the encrypted data in the cloud. </a:t>
            </a:r>
          </a:p>
          <a:p>
            <a:pPr lvl="0" algn="just"/>
            <a:r>
              <a:rPr lang="en-US" sz="1200" dirty="0"/>
              <a:t>The data owner can permit data consumers to access his private data by the category of the data. More specifically, the data owner can allow different data consumers to access different set of data categories. </a:t>
            </a:r>
          </a:p>
          <a:p>
            <a:pPr lvl="0" algn="just"/>
            <a:r>
              <a:rPr lang="en-US" sz="1200" dirty="0"/>
              <a:t>The data consumer only has to interact with the data owner one time to get access permission for each data category. In other words, the data owner is not required to be online during the data distribution phase after granting the access permission. </a:t>
            </a:r>
          </a:p>
          <a:p>
            <a:pPr lvl="0" algn="just"/>
            <a:r>
              <a:rPr lang="en-US" sz="1200" dirty="0"/>
              <a:t>Any user without permission to access a particular data category of the data owner cannot read the data in the category, while a permitted data consumer can read the data, authenticate the data owner’s identity, and check the integrity of the data in the category.  </a:t>
            </a:r>
          </a:p>
          <a:p>
            <a:pPr lvl="0" algn="just"/>
            <a:r>
              <a:rPr lang="en-US" sz="1200" dirty="0"/>
              <a:t>All the users only have to keep secret keys consisting of three group elements to perform all cryptographic operations, which is independent of the number of total users in the system. </a:t>
            </a:r>
          </a:p>
          <a:p>
            <a:pPr lvl="0" algn="just"/>
            <a:r>
              <a:rPr lang="en-US" sz="1200" dirty="0"/>
              <a:t>We give an extensive performance analysis and a proof-of-concept implementation to demonstrate the efficiency of our system in terms of storage, communication and computation overheads on both.</a:t>
            </a:r>
            <a:endParaRPr lang="en-US" sz="12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685800" y="990600"/>
            <a:ext cx="7543800" cy="31854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0" eaLnBrk="1" fontAlgn="base" latinLnBrk="0" hangingPunct="1">
              <a:lnSpc>
                <a:spcPct val="15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ctr"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CHAPTER  4</a:t>
            </a:r>
            <a:endParaRPr lang="en-US" sz="1600" b="1" dirty="0">
              <a:latin typeface="Times New Roman" pitchFamily="18" charset="0"/>
              <a:ea typeface="Times New Roman" pitchFamily="18" charset="0"/>
              <a:cs typeface="Times New Roman" pitchFamily="18" charset="0"/>
            </a:endParaRPr>
          </a:p>
          <a:p>
            <a:pPr marL="0" marR="0" lvl="0" indent="457200" algn="ctr"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DESIGN ENGINEERING</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4.1 GENERAL</a:t>
            </a:r>
          </a:p>
          <a:p>
            <a:pPr marL="0" marR="0" lvl="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Design Engineering deals with the various UML [Unified Modeling language] diagrams for the implementation of project. Design is a meaningful engineering representation of a thing that is to be built. Software design is a process through which the requirements are translated into representation of the software. Design is the place where quality is rendered in software engineering. Design is the means to accurately translate customer requirements into finished product.</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52400" y="0"/>
            <a:ext cx="8382000" cy="62940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1</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INTRODUCTION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r>
              <a:rPr lang="en-IN" sz="1400" b="1" dirty="0"/>
              <a:t> </a:t>
            </a:r>
            <a:endParaRPr lang="en-US" sz="1400" dirty="0"/>
          </a:p>
          <a:p>
            <a:pPr algn="just">
              <a:lnSpc>
                <a:spcPct val="150000"/>
              </a:lnSpc>
            </a:pPr>
            <a:r>
              <a:rPr lang="en-IN" sz="1400" b="1" dirty="0">
                <a:latin typeface="Times New Roman" pitchFamily="18" charset="0"/>
                <a:cs typeface="Times New Roman" pitchFamily="18" charset="0"/>
              </a:rPr>
              <a:t>1.1GENERAL:</a:t>
            </a:r>
            <a:endParaRPr lang="en-US" sz="14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	</a:t>
            </a:r>
            <a:r>
              <a:rPr lang="en-IN" sz="1200" dirty="0"/>
              <a:t>Nowadays, it becomes very common and popular to access cloud services by using mobile devices. By a recent study, cloud applications will account for 90% of total mobile data traffic by 2018. To offload storage to the cloud, there are many existing storage services for mobile devices, such as </a:t>
            </a:r>
            <a:r>
              <a:rPr lang="en-IN" sz="1200" dirty="0" err="1"/>
              <a:t>Dropbox</a:t>
            </a:r>
            <a:r>
              <a:rPr lang="en-IN" sz="1200" dirty="0"/>
              <a:t>, Box, </a:t>
            </a:r>
            <a:r>
              <a:rPr lang="en-IN" sz="1200" dirty="0" err="1"/>
              <a:t>iCloud</a:t>
            </a:r>
            <a:r>
              <a:rPr lang="en-IN" sz="1200" dirty="0"/>
              <a:t>, Google Drive, and </a:t>
            </a:r>
            <a:r>
              <a:rPr lang="en-IN" sz="1200" dirty="0" err="1"/>
              <a:t>Skydrive</a:t>
            </a:r>
            <a:r>
              <a:rPr lang="en-IN" sz="1200" dirty="0"/>
              <a:t>. Since mobile cloud computing (MCC) integrates mobile computing and cloud computing, all the above security issues in cloud computing are inherited in MCC with the extra resource limited mobile devices For example, in September 2014, a loophole in </a:t>
            </a:r>
            <a:r>
              <a:rPr lang="en-IN" sz="1200" dirty="0" err="1"/>
              <a:t>iCloud</a:t>
            </a:r>
            <a:r>
              <a:rPr lang="en-IN" sz="1200" dirty="0"/>
              <a:t> causes many private photos of </a:t>
            </a:r>
            <a:r>
              <a:rPr lang="en-IN" sz="1200" dirty="0" err="1"/>
              <a:t>iphone</a:t>
            </a:r>
            <a:r>
              <a:rPr lang="en-IN" sz="1200" dirty="0"/>
              <a:t> users to be downloaded by hackers. Thus, it is very necessary to design a framework to ensure the security of private data in cloud storages. Besides, the limitations of mobile devices such as low storage, unpredictable Internet connectivity and less energy also require a lightweight solution in MCC that provides security with minimum communication and processing overhead, which may make MCC services significantly different from cloud services for desktops. Recently, Huang et al. gave four principles for shifting mobile clouds from the traditional Internet clouds, where the first principle requires that MCC applications should be designed in such a way that a user can control their own data with strong privacy and security protection.</a:t>
            </a:r>
            <a:endParaRPr lang="en-US" sz="1200" dirty="0"/>
          </a:p>
          <a:p>
            <a:pPr algn="just">
              <a:lnSpc>
                <a:spcPct val="150000"/>
              </a:lnSpc>
            </a:pPr>
            <a:endParaRPr lang="en-US" sz="1200"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		</a:t>
            </a:r>
          </a:p>
          <a:p>
            <a:pPr algn="just">
              <a:lnSpc>
                <a:spcPct val="150000"/>
              </a:lnSpc>
            </a:pPr>
            <a:endParaRPr lang="en-US" sz="1200" dirty="0"/>
          </a:p>
          <a:p>
            <a:pPr algn="just">
              <a:lnSpc>
                <a:spcPct val="150000"/>
              </a:lnSpc>
            </a:pPr>
            <a:endParaRPr lang="en-US" sz="1200" dirty="0"/>
          </a:p>
          <a:p>
            <a:pPr algn="just">
              <a:lnSpc>
                <a:spcPct val="150000"/>
              </a:lnSpc>
            </a:pPr>
            <a:endParaRPr lang="en-US" sz="1200" dirty="0">
              <a:latin typeface="Times New Roman" pitchFamily="18" charset="0"/>
              <a:cs typeface="Times New Roman" pitchFamily="18" charset="0"/>
            </a:endParaRPr>
          </a:p>
          <a:p>
            <a:pPr algn="just">
              <a:lnSpc>
                <a:spcPct val="150000"/>
              </a:lnSpc>
            </a:pPr>
            <a:endParaRPr lang="en-US" sz="12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533400" y="152400"/>
            <a:ext cx="7391400" cy="960438"/>
          </a:xfrm>
          <a:prstGeom prst="rect">
            <a:avLst/>
          </a:prstGeom>
          <a:noFill/>
          <a:ln w="9525">
            <a:noFill/>
            <a:miter lim="800000"/>
            <a:headEnd/>
            <a:tailEnd/>
          </a:ln>
        </p:spPr>
        <p:txBody>
          <a:bodyPr>
            <a:spAutoFit/>
          </a:bodyPr>
          <a:lstStyle/>
          <a:p>
            <a:pPr algn="just">
              <a:lnSpc>
                <a:spcPct val="150000"/>
              </a:lnSpc>
            </a:pPr>
            <a:r>
              <a:rPr lang="en-US" sz="2000" b="1">
                <a:latin typeface="Times New Roman" pitchFamily="18" charset="0"/>
                <a:cs typeface="Times New Roman" pitchFamily="18" charset="0"/>
              </a:rPr>
              <a:t>SYSTEM DESIGN</a:t>
            </a:r>
            <a:endParaRPr lang="en-US" sz="2000">
              <a:latin typeface="Times New Roman" pitchFamily="18" charset="0"/>
              <a:cs typeface="Times New Roman" pitchFamily="18" charset="0"/>
            </a:endParaRPr>
          </a:p>
          <a:p>
            <a:pPr algn="just">
              <a:lnSpc>
                <a:spcPct val="150000"/>
              </a:lnSpc>
            </a:pPr>
            <a:r>
              <a:rPr lang="en-US" sz="2000" b="1">
                <a:latin typeface="Times New Roman" pitchFamily="18" charset="0"/>
                <a:cs typeface="Times New Roman" pitchFamily="18" charset="0"/>
              </a:rPr>
              <a:t>USE CASE DIAGRAM:</a:t>
            </a:r>
            <a:endParaRPr lang="en-US" sz="2000">
              <a:latin typeface="Times New Roman" pitchFamily="18" charset="0"/>
              <a:cs typeface="Times New Roman" pitchFamily="18" charset="0"/>
            </a:endParaRPr>
          </a:p>
        </p:txBody>
      </p:sp>
      <p:pic>
        <p:nvPicPr>
          <p:cNvPr id="27651" name="Picture 3"/>
          <p:cNvPicPr>
            <a:picLocks noChangeAspect="1" noChangeArrowheads="1"/>
          </p:cNvPicPr>
          <p:nvPr/>
        </p:nvPicPr>
        <p:blipFill>
          <a:blip r:embed="rId3"/>
          <a:srcRect/>
          <a:stretch>
            <a:fillRect/>
          </a:stretch>
        </p:blipFill>
        <p:spPr bwMode="auto">
          <a:xfrm>
            <a:off x="1066800" y="381001"/>
            <a:ext cx="7010400" cy="6248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381000" y="152400"/>
            <a:ext cx="7772400" cy="400050"/>
          </a:xfrm>
          <a:prstGeom prst="rect">
            <a:avLst/>
          </a:prstGeom>
          <a:noFill/>
          <a:ln w="9525">
            <a:noFill/>
            <a:miter lim="800000"/>
            <a:headEnd/>
            <a:tailEnd/>
          </a:ln>
        </p:spPr>
        <p:txBody>
          <a:bodyPr anchor="ctr">
            <a:spAutoFit/>
          </a:bodyPr>
          <a:lstStyle/>
          <a:p>
            <a:r>
              <a:rPr lang="en-US" sz="2000" b="1">
                <a:latin typeface="Times New Roman" pitchFamily="18" charset="0"/>
                <a:cs typeface="Times New Roman" pitchFamily="18" charset="0"/>
              </a:rPr>
              <a:t> Class diagram:</a:t>
            </a:r>
            <a:endParaRPr lang="en-US" sz="2000">
              <a:latin typeface="Times New Roman" pitchFamily="18" charset="0"/>
              <a:cs typeface="Times New Roman" pitchFamily="18" charset="0"/>
            </a:endParaRPr>
          </a:p>
        </p:txBody>
      </p:sp>
      <p:pic>
        <p:nvPicPr>
          <p:cNvPr id="28675" name="Picture 3"/>
          <p:cNvPicPr>
            <a:picLocks noChangeAspect="1" noChangeArrowheads="1"/>
          </p:cNvPicPr>
          <p:nvPr/>
        </p:nvPicPr>
        <p:blipFill>
          <a:blip r:embed="rId3"/>
          <a:srcRect/>
          <a:stretch>
            <a:fillRect/>
          </a:stretch>
        </p:blipFill>
        <p:spPr bwMode="auto">
          <a:xfrm>
            <a:off x="990600" y="1219200"/>
            <a:ext cx="7010400" cy="44196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457200" y="304800"/>
            <a:ext cx="7696200" cy="554038"/>
          </a:xfrm>
          <a:prstGeom prst="rect">
            <a:avLst/>
          </a:prstGeom>
          <a:noFill/>
          <a:ln w="9525">
            <a:noFill/>
            <a:miter lim="800000"/>
            <a:headEnd/>
            <a:tailEnd/>
          </a:ln>
        </p:spPr>
        <p:txBody>
          <a:bodyPr anchor="ctr">
            <a:spAutoFit/>
          </a:bodyPr>
          <a:lstStyle/>
          <a:p>
            <a:pPr algn="just">
              <a:lnSpc>
                <a:spcPct val="150000"/>
              </a:lnSpc>
            </a:pPr>
            <a:r>
              <a:rPr lang="en-US" sz="2000" b="1">
                <a:latin typeface="Times New Roman" pitchFamily="18" charset="0"/>
                <a:cs typeface="Times New Roman" pitchFamily="18" charset="0"/>
              </a:rPr>
              <a:t>OBJECT DIAGRAM:</a:t>
            </a:r>
            <a:endParaRPr lang="en-US" sz="2000">
              <a:latin typeface="Times New Roman" pitchFamily="18" charset="0"/>
              <a:cs typeface="Times New Roman" pitchFamily="18" charset="0"/>
            </a:endParaRPr>
          </a:p>
        </p:txBody>
      </p:sp>
      <p:pic>
        <p:nvPicPr>
          <p:cNvPr id="29699" name="Picture 3"/>
          <p:cNvPicPr>
            <a:picLocks noChangeAspect="1" noChangeArrowheads="1"/>
          </p:cNvPicPr>
          <p:nvPr/>
        </p:nvPicPr>
        <p:blipFill>
          <a:blip r:embed="rId3"/>
          <a:srcRect/>
          <a:stretch>
            <a:fillRect/>
          </a:stretch>
        </p:blipFill>
        <p:spPr bwMode="auto">
          <a:xfrm>
            <a:off x="1295400" y="1676400"/>
            <a:ext cx="6477000" cy="33528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457200" y="0"/>
            <a:ext cx="7543800" cy="400050"/>
          </a:xfrm>
          <a:prstGeom prst="rect">
            <a:avLst/>
          </a:prstGeom>
          <a:noFill/>
          <a:ln w="9525">
            <a:noFill/>
            <a:miter lim="800000"/>
            <a:headEnd/>
            <a:tailEnd/>
          </a:ln>
        </p:spPr>
        <p:txBody>
          <a:bodyPr anchor="ctr">
            <a:spAutoFit/>
          </a:bodyPr>
          <a:lstStyle/>
          <a:p>
            <a:pPr algn="just"/>
            <a:r>
              <a:rPr lang="en-US" sz="2000" b="1">
                <a:latin typeface="Times New Roman" pitchFamily="18" charset="0"/>
                <a:cs typeface="Times New Roman" pitchFamily="18" charset="0"/>
              </a:rPr>
              <a:t>State Diagram</a:t>
            </a:r>
            <a:endParaRPr lang="en-US" sz="2000">
              <a:latin typeface="Times New Roman" pitchFamily="18" charset="0"/>
              <a:cs typeface="Times New Roman" pitchFamily="18" charset="0"/>
            </a:endParaRPr>
          </a:p>
        </p:txBody>
      </p:sp>
      <p:sp>
        <p:nvSpPr>
          <p:cNvPr id="30723" name="Rectangle 4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tabLst>
                <a:tab pos="4914900" algn="l"/>
                <a:tab pos="5086350" algn="l"/>
                <a:tab pos="5715000" algn="l"/>
              </a:tabLst>
            </a:pPr>
            <a:endParaRPr lang="en-US"/>
          </a:p>
        </p:txBody>
      </p:sp>
      <p:sp>
        <p:nvSpPr>
          <p:cNvPr id="30724" name="Rectangle 69"/>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a:tabLst>
                <a:tab pos="4914900" algn="l"/>
                <a:tab pos="5086350" algn="l"/>
                <a:tab pos="5715000" algn="l"/>
              </a:tabLst>
            </a:pPr>
            <a:endParaRPr lang="en-US"/>
          </a:p>
        </p:txBody>
      </p:sp>
      <p:pic>
        <p:nvPicPr>
          <p:cNvPr id="30725" name="Picture 5"/>
          <p:cNvPicPr>
            <a:picLocks noChangeAspect="1" noChangeArrowheads="1"/>
          </p:cNvPicPr>
          <p:nvPr/>
        </p:nvPicPr>
        <p:blipFill>
          <a:blip r:embed="rId3"/>
          <a:srcRect/>
          <a:stretch>
            <a:fillRect/>
          </a:stretch>
        </p:blipFill>
        <p:spPr bwMode="auto">
          <a:xfrm>
            <a:off x="1524000" y="414839"/>
            <a:ext cx="5867400" cy="5951036"/>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381000" y="-228600"/>
            <a:ext cx="7543800" cy="960438"/>
          </a:xfrm>
          <a:prstGeom prst="rect">
            <a:avLst/>
          </a:prstGeom>
          <a:noFill/>
          <a:ln w="9525">
            <a:noFill/>
            <a:miter lim="800000"/>
            <a:headEnd/>
            <a:tailEnd/>
          </a:ln>
        </p:spPr>
        <p:txBody>
          <a:bodyPr anchor="ctr">
            <a:spAutoFit/>
          </a:bodyPr>
          <a:lstStyle/>
          <a:p>
            <a:pPr algn="just">
              <a:lnSpc>
                <a:spcPct val="150000"/>
              </a:lnSpc>
            </a:pPr>
            <a:endParaRPr lang="en-US" sz="2000" b="1">
              <a:latin typeface="Times New Roman" pitchFamily="18" charset="0"/>
              <a:cs typeface="Times New Roman" pitchFamily="18" charset="0"/>
            </a:endParaRPr>
          </a:p>
          <a:p>
            <a:pPr algn="just">
              <a:lnSpc>
                <a:spcPct val="150000"/>
              </a:lnSpc>
            </a:pPr>
            <a:r>
              <a:rPr lang="en-US" sz="2000" b="1">
                <a:latin typeface="Times New Roman" pitchFamily="18" charset="0"/>
                <a:cs typeface="Times New Roman" pitchFamily="18" charset="0"/>
              </a:rPr>
              <a:t>4.6 Sequence Diagram:</a:t>
            </a:r>
            <a:endParaRPr lang="en-US" sz="2000">
              <a:latin typeface="Times New Roman" pitchFamily="18" charset="0"/>
              <a:cs typeface="Times New Roman" pitchFamily="18" charset="0"/>
            </a:endParaRPr>
          </a:p>
        </p:txBody>
      </p:sp>
      <p:pic>
        <p:nvPicPr>
          <p:cNvPr id="31747" name="Picture 3"/>
          <p:cNvPicPr>
            <a:picLocks noChangeAspect="1" noChangeArrowheads="1"/>
          </p:cNvPicPr>
          <p:nvPr/>
        </p:nvPicPr>
        <p:blipFill>
          <a:blip r:embed="rId3"/>
          <a:srcRect/>
          <a:stretch>
            <a:fillRect/>
          </a:stretch>
        </p:blipFill>
        <p:spPr bwMode="auto">
          <a:xfrm>
            <a:off x="990600" y="673100"/>
            <a:ext cx="6781800" cy="60325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533400" y="304800"/>
            <a:ext cx="7315200" cy="400050"/>
          </a:xfrm>
          <a:prstGeom prst="rect">
            <a:avLst/>
          </a:prstGeom>
          <a:noFill/>
          <a:ln w="9525">
            <a:noFill/>
            <a:miter lim="800000"/>
            <a:headEnd/>
            <a:tailEnd/>
          </a:ln>
        </p:spPr>
        <p:txBody>
          <a:bodyPr anchor="ctr">
            <a:spAutoFit/>
          </a:bodyPr>
          <a:lstStyle/>
          <a:p>
            <a:r>
              <a:rPr lang="en-US" sz="2000" b="1">
                <a:latin typeface="Times New Roman" pitchFamily="18" charset="0"/>
                <a:cs typeface="Times New Roman" pitchFamily="18" charset="0"/>
              </a:rPr>
              <a:t>COLLABORATION DIAGRAM :</a:t>
            </a:r>
            <a:endParaRPr lang="en-US" sz="2000">
              <a:latin typeface="Times New Roman" pitchFamily="18" charset="0"/>
              <a:cs typeface="Times New Roman" pitchFamily="18" charset="0"/>
            </a:endParaRPr>
          </a:p>
        </p:txBody>
      </p:sp>
      <p:pic>
        <p:nvPicPr>
          <p:cNvPr id="32771" name="Picture 3"/>
          <p:cNvPicPr>
            <a:picLocks noChangeAspect="1" noChangeArrowheads="1"/>
          </p:cNvPicPr>
          <p:nvPr/>
        </p:nvPicPr>
        <p:blipFill>
          <a:blip r:embed="rId3"/>
          <a:srcRect/>
          <a:stretch>
            <a:fillRect/>
          </a:stretch>
        </p:blipFill>
        <p:spPr bwMode="auto">
          <a:xfrm>
            <a:off x="762000" y="665448"/>
            <a:ext cx="7315200" cy="581155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533400" y="0"/>
            <a:ext cx="7620000" cy="554038"/>
          </a:xfrm>
          <a:prstGeom prst="rect">
            <a:avLst/>
          </a:prstGeom>
          <a:noFill/>
          <a:ln w="9525">
            <a:noFill/>
            <a:miter lim="800000"/>
            <a:headEnd/>
            <a:tailEnd/>
          </a:ln>
        </p:spPr>
        <p:txBody>
          <a:bodyPr anchor="ctr">
            <a:spAutoFit/>
          </a:bodyPr>
          <a:lstStyle/>
          <a:p>
            <a:pPr algn="just">
              <a:lnSpc>
                <a:spcPct val="150000"/>
              </a:lnSpc>
            </a:pPr>
            <a:r>
              <a:rPr lang="en-US" sz="2000" b="1">
                <a:latin typeface="Times New Roman" pitchFamily="18" charset="0"/>
                <a:cs typeface="Times New Roman" pitchFamily="18" charset="0"/>
              </a:rPr>
              <a:t> Activity Diagram</a:t>
            </a:r>
            <a:r>
              <a:rPr lang="en-US" sz="2000">
                <a:latin typeface="Times New Roman" pitchFamily="18" charset="0"/>
                <a:cs typeface="Times New Roman" pitchFamily="18" charset="0"/>
              </a:rPr>
              <a:t> </a:t>
            </a:r>
          </a:p>
        </p:txBody>
      </p:sp>
      <p:pic>
        <p:nvPicPr>
          <p:cNvPr id="33795" name="Picture 3"/>
          <p:cNvPicPr>
            <a:picLocks noChangeAspect="1" noChangeArrowheads="1"/>
          </p:cNvPicPr>
          <p:nvPr/>
        </p:nvPicPr>
        <p:blipFill>
          <a:blip r:embed="rId3"/>
          <a:srcRect/>
          <a:stretch>
            <a:fillRect/>
          </a:stretch>
        </p:blipFill>
        <p:spPr bwMode="auto">
          <a:xfrm>
            <a:off x="2362200" y="685800"/>
            <a:ext cx="4191000" cy="55626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381000" y="0"/>
            <a:ext cx="7620000" cy="554038"/>
          </a:xfrm>
          <a:prstGeom prst="rect">
            <a:avLst/>
          </a:prstGeom>
          <a:noFill/>
          <a:ln w="9525">
            <a:noFill/>
            <a:miter lim="800000"/>
            <a:headEnd/>
            <a:tailEnd/>
          </a:ln>
        </p:spPr>
        <p:txBody>
          <a:bodyPr anchor="ctr">
            <a:spAutoFit/>
          </a:bodyPr>
          <a:lstStyle/>
          <a:p>
            <a:pPr algn="just">
              <a:lnSpc>
                <a:spcPct val="150000"/>
              </a:lnSpc>
            </a:pPr>
            <a:r>
              <a:rPr lang="en-US" sz="2000" b="1">
                <a:latin typeface="Times New Roman" pitchFamily="18" charset="0"/>
                <a:cs typeface="Times New Roman" pitchFamily="18" charset="0"/>
              </a:rPr>
              <a:t>COMPONENT DIAGRAM</a:t>
            </a:r>
            <a:endParaRPr lang="en-US" sz="2000">
              <a:latin typeface="Times New Roman" pitchFamily="18" charset="0"/>
              <a:cs typeface="Times New Roman" pitchFamily="18" charset="0"/>
            </a:endParaRPr>
          </a:p>
        </p:txBody>
      </p:sp>
      <p:sp>
        <p:nvSpPr>
          <p:cNvPr id="34819"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34820" name="Picture 4"/>
          <p:cNvPicPr>
            <a:picLocks noChangeAspect="1" noChangeArrowheads="1"/>
          </p:cNvPicPr>
          <p:nvPr/>
        </p:nvPicPr>
        <p:blipFill>
          <a:blip r:embed="rId3"/>
          <a:srcRect/>
          <a:stretch>
            <a:fillRect/>
          </a:stretch>
        </p:blipFill>
        <p:spPr bwMode="auto">
          <a:xfrm>
            <a:off x="925171" y="1712561"/>
            <a:ext cx="6923429" cy="3926239"/>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533400" y="457200"/>
            <a:ext cx="7543800" cy="1016000"/>
          </a:xfrm>
          <a:prstGeom prst="rect">
            <a:avLst/>
          </a:prstGeom>
          <a:noFill/>
          <a:ln w="9525">
            <a:noFill/>
            <a:miter lim="800000"/>
            <a:headEnd/>
            <a:tailEnd/>
          </a:ln>
        </p:spPr>
        <p:txBody>
          <a:bodyPr anchor="ctr">
            <a:spAutoFit/>
          </a:bodyPr>
          <a:lstStyle/>
          <a:p>
            <a:pPr algn="just">
              <a:lnSpc>
                <a:spcPct val="150000"/>
              </a:lnSpc>
            </a:pPr>
            <a:r>
              <a:rPr lang="en-US" sz="2000" b="1">
                <a:latin typeface="Times New Roman" pitchFamily="18" charset="0"/>
                <a:cs typeface="Times New Roman" pitchFamily="18" charset="0"/>
              </a:rPr>
              <a:t>Data Flow Diagram:</a:t>
            </a:r>
            <a:endParaRPr lang="en-US" sz="2000">
              <a:latin typeface="Times New Roman" pitchFamily="18" charset="0"/>
              <a:cs typeface="Times New Roman" pitchFamily="18" charset="0"/>
            </a:endParaRPr>
          </a:p>
          <a:p>
            <a:pPr algn="just">
              <a:lnSpc>
                <a:spcPct val="150000"/>
              </a:lnSpc>
            </a:pPr>
            <a:r>
              <a:rPr lang="en-US" sz="2000" b="1">
                <a:latin typeface="Times New Roman" pitchFamily="18" charset="0"/>
                <a:cs typeface="Times New Roman" pitchFamily="18" charset="0"/>
              </a:rPr>
              <a:t>LEVEL 0:</a:t>
            </a:r>
            <a:endParaRPr lang="en-US" sz="2000">
              <a:latin typeface="Times New Roman" pitchFamily="18" charset="0"/>
              <a:cs typeface="Times New Roman" pitchFamily="18" charset="0"/>
            </a:endParaRPr>
          </a:p>
        </p:txBody>
      </p:sp>
      <p:sp>
        <p:nvSpPr>
          <p:cNvPr id="35843" name="Rectangle 2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35844" name="Rectangle 35"/>
          <p:cNvSpPr>
            <a:spLocks noChangeArrowheads="1"/>
          </p:cNvSpPr>
          <p:nvPr/>
        </p:nvSpPr>
        <p:spPr bwMode="auto">
          <a:xfrm>
            <a:off x="0" y="914400"/>
            <a:ext cx="9144000" cy="0"/>
          </a:xfrm>
          <a:prstGeom prst="rect">
            <a:avLst/>
          </a:prstGeom>
          <a:noFill/>
          <a:ln w="9525">
            <a:noFill/>
            <a:miter lim="800000"/>
            <a:headEnd/>
            <a:tailEnd/>
          </a:ln>
        </p:spPr>
        <p:txBody>
          <a:bodyPr wrap="none" anchor="ctr">
            <a:spAutoFit/>
          </a:bodyPr>
          <a:lstStyle/>
          <a:p>
            <a:pPr eaLnBrk="0" hangingPunct="0"/>
            <a:endParaRPr lang="en-US"/>
          </a:p>
        </p:txBody>
      </p:sp>
      <p:grpSp>
        <p:nvGrpSpPr>
          <p:cNvPr id="2" name="Group 19"/>
          <p:cNvGrpSpPr>
            <a:grpSpLocks/>
          </p:cNvGrpSpPr>
          <p:nvPr/>
        </p:nvGrpSpPr>
        <p:grpSpPr bwMode="auto">
          <a:xfrm>
            <a:off x="1752600" y="1676400"/>
            <a:ext cx="5167313" cy="2865438"/>
            <a:chOff x="2032" y="8327"/>
            <a:chExt cx="8138" cy="4513"/>
          </a:xfrm>
        </p:grpSpPr>
        <p:sp>
          <p:nvSpPr>
            <p:cNvPr id="35846" name="Oval 243"/>
            <p:cNvSpPr>
              <a:spLocks noChangeArrowheads="1"/>
            </p:cNvSpPr>
            <p:nvPr/>
          </p:nvSpPr>
          <p:spPr bwMode="auto">
            <a:xfrm>
              <a:off x="2032" y="8327"/>
              <a:ext cx="1583" cy="1221"/>
            </a:xfrm>
            <a:prstGeom prst="ellipse">
              <a:avLst/>
            </a:prstGeom>
            <a:solidFill>
              <a:srgbClr val="FFFFFF"/>
            </a:solidFill>
            <a:ln w="63500" cmpd="thickThin">
              <a:solidFill>
                <a:srgbClr val="8064A2"/>
              </a:solidFill>
              <a:round/>
              <a:headEnd/>
              <a:tailEnd/>
            </a:ln>
          </p:spPr>
          <p:txBody>
            <a:bodyPr/>
            <a:lstStyle/>
            <a:p>
              <a:pPr algn="ctr">
                <a:spcAft>
                  <a:spcPts val="1000"/>
                </a:spcAft>
              </a:pPr>
              <a:r>
                <a:rPr lang="en-US" sz="1200">
                  <a:latin typeface="Times New Roman" pitchFamily="18" charset="0"/>
                </a:rPr>
                <a:t>Data Owner</a:t>
              </a:r>
              <a:endParaRPr lang="en-US"/>
            </a:p>
          </p:txBody>
        </p:sp>
        <p:sp>
          <p:nvSpPr>
            <p:cNvPr id="37909" name="Rectangle 244"/>
            <p:cNvSpPr>
              <a:spLocks noChangeArrowheads="1"/>
            </p:cNvSpPr>
            <p:nvPr/>
          </p:nvSpPr>
          <p:spPr bwMode="auto">
            <a:xfrm>
              <a:off x="4142" y="8552"/>
              <a:ext cx="1528" cy="793"/>
            </a:xfrm>
            <a:prstGeom prst="rect">
              <a:avLst/>
            </a:prstGeom>
            <a:gradFill rotWithShape="0">
              <a:gsLst>
                <a:gs pos="0">
                  <a:srgbClr val="FFFFFF"/>
                </a:gs>
                <a:gs pos="100000">
                  <a:srgbClr val="CCC0D9"/>
                </a:gs>
              </a:gsLst>
              <a:lin ang="5400000" scaled="1"/>
            </a:gradFill>
            <a:ln w="12700">
              <a:solidFill>
                <a:srgbClr val="B2A1C7"/>
              </a:solidFill>
              <a:miter lim="800000"/>
              <a:headEnd/>
              <a:tailEnd/>
            </a:ln>
            <a:effectLst>
              <a:outerShdw dist="28398" dir="3806097" algn="ctr" rotWithShape="0">
                <a:srgbClr val="3F3151">
                  <a:alpha val="50000"/>
                </a:srgbClr>
              </a:outerShdw>
            </a:effectLst>
          </p:spPr>
          <p:txBody>
            <a:bodyPr/>
            <a:lstStyle/>
            <a:p>
              <a:pPr algn="ctr">
                <a:spcAft>
                  <a:spcPts val="1000"/>
                </a:spcAft>
                <a:defRPr/>
              </a:pPr>
              <a:r>
                <a:rPr lang="en-US" sz="1200">
                  <a:latin typeface="Times New Roman" pitchFamily="18" charset="0"/>
                  <a:cs typeface="Arial" pitchFamily="34" charset="0"/>
                </a:rPr>
                <a:t>Login Page</a:t>
              </a:r>
              <a:endParaRPr lang="en-US">
                <a:latin typeface="Arial" pitchFamily="34" charset="0"/>
                <a:cs typeface="Arial" pitchFamily="34" charset="0"/>
              </a:endParaRPr>
            </a:p>
          </p:txBody>
        </p:sp>
        <p:sp>
          <p:nvSpPr>
            <p:cNvPr id="37910" name="AutoShape 245"/>
            <p:cNvSpPr>
              <a:spLocks noChangeArrowheads="1"/>
            </p:cNvSpPr>
            <p:nvPr/>
          </p:nvSpPr>
          <p:spPr bwMode="auto">
            <a:xfrm>
              <a:off x="3970" y="10020"/>
              <a:ext cx="1745" cy="720"/>
            </a:xfrm>
            <a:prstGeom prst="roundRect">
              <a:avLst>
                <a:gd name="adj" fmla="val 16667"/>
              </a:avLst>
            </a:prstGeom>
            <a:gradFill rotWithShape="0">
              <a:gsLst>
                <a:gs pos="0">
                  <a:srgbClr val="FFFFFF"/>
                </a:gs>
                <a:gs pos="100000">
                  <a:srgbClr val="E5B8B7"/>
                </a:gs>
              </a:gsLst>
              <a:lin ang="5400000" scaled="1"/>
            </a:gradFill>
            <a:ln w="12700">
              <a:solidFill>
                <a:srgbClr val="D99594"/>
              </a:solidFill>
              <a:round/>
              <a:headEnd/>
              <a:tailEnd/>
            </a:ln>
            <a:effectLst>
              <a:outerShdw dist="28398" dir="3806097" algn="ctr" rotWithShape="0">
                <a:srgbClr val="622423">
                  <a:alpha val="50000"/>
                </a:srgbClr>
              </a:outerShdw>
            </a:effectLst>
          </p:spPr>
          <p:txBody>
            <a:bodyPr/>
            <a:lstStyle/>
            <a:p>
              <a:pPr algn="ctr">
                <a:spcAft>
                  <a:spcPts val="1000"/>
                </a:spcAft>
                <a:defRPr/>
              </a:pPr>
              <a:r>
                <a:rPr lang="en-US" sz="1200">
                  <a:latin typeface="Times New Roman" pitchFamily="18" charset="0"/>
                  <a:cs typeface="Arial" pitchFamily="34" charset="0"/>
                </a:rPr>
                <a:t>User Page</a:t>
              </a:r>
              <a:endParaRPr lang="en-US">
                <a:latin typeface="Arial" pitchFamily="34" charset="0"/>
                <a:cs typeface="Arial" pitchFamily="34" charset="0"/>
              </a:endParaRPr>
            </a:p>
          </p:txBody>
        </p:sp>
        <p:sp>
          <p:nvSpPr>
            <p:cNvPr id="37911" name="AutoShape 246"/>
            <p:cNvSpPr>
              <a:spLocks noChangeArrowheads="1"/>
            </p:cNvSpPr>
            <p:nvPr/>
          </p:nvSpPr>
          <p:spPr bwMode="auto">
            <a:xfrm>
              <a:off x="3925" y="11415"/>
              <a:ext cx="1873" cy="1225"/>
            </a:xfrm>
            <a:prstGeom prst="roundRect">
              <a:avLst>
                <a:gd name="adj" fmla="val 16667"/>
              </a:avLst>
            </a:prstGeom>
            <a:gradFill rotWithShape="0">
              <a:gsLst>
                <a:gs pos="0">
                  <a:srgbClr val="95B3D7"/>
                </a:gs>
                <a:gs pos="50000">
                  <a:srgbClr val="DBE5F1"/>
                </a:gs>
                <a:gs pos="100000">
                  <a:srgbClr val="95B3D7"/>
                </a:gs>
              </a:gsLst>
              <a:lin ang="18900000" scaled="1"/>
            </a:gradFill>
            <a:ln w="12700">
              <a:solidFill>
                <a:srgbClr val="95B3D7"/>
              </a:solidFill>
              <a:round/>
              <a:headEnd/>
              <a:tailEnd/>
            </a:ln>
            <a:effectLst>
              <a:outerShdw dist="28398" dir="3806097" algn="ctr" rotWithShape="0">
                <a:srgbClr val="243F60">
                  <a:alpha val="50000"/>
                </a:srgbClr>
              </a:outerShdw>
            </a:effectLst>
          </p:spPr>
          <p:txBody>
            <a:bodyPr/>
            <a:lstStyle/>
            <a:p>
              <a:pPr algn="ctr">
                <a:spcAft>
                  <a:spcPts val="1000"/>
                </a:spcAft>
                <a:defRPr/>
              </a:pPr>
              <a:r>
                <a:rPr lang="en-US" sz="1200">
                  <a:latin typeface="Times New Roman" pitchFamily="18" charset="0"/>
                  <a:cs typeface="Arial" pitchFamily="34" charset="0"/>
                </a:rPr>
                <a:t>Distribution Data Integrity </a:t>
              </a:r>
              <a:endParaRPr lang="en-US">
                <a:latin typeface="Arial" pitchFamily="34" charset="0"/>
                <a:cs typeface="Arial" pitchFamily="34" charset="0"/>
              </a:endParaRPr>
            </a:p>
          </p:txBody>
        </p:sp>
        <p:sp>
          <p:nvSpPr>
            <p:cNvPr id="37912" name="Rectangle 247"/>
            <p:cNvSpPr>
              <a:spLocks noChangeArrowheads="1"/>
            </p:cNvSpPr>
            <p:nvPr/>
          </p:nvSpPr>
          <p:spPr bwMode="auto">
            <a:xfrm>
              <a:off x="6410" y="9617"/>
              <a:ext cx="1630" cy="1453"/>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a:lstStyle/>
            <a:p>
              <a:pPr algn="ctr">
                <a:spcAft>
                  <a:spcPts val="1000"/>
                </a:spcAft>
                <a:defRPr/>
              </a:pPr>
              <a:r>
                <a:rPr lang="en-US" sz="1200">
                  <a:latin typeface="Times New Roman" pitchFamily="18" charset="0"/>
                  <a:cs typeface="Arial" pitchFamily="34" charset="0"/>
                </a:rPr>
                <a:t>Verify All Access Permissions</a:t>
              </a:r>
              <a:endParaRPr lang="en-US">
                <a:latin typeface="Arial" pitchFamily="34" charset="0"/>
                <a:cs typeface="Arial" pitchFamily="34" charset="0"/>
              </a:endParaRPr>
            </a:p>
          </p:txBody>
        </p:sp>
        <p:sp>
          <p:nvSpPr>
            <p:cNvPr id="37913" name="AutoShape 248"/>
            <p:cNvSpPr>
              <a:spLocks noChangeArrowheads="1"/>
            </p:cNvSpPr>
            <p:nvPr/>
          </p:nvSpPr>
          <p:spPr bwMode="auto">
            <a:xfrm>
              <a:off x="6265" y="11752"/>
              <a:ext cx="1940" cy="1088"/>
            </a:xfrm>
            <a:prstGeom prst="roundRect">
              <a:avLst>
                <a:gd name="adj" fmla="val 16667"/>
              </a:avLst>
            </a:prstGeom>
            <a:gradFill rotWithShape="0">
              <a:gsLst>
                <a:gs pos="0">
                  <a:srgbClr val="666666"/>
                </a:gs>
                <a:gs pos="50000">
                  <a:srgbClr val="CCCCCC"/>
                </a:gs>
                <a:gs pos="100000">
                  <a:srgbClr val="666666"/>
                </a:gs>
              </a:gsLst>
              <a:lin ang="18900000" scaled="1"/>
            </a:gradFill>
            <a:ln w="12700">
              <a:solidFill>
                <a:srgbClr val="666666"/>
              </a:solidFill>
              <a:round/>
              <a:headEnd/>
              <a:tailEnd/>
            </a:ln>
            <a:effectLst>
              <a:outerShdw dist="28398" dir="3806097" algn="ctr" rotWithShape="0">
                <a:srgbClr val="7F7F7F">
                  <a:alpha val="50000"/>
                </a:srgbClr>
              </a:outerShdw>
            </a:effectLst>
          </p:spPr>
          <p:txBody>
            <a:bodyPr/>
            <a:lstStyle/>
            <a:p>
              <a:pPr algn="ctr">
                <a:spcAft>
                  <a:spcPts val="1000"/>
                </a:spcAft>
                <a:defRPr/>
              </a:pPr>
              <a:r>
                <a:rPr lang="en-US" sz="1200">
                  <a:latin typeface="Times New Roman" pitchFamily="18" charset="0"/>
                  <a:cs typeface="Arial" pitchFamily="34" charset="0"/>
                </a:rPr>
                <a:t>File Upload &amp; Download</a:t>
              </a:r>
              <a:endParaRPr lang="en-US">
                <a:latin typeface="Arial" pitchFamily="34" charset="0"/>
                <a:cs typeface="Arial" pitchFamily="34" charset="0"/>
              </a:endParaRPr>
            </a:p>
          </p:txBody>
        </p:sp>
        <p:sp>
          <p:nvSpPr>
            <p:cNvPr id="37914" name="AutoShape 249"/>
            <p:cNvSpPr>
              <a:spLocks noChangeArrowheads="1"/>
            </p:cNvSpPr>
            <p:nvPr/>
          </p:nvSpPr>
          <p:spPr bwMode="auto">
            <a:xfrm>
              <a:off x="8472" y="9432"/>
              <a:ext cx="1698" cy="1880"/>
            </a:xfrm>
            <a:prstGeom prst="flowChartMagneticDisk">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algn="ctr">
                <a:spcAft>
                  <a:spcPts val="1000"/>
                </a:spcAft>
                <a:defRPr/>
              </a:pPr>
              <a:r>
                <a:rPr lang="en-US" sz="1200">
                  <a:latin typeface="Times New Roman" pitchFamily="18" charset="0"/>
                  <a:cs typeface="Arial" pitchFamily="34" charset="0"/>
                </a:rPr>
                <a:t>Cloud Database</a:t>
              </a:r>
              <a:endParaRPr lang="en-US">
                <a:latin typeface="Arial" pitchFamily="34" charset="0"/>
                <a:cs typeface="Arial" pitchFamily="34" charset="0"/>
              </a:endParaRPr>
            </a:p>
          </p:txBody>
        </p:sp>
        <p:cxnSp>
          <p:nvCxnSpPr>
            <p:cNvPr id="35853" name="AutoShape 251"/>
            <p:cNvCxnSpPr>
              <a:cxnSpLocks noChangeShapeType="1"/>
            </p:cNvCxnSpPr>
            <p:nvPr/>
          </p:nvCxnSpPr>
          <p:spPr bwMode="auto">
            <a:xfrm>
              <a:off x="3600" y="8964"/>
              <a:ext cx="540" cy="0"/>
            </a:xfrm>
            <a:prstGeom prst="straightConnector1">
              <a:avLst/>
            </a:prstGeom>
            <a:noFill/>
            <a:ln w="9525">
              <a:solidFill>
                <a:srgbClr val="000000"/>
              </a:solidFill>
              <a:round/>
              <a:headEnd/>
              <a:tailEnd type="triangle" w="med" len="med"/>
            </a:ln>
          </p:spPr>
        </p:cxnSp>
        <p:cxnSp>
          <p:nvCxnSpPr>
            <p:cNvPr id="35854" name="AutoShape 253"/>
            <p:cNvCxnSpPr>
              <a:cxnSpLocks noChangeShapeType="1"/>
            </p:cNvCxnSpPr>
            <p:nvPr/>
          </p:nvCxnSpPr>
          <p:spPr bwMode="auto">
            <a:xfrm rot="5400000">
              <a:off x="4547" y="11094"/>
              <a:ext cx="610" cy="0"/>
            </a:xfrm>
            <a:prstGeom prst="straightConnector1">
              <a:avLst/>
            </a:prstGeom>
            <a:noFill/>
            <a:ln w="9525">
              <a:solidFill>
                <a:srgbClr val="000000"/>
              </a:solidFill>
              <a:round/>
              <a:headEnd/>
              <a:tailEnd type="triangle" w="med" len="med"/>
            </a:ln>
          </p:spPr>
        </p:cxnSp>
        <p:cxnSp>
          <p:nvCxnSpPr>
            <p:cNvPr id="35855" name="AutoShape 254"/>
            <p:cNvCxnSpPr>
              <a:cxnSpLocks noChangeShapeType="1"/>
            </p:cNvCxnSpPr>
            <p:nvPr/>
          </p:nvCxnSpPr>
          <p:spPr bwMode="auto">
            <a:xfrm rot="5400000">
              <a:off x="4521" y="9688"/>
              <a:ext cx="662" cy="1"/>
            </a:xfrm>
            <a:prstGeom prst="bentConnector3">
              <a:avLst>
                <a:gd name="adj1" fmla="val 50000"/>
              </a:avLst>
            </a:prstGeom>
            <a:noFill/>
            <a:ln w="9525">
              <a:solidFill>
                <a:srgbClr val="000000"/>
              </a:solidFill>
              <a:miter lim="800000"/>
              <a:headEnd/>
              <a:tailEnd type="triangle" w="med" len="med"/>
            </a:ln>
          </p:spPr>
        </p:cxnSp>
        <p:cxnSp>
          <p:nvCxnSpPr>
            <p:cNvPr id="35856" name="AutoShape 255"/>
            <p:cNvCxnSpPr>
              <a:cxnSpLocks noChangeShapeType="1"/>
            </p:cNvCxnSpPr>
            <p:nvPr/>
          </p:nvCxnSpPr>
          <p:spPr bwMode="auto">
            <a:xfrm>
              <a:off x="5692" y="10380"/>
              <a:ext cx="749" cy="0"/>
            </a:xfrm>
            <a:prstGeom prst="straightConnector1">
              <a:avLst/>
            </a:prstGeom>
            <a:noFill/>
            <a:ln w="9525">
              <a:solidFill>
                <a:srgbClr val="000000"/>
              </a:solidFill>
              <a:round/>
              <a:headEnd/>
              <a:tailEnd type="triangle" w="med" len="med"/>
            </a:ln>
          </p:spPr>
        </p:cxnSp>
        <p:cxnSp>
          <p:nvCxnSpPr>
            <p:cNvPr id="35857" name="AutoShape 256"/>
            <p:cNvCxnSpPr>
              <a:cxnSpLocks noChangeShapeType="1"/>
            </p:cNvCxnSpPr>
            <p:nvPr/>
          </p:nvCxnSpPr>
          <p:spPr bwMode="auto">
            <a:xfrm rot="5400000">
              <a:off x="6876" y="11429"/>
              <a:ext cx="679" cy="0"/>
            </a:xfrm>
            <a:prstGeom prst="straightConnector1">
              <a:avLst/>
            </a:prstGeom>
            <a:noFill/>
            <a:ln w="9525">
              <a:solidFill>
                <a:srgbClr val="000000"/>
              </a:solidFill>
              <a:round/>
              <a:headEnd/>
              <a:tailEnd type="triangle" w="med" len="med"/>
            </a:ln>
          </p:spPr>
        </p:cxnSp>
        <p:cxnSp>
          <p:nvCxnSpPr>
            <p:cNvPr id="35858" name="AutoShape 257"/>
            <p:cNvCxnSpPr>
              <a:cxnSpLocks noChangeShapeType="1"/>
            </p:cNvCxnSpPr>
            <p:nvPr/>
          </p:nvCxnSpPr>
          <p:spPr bwMode="auto">
            <a:xfrm>
              <a:off x="8024" y="10380"/>
              <a:ext cx="448" cy="0"/>
            </a:xfrm>
            <a:prstGeom prst="straightConnector1">
              <a:avLst/>
            </a:prstGeom>
            <a:noFill/>
            <a:ln w="9525">
              <a:solidFill>
                <a:srgbClr val="000000"/>
              </a:solidFill>
              <a:round/>
              <a:headEnd/>
              <a:tailEnd type="triangle" w="med" len="med"/>
            </a:ln>
          </p:spPr>
        </p:cxn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533400" y="457200"/>
            <a:ext cx="7543800" cy="498475"/>
          </a:xfrm>
          <a:prstGeom prst="rect">
            <a:avLst/>
          </a:prstGeom>
          <a:noFill/>
          <a:ln w="9525">
            <a:noFill/>
            <a:miter lim="800000"/>
            <a:headEnd/>
            <a:tailEnd/>
          </a:ln>
        </p:spPr>
        <p:txBody>
          <a:bodyPr anchor="ctr">
            <a:spAutoFit/>
          </a:bodyPr>
          <a:lstStyle/>
          <a:p>
            <a:pPr algn="just">
              <a:lnSpc>
                <a:spcPct val="150000"/>
              </a:lnSpc>
            </a:pPr>
            <a:r>
              <a:rPr lang="en-US" sz="2000" b="1">
                <a:latin typeface="Times New Roman" pitchFamily="18" charset="0"/>
                <a:cs typeface="Times New Roman" pitchFamily="18" charset="0"/>
              </a:rPr>
              <a:t>LEVEL 1:</a:t>
            </a:r>
            <a:endParaRPr lang="en-US" sz="2000">
              <a:latin typeface="Times New Roman" pitchFamily="18" charset="0"/>
              <a:cs typeface="Times New Roman" pitchFamily="18" charset="0"/>
            </a:endParaRPr>
          </a:p>
        </p:txBody>
      </p:sp>
      <p:sp>
        <p:nvSpPr>
          <p:cNvPr id="36867" name="Rectangle 2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36868" name="Rectangle 35"/>
          <p:cNvSpPr>
            <a:spLocks noChangeArrowheads="1"/>
          </p:cNvSpPr>
          <p:nvPr/>
        </p:nvSpPr>
        <p:spPr bwMode="auto">
          <a:xfrm>
            <a:off x="0" y="914400"/>
            <a:ext cx="9144000" cy="0"/>
          </a:xfrm>
          <a:prstGeom prst="rect">
            <a:avLst/>
          </a:prstGeom>
          <a:noFill/>
          <a:ln w="9525">
            <a:noFill/>
            <a:miter lim="800000"/>
            <a:headEnd/>
            <a:tailEnd/>
          </a:ln>
        </p:spPr>
        <p:txBody>
          <a:bodyPr wrap="none" anchor="ctr">
            <a:spAutoFit/>
          </a:bodyPr>
          <a:lstStyle/>
          <a:p>
            <a:pPr eaLnBrk="0" hangingPunct="0"/>
            <a:endParaRPr lang="en-US"/>
          </a:p>
        </p:txBody>
      </p:sp>
      <p:grpSp>
        <p:nvGrpSpPr>
          <p:cNvPr id="2" name="Group 19"/>
          <p:cNvGrpSpPr>
            <a:grpSpLocks/>
          </p:cNvGrpSpPr>
          <p:nvPr/>
        </p:nvGrpSpPr>
        <p:grpSpPr bwMode="auto">
          <a:xfrm>
            <a:off x="1139825" y="990600"/>
            <a:ext cx="5946775" cy="3986213"/>
            <a:chOff x="1795" y="3042"/>
            <a:chExt cx="8555" cy="4458"/>
          </a:xfrm>
        </p:grpSpPr>
        <p:sp>
          <p:nvSpPr>
            <p:cNvPr id="38932" name="Rectangle 262"/>
            <p:cNvSpPr>
              <a:spLocks noChangeArrowheads="1"/>
            </p:cNvSpPr>
            <p:nvPr/>
          </p:nvSpPr>
          <p:spPr bwMode="auto">
            <a:xfrm>
              <a:off x="6664" y="4350"/>
              <a:ext cx="1601" cy="1227"/>
            </a:xfrm>
            <a:prstGeom prst="rect">
              <a:avLst/>
            </a:prstGeom>
            <a:gradFill rotWithShape="0">
              <a:gsLst>
                <a:gs pos="0">
                  <a:srgbClr val="D99594"/>
                </a:gs>
                <a:gs pos="50000">
                  <a:srgbClr val="C0504D"/>
                </a:gs>
                <a:gs pos="100000">
                  <a:srgbClr val="D99594"/>
                </a:gs>
              </a:gsLst>
              <a:lin ang="5400000" scaled="1"/>
            </a:gradFill>
            <a:ln w="12700">
              <a:solidFill>
                <a:srgbClr val="C0504D"/>
              </a:solidFill>
              <a:miter lim="800000"/>
              <a:headEnd/>
              <a:tailEnd/>
            </a:ln>
            <a:effectLst>
              <a:outerShdw dist="28398" dir="3806097" algn="ctr" rotWithShape="0">
                <a:srgbClr val="622423"/>
              </a:outerShdw>
            </a:effectLst>
          </p:spPr>
          <p:txBody>
            <a:bodyPr/>
            <a:lstStyle/>
            <a:p>
              <a:pPr algn="ctr">
                <a:spcAft>
                  <a:spcPts val="1000"/>
                </a:spcAft>
                <a:defRPr/>
              </a:pPr>
              <a:r>
                <a:rPr lang="en-US" sz="1200">
                  <a:latin typeface="Times New Roman" pitchFamily="18" charset="0"/>
                  <a:cs typeface="Arial" pitchFamily="34" charset="0"/>
                </a:rPr>
                <a:t>Key Generation</a:t>
              </a:r>
              <a:endParaRPr lang="en-US">
                <a:latin typeface="Arial" pitchFamily="34" charset="0"/>
                <a:cs typeface="Arial" pitchFamily="34" charset="0"/>
              </a:endParaRPr>
            </a:p>
          </p:txBody>
        </p:sp>
        <p:grpSp>
          <p:nvGrpSpPr>
            <p:cNvPr id="3" name="Group 21"/>
            <p:cNvGrpSpPr>
              <a:grpSpLocks/>
            </p:cNvGrpSpPr>
            <p:nvPr/>
          </p:nvGrpSpPr>
          <p:grpSpPr bwMode="auto">
            <a:xfrm>
              <a:off x="1795" y="3042"/>
              <a:ext cx="8555" cy="4458"/>
              <a:chOff x="1795" y="3042"/>
              <a:chExt cx="8555" cy="4458"/>
            </a:xfrm>
          </p:grpSpPr>
          <p:sp>
            <p:nvSpPr>
              <p:cNvPr id="36872" name="Oval 258"/>
              <p:cNvSpPr>
                <a:spLocks noChangeArrowheads="1"/>
              </p:cNvSpPr>
              <p:nvPr/>
            </p:nvSpPr>
            <p:spPr bwMode="auto">
              <a:xfrm>
                <a:off x="1795" y="3042"/>
                <a:ext cx="1745" cy="1233"/>
              </a:xfrm>
              <a:prstGeom prst="ellipse">
                <a:avLst/>
              </a:prstGeom>
              <a:solidFill>
                <a:srgbClr val="FFFFFF"/>
              </a:solidFill>
              <a:ln w="31750">
                <a:solidFill>
                  <a:srgbClr val="C0504D"/>
                </a:solidFill>
                <a:round/>
                <a:headEnd/>
                <a:tailEnd/>
              </a:ln>
            </p:spPr>
            <p:txBody>
              <a:bodyPr/>
              <a:lstStyle/>
              <a:p>
                <a:pPr algn="ctr">
                  <a:spcAft>
                    <a:spcPts val="1000"/>
                  </a:spcAft>
                </a:pPr>
                <a:r>
                  <a:rPr lang="en-US" sz="1200">
                    <a:latin typeface="Times New Roman" pitchFamily="18" charset="0"/>
                  </a:rPr>
                  <a:t>Data User</a:t>
                </a:r>
                <a:endParaRPr lang="en-US"/>
              </a:p>
            </p:txBody>
          </p:sp>
          <p:sp>
            <p:nvSpPr>
              <p:cNvPr id="38935" name="Rectangle 259"/>
              <p:cNvSpPr>
                <a:spLocks noChangeArrowheads="1"/>
              </p:cNvSpPr>
              <p:nvPr/>
            </p:nvSpPr>
            <p:spPr bwMode="auto">
              <a:xfrm>
                <a:off x="4168" y="3228"/>
                <a:ext cx="1822" cy="758"/>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a:lstStyle/>
              <a:p>
                <a:pPr algn="ctr">
                  <a:spcAft>
                    <a:spcPts val="1000"/>
                  </a:spcAft>
                  <a:defRPr/>
                </a:pPr>
                <a:r>
                  <a:rPr lang="en-US" sz="1200">
                    <a:latin typeface="Times New Roman" pitchFamily="18" charset="0"/>
                    <a:cs typeface="Arial" pitchFamily="34" charset="0"/>
                  </a:rPr>
                  <a:t>Login</a:t>
                </a:r>
                <a:endParaRPr lang="en-US">
                  <a:latin typeface="Arial" pitchFamily="34" charset="0"/>
                  <a:cs typeface="Arial" pitchFamily="34" charset="0"/>
                </a:endParaRPr>
              </a:p>
            </p:txBody>
          </p:sp>
          <p:sp>
            <p:nvSpPr>
              <p:cNvPr id="38936" name="AutoShape 260"/>
              <p:cNvSpPr>
                <a:spLocks noChangeArrowheads="1"/>
              </p:cNvSpPr>
              <p:nvPr/>
            </p:nvSpPr>
            <p:spPr bwMode="auto">
              <a:xfrm>
                <a:off x="4168" y="4533"/>
                <a:ext cx="1743" cy="897"/>
              </a:xfrm>
              <a:prstGeom prst="roundRect">
                <a:avLst>
                  <a:gd name="adj" fmla="val 16667"/>
                </a:avLst>
              </a:prstGeom>
              <a:gradFill rotWithShape="0">
                <a:gsLst>
                  <a:gs pos="0">
                    <a:srgbClr val="C2D69B"/>
                  </a:gs>
                  <a:gs pos="50000">
                    <a:srgbClr val="9BBB59"/>
                  </a:gs>
                  <a:gs pos="100000">
                    <a:srgbClr val="C2D69B"/>
                  </a:gs>
                </a:gsLst>
                <a:lin ang="5400000" scaled="1"/>
              </a:gradFill>
              <a:ln w="12700">
                <a:solidFill>
                  <a:srgbClr val="9BBB59"/>
                </a:solidFill>
                <a:round/>
                <a:headEnd/>
                <a:tailEnd/>
              </a:ln>
              <a:effectLst>
                <a:outerShdw dist="28398" dir="3806097" algn="ctr" rotWithShape="0">
                  <a:srgbClr val="4E6128"/>
                </a:outerShdw>
              </a:effectLst>
            </p:spPr>
            <p:txBody>
              <a:bodyPr/>
              <a:lstStyle/>
              <a:p>
                <a:pPr algn="ctr">
                  <a:spcAft>
                    <a:spcPts val="1000"/>
                  </a:spcAft>
                  <a:defRPr/>
                </a:pPr>
                <a:r>
                  <a:rPr lang="en-US" sz="1200">
                    <a:latin typeface="Times New Roman" pitchFamily="18" charset="0"/>
                    <a:cs typeface="Arial" pitchFamily="34" charset="0"/>
                  </a:rPr>
                  <a:t>User Page</a:t>
                </a:r>
                <a:endParaRPr lang="en-US">
                  <a:latin typeface="Arial" pitchFamily="34" charset="0"/>
                  <a:cs typeface="Arial" pitchFamily="34" charset="0"/>
                </a:endParaRPr>
              </a:p>
            </p:txBody>
          </p:sp>
          <p:sp>
            <p:nvSpPr>
              <p:cNvPr id="38937" name="AutoShape 263"/>
              <p:cNvSpPr>
                <a:spLocks noChangeArrowheads="1"/>
              </p:cNvSpPr>
              <p:nvPr/>
            </p:nvSpPr>
            <p:spPr bwMode="auto">
              <a:xfrm>
                <a:off x="6150" y="6101"/>
                <a:ext cx="2581" cy="1399"/>
              </a:xfrm>
              <a:prstGeom prst="roundRect">
                <a:avLst>
                  <a:gd name="adj" fmla="val 16667"/>
                </a:avLst>
              </a:prstGeom>
              <a:gradFill rotWithShape="0">
                <a:gsLst>
                  <a:gs pos="0">
                    <a:srgbClr val="95B3D7"/>
                  </a:gs>
                  <a:gs pos="50000">
                    <a:srgbClr val="DBE5F1"/>
                  </a:gs>
                  <a:gs pos="100000">
                    <a:srgbClr val="95B3D7"/>
                  </a:gs>
                </a:gsLst>
                <a:lin ang="18900000" scaled="1"/>
              </a:gradFill>
              <a:ln w="12700">
                <a:solidFill>
                  <a:srgbClr val="95B3D7"/>
                </a:solidFill>
                <a:round/>
                <a:headEnd/>
                <a:tailEnd/>
              </a:ln>
              <a:effectLst>
                <a:outerShdw dist="28398" dir="3806097" algn="ctr" rotWithShape="0">
                  <a:srgbClr val="243F60">
                    <a:alpha val="50000"/>
                  </a:srgbClr>
                </a:outerShdw>
              </a:effectLst>
            </p:spPr>
            <p:txBody>
              <a:bodyPr/>
              <a:lstStyle/>
              <a:p>
                <a:pPr algn="ctr">
                  <a:spcAft>
                    <a:spcPts val="1000"/>
                  </a:spcAft>
                  <a:defRPr/>
                </a:pPr>
                <a:r>
                  <a:rPr lang="en-US" sz="1200">
                    <a:latin typeface="Times New Roman" pitchFamily="18" charset="0"/>
                    <a:cs typeface="Arial" pitchFamily="34" charset="0"/>
                  </a:rPr>
                  <a:t>Secret Code Encrypt/Decrypt Download</a:t>
                </a:r>
                <a:endParaRPr lang="en-US">
                  <a:latin typeface="Arial" pitchFamily="34" charset="0"/>
                  <a:cs typeface="Arial" pitchFamily="34" charset="0"/>
                </a:endParaRPr>
              </a:p>
            </p:txBody>
          </p:sp>
          <p:sp>
            <p:nvSpPr>
              <p:cNvPr id="36876" name="AutoShape 264"/>
              <p:cNvSpPr>
                <a:spLocks noChangeArrowheads="1"/>
              </p:cNvSpPr>
              <p:nvPr/>
            </p:nvSpPr>
            <p:spPr bwMode="auto">
              <a:xfrm>
                <a:off x="8957" y="4647"/>
                <a:ext cx="1393" cy="1638"/>
              </a:xfrm>
              <a:prstGeom prst="flowChartMagneticDisk">
                <a:avLst/>
              </a:prstGeom>
              <a:solidFill>
                <a:srgbClr val="F79646"/>
              </a:solidFill>
              <a:ln w="127000">
                <a:solidFill>
                  <a:srgbClr val="F79646"/>
                </a:solidFill>
                <a:round/>
                <a:headEnd/>
                <a:tailEnd/>
              </a:ln>
            </p:spPr>
            <p:txBody>
              <a:bodyPr/>
              <a:lstStyle/>
              <a:p>
                <a:pPr algn="ctr">
                  <a:spcAft>
                    <a:spcPts val="1000"/>
                  </a:spcAft>
                </a:pPr>
                <a:r>
                  <a:rPr lang="en-US" sz="1200">
                    <a:latin typeface="Times New Roman" pitchFamily="18" charset="0"/>
                  </a:rPr>
                  <a:t>Cloud Database</a:t>
                </a:r>
                <a:endParaRPr lang="en-US"/>
              </a:p>
            </p:txBody>
          </p:sp>
          <p:cxnSp>
            <p:nvCxnSpPr>
              <p:cNvPr id="36877" name="AutoShape 265"/>
              <p:cNvCxnSpPr>
                <a:cxnSpLocks noChangeShapeType="1"/>
              </p:cNvCxnSpPr>
              <p:nvPr/>
            </p:nvCxnSpPr>
            <p:spPr bwMode="auto">
              <a:xfrm>
                <a:off x="3540" y="3600"/>
                <a:ext cx="628" cy="1"/>
              </a:xfrm>
              <a:prstGeom prst="bentConnector3">
                <a:avLst>
                  <a:gd name="adj1" fmla="val 50000"/>
                </a:avLst>
              </a:prstGeom>
              <a:noFill/>
              <a:ln w="9525">
                <a:solidFill>
                  <a:srgbClr val="000000"/>
                </a:solidFill>
                <a:miter lim="800000"/>
                <a:headEnd/>
                <a:tailEnd type="triangle" w="med" len="med"/>
              </a:ln>
            </p:spPr>
          </p:cxnSp>
          <p:cxnSp>
            <p:nvCxnSpPr>
              <p:cNvPr id="36878" name="AutoShape 267"/>
              <p:cNvCxnSpPr>
                <a:cxnSpLocks noChangeShapeType="1"/>
              </p:cNvCxnSpPr>
              <p:nvPr/>
            </p:nvCxnSpPr>
            <p:spPr bwMode="auto">
              <a:xfrm>
                <a:off x="5900" y="4965"/>
                <a:ext cx="779" cy="0"/>
              </a:xfrm>
              <a:prstGeom prst="straightConnector1">
                <a:avLst/>
              </a:prstGeom>
              <a:noFill/>
              <a:ln w="9525">
                <a:solidFill>
                  <a:srgbClr val="000000"/>
                </a:solidFill>
                <a:round/>
                <a:headEnd/>
                <a:tailEnd type="triangle" w="med" len="med"/>
              </a:ln>
            </p:spPr>
          </p:cxnSp>
          <p:cxnSp>
            <p:nvCxnSpPr>
              <p:cNvPr id="36879" name="AutoShape 268"/>
              <p:cNvCxnSpPr>
                <a:cxnSpLocks noChangeShapeType="1"/>
              </p:cNvCxnSpPr>
              <p:nvPr/>
            </p:nvCxnSpPr>
            <p:spPr bwMode="auto">
              <a:xfrm>
                <a:off x="7408" y="5563"/>
                <a:ext cx="17" cy="559"/>
              </a:xfrm>
              <a:prstGeom prst="straightConnector1">
                <a:avLst/>
              </a:prstGeom>
              <a:noFill/>
              <a:ln w="9525">
                <a:solidFill>
                  <a:srgbClr val="000000"/>
                </a:solidFill>
                <a:round/>
                <a:headEnd/>
                <a:tailEnd type="triangle" w="med" len="med"/>
              </a:ln>
            </p:spPr>
          </p:cxnSp>
          <p:cxnSp>
            <p:nvCxnSpPr>
              <p:cNvPr id="36880" name="AutoShape 269"/>
              <p:cNvCxnSpPr>
                <a:cxnSpLocks noChangeShapeType="1"/>
              </p:cNvCxnSpPr>
              <p:nvPr/>
            </p:nvCxnSpPr>
            <p:spPr bwMode="auto">
              <a:xfrm>
                <a:off x="8245" y="5265"/>
                <a:ext cx="712" cy="276"/>
              </a:xfrm>
              <a:prstGeom prst="bentConnector3">
                <a:avLst>
                  <a:gd name="adj1" fmla="val 50000"/>
                </a:avLst>
              </a:prstGeom>
              <a:noFill/>
              <a:ln w="9525">
                <a:solidFill>
                  <a:srgbClr val="000000"/>
                </a:solidFill>
                <a:miter lim="800000"/>
                <a:headEnd/>
                <a:tailEnd type="triangle" w="med" len="med"/>
              </a:ln>
            </p:spPr>
          </p:cxnSp>
          <p:cxnSp>
            <p:nvCxnSpPr>
              <p:cNvPr id="36881" name="AutoShape 31"/>
              <p:cNvCxnSpPr>
                <a:cxnSpLocks noChangeShapeType="1"/>
              </p:cNvCxnSpPr>
              <p:nvPr/>
            </p:nvCxnSpPr>
            <p:spPr bwMode="auto">
              <a:xfrm flipH="1">
                <a:off x="5250" y="3987"/>
                <a:ext cx="15" cy="546"/>
              </a:xfrm>
              <a:prstGeom prst="straightConnector1">
                <a:avLst/>
              </a:prstGeom>
              <a:noFill/>
              <a:ln w="9525">
                <a:solidFill>
                  <a:srgbClr val="000000"/>
                </a:solidFill>
                <a:round/>
                <a:headEnd/>
                <a:tailEnd type="triangle" w="med" len="med"/>
              </a:ln>
            </p:spPr>
          </p:cxn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8001000" cy="3170099"/>
          </a:xfrm>
          <a:prstGeom prst="rect">
            <a:avLst/>
          </a:prstGeom>
        </p:spPr>
        <p:txBody>
          <a:bodyPr wrap="square">
            <a:spAutoFit/>
          </a:bodyPr>
          <a:lstStyle/>
          <a:p>
            <a:pPr algn="just">
              <a:lnSpc>
                <a:spcPct val="150000"/>
              </a:lnSpc>
            </a:pPr>
            <a:r>
              <a:rPr lang="en-IN" sz="1600" b="1" dirty="0">
                <a:latin typeface="Times New Roman" pitchFamily="18" charset="0"/>
                <a:cs typeface="Times New Roman" pitchFamily="18" charset="0"/>
              </a:rPr>
              <a:t>1.2. OBJECTIVE</a:t>
            </a: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	</a:t>
            </a:r>
          </a:p>
          <a:p>
            <a:endParaRPr lang="en-IN"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	</a:t>
            </a:r>
            <a:r>
              <a:rPr lang="en-US" sz="1600" dirty="0"/>
              <a:t> </a:t>
            </a:r>
            <a:r>
              <a:rPr lang="en-IN" sz="1600" dirty="0"/>
              <a:t>Proposed concept deals with the concept of variations of the memory management. Proposed System deals with the mobile space to been connected with the cloud. This accessed space can been given to user for various transactions to keep their data safe and secure. The admin also checks the variation of file keys. In this work, we present an efficient data distribution system in MCC, which allows mobile users to securely store their data in the cloud storage, and flexibly share their data with friends. </a:t>
            </a:r>
            <a:endParaRPr lang="en-US" sz="16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ChangeArrowheads="1"/>
          </p:cNvSpPr>
          <p:nvPr/>
        </p:nvSpPr>
        <p:spPr bwMode="auto">
          <a:xfrm>
            <a:off x="381000" y="152400"/>
            <a:ext cx="7696200" cy="554038"/>
          </a:xfrm>
          <a:prstGeom prst="rect">
            <a:avLst/>
          </a:prstGeom>
          <a:noFill/>
          <a:ln w="9525">
            <a:noFill/>
            <a:miter lim="800000"/>
            <a:headEnd/>
            <a:tailEnd/>
          </a:ln>
        </p:spPr>
        <p:txBody>
          <a:bodyPr anchor="ctr">
            <a:spAutoFit/>
          </a:bodyPr>
          <a:lstStyle/>
          <a:p>
            <a:pPr algn="just">
              <a:lnSpc>
                <a:spcPct val="150000"/>
              </a:lnSpc>
            </a:pPr>
            <a:r>
              <a:rPr lang="en-US" sz="2000" b="1">
                <a:latin typeface="Times New Roman" pitchFamily="18" charset="0"/>
                <a:cs typeface="Times New Roman" pitchFamily="18" charset="0"/>
              </a:rPr>
              <a:t>E-R DIAGRAM</a:t>
            </a:r>
            <a:endParaRPr lang="en-US" sz="2000">
              <a:latin typeface="Times New Roman" pitchFamily="18" charset="0"/>
              <a:cs typeface="Times New Roman" pitchFamily="18" charset="0"/>
            </a:endParaRPr>
          </a:p>
        </p:txBody>
      </p:sp>
      <p:grpSp>
        <p:nvGrpSpPr>
          <p:cNvPr id="2" name="Group 59"/>
          <p:cNvGrpSpPr>
            <a:grpSpLocks/>
          </p:cNvGrpSpPr>
          <p:nvPr/>
        </p:nvGrpSpPr>
        <p:grpSpPr bwMode="auto">
          <a:xfrm>
            <a:off x="374650" y="1057275"/>
            <a:ext cx="6586538" cy="5800725"/>
            <a:chOff x="1681" y="1953"/>
            <a:chExt cx="8309" cy="8170"/>
          </a:xfrm>
        </p:grpSpPr>
        <p:sp>
          <p:nvSpPr>
            <p:cNvPr id="37892" name="Oval 115"/>
            <p:cNvSpPr>
              <a:spLocks noChangeArrowheads="1"/>
            </p:cNvSpPr>
            <p:nvPr/>
          </p:nvSpPr>
          <p:spPr bwMode="auto">
            <a:xfrm>
              <a:off x="1681" y="4138"/>
              <a:ext cx="1223" cy="617"/>
            </a:xfrm>
            <a:prstGeom prst="ellipse">
              <a:avLst/>
            </a:prstGeom>
            <a:solidFill>
              <a:srgbClr val="FFFFFF"/>
            </a:solidFill>
            <a:ln w="25400">
              <a:solidFill>
                <a:srgbClr val="C0504D"/>
              </a:solidFill>
              <a:round/>
              <a:headEnd/>
              <a:tailEnd/>
            </a:ln>
          </p:spPr>
          <p:txBody>
            <a:bodyPr anchor="ctr"/>
            <a:lstStyle/>
            <a:p>
              <a:pPr algn="ctr">
                <a:spcAft>
                  <a:spcPts val="1000"/>
                </a:spcAft>
              </a:pPr>
              <a:r>
                <a:rPr lang="en-US" sz="1000" b="1">
                  <a:latin typeface="Times New Roman" pitchFamily="18" charset="0"/>
                </a:rPr>
                <a:t>Uname</a:t>
              </a:r>
              <a:endParaRPr lang="en-US"/>
            </a:p>
          </p:txBody>
        </p:sp>
        <p:sp>
          <p:nvSpPr>
            <p:cNvPr id="37893" name="Oval 116"/>
            <p:cNvSpPr>
              <a:spLocks noChangeArrowheads="1"/>
            </p:cNvSpPr>
            <p:nvPr/>
          </p:nvSpPr>
          <p:spPr bwMode="auto">
            <a:xfrm>
              <a:off x="2779" y="2214"/>
              <a:ext cx="1037" cy="598"/>
            </a:xfrm>
            <a:prstGeom prst="ellipse">
              <a:avLst/>
            </a:prstGeom>
            <a:solidFill>
              <a:srgbClr val="FFFFFF"/>
            </a:solidFill>
            <a:ln w="25400">
              <a:solidFill>
                <a:srgbClr val="C0504D"/>
              </a:solidFill>
              <a:round/>
              <a:headEnd/>
              <a:tailEnd/>
            </a:ln>
          </p:spPr>
          <p:txBody>
            <a:bodyPr anchor="ctr"/>
            <a:lstStyle/>
            <a:p>
              <a:pPr algn="ctr">
                <a:spcAft>
                  <a:spcPts val="1000"/>
                </a:spcAft>
              </a:pPr>
              <a:r>
                <a:rPr lang="en-US" sz="1000" b="1">
                  <a:latin typeface="Times New Roman" pitchFamily="18" charset="0"/>
                </a:rPr>
                <a:t>Pwd</a:t>
              </a:r>
              <a:endParaRPr lang="en-US"/>
            </a:p>
          </p:txBody>
        </p:sp>
        <p:sp>
          <p:nvSpPr>
            <p:cNvPr id="37894" name="Oval 117"/>
            <p:cNvSpPr>
              <a:spLocks noChangeArrowheads="1"/>
            </p:cNvSpPr>
            <p:nvPr/>
          </p:nvSpPr>
          <p:spPr bwMode="auto">
            <a:xfrm>
              <a:off x="4209" y="1954"/>
              <a:ext cx="1293" cy="616"/>
            </a:xfrm>
            <a:prstGeom prst="ellipse">
              <a:avLst/>
            </a:prstGeom>
            <a:solidFill>
              <a:srgbClr val="FFFFFF"/>
            </a:solidFill>
            <a:ln w="25400">
              <a:solidFill>
                <a:srgbClr val="F79646"/>
              </a:solidFill>
              <a:round/>
              <a:headEnd/>
              <a:tailEnd/>
            </a:ln>
          </p:spPr>
          <p:txBody>
            <a:bodyPr anchor="ctr"/>
            <a:lstStyle/>
            <a:p>
              <a:pPr>
                <a:spcAft>
                  <a:spcPts val="1000"/>
                </a:spcAft>
              </a:pPr>
              <a:r>
                <a:rPr lang="en-US" sz="1000" b="1">
                  <a:latin typeface="Times New Roman" pitchFamily="18" charset="0"/>
                </a:rPr>
                <a:t>Uname</a:t>
              </a:r>
            </a:p>
            <a:p>
              <a:pPr algn="ctr"/>
              <a:endParaRPr lang="en-US"/>
            </a:p>
          </p:txBody>
        </p:sp>
        <p:sp>
          <p:nvSpPr>
            <p:cNvPr id="37895" name="Oval 118"/>
            <p:cNvSpPr>
              <a:spLocks noChangeArrowheads="1"/>
            </p:cNvSpPr>
            <p:nvPr/>
          </p:nvSpPr>
          <p:spPr bwMode="auto">
            <a:xfrm>
              <a:off x="5595" y="1953"/>
              <a:ext cx="1170" cy="542"/>
            </a:xfrm>
            <a:prstGeom prst="ellipse">
              <a:avLst/>
            </a:prstGeom>
            <a:solidFill>
              <a:srgbClr val="FFFFFF"/>
            </a:solidFill>
            <a:ln w="25400">
              <a:solidFill>
                <a:srgbClr val="F79646"/>
              </a:solidFill>
              <a:round/>
              <a:headEnd/>
              <a:tailEnd/>
            </a:ln>
          </p:spPr>
          <p:txBody>
            <a:bodyPr anchor="ctr"/>
            <a:lstStyle/>
            <a:p>
              <a:pPr algn="ctr">
                <a:spcAft>
                  <a:spcPts val="1000"/>
                </a:spcAft>
              </a:pPr>
              <a:r>
                <a:rPr lang="en-US" sz="1000" b="1">
                  <a:latin typeface="Times New Roman" pitchFamily="18" charset="0"/>
                </a:rPr>
                <a:t>Pwd</a:t>
              </a:r>
            </a:p>
            <a:p>
              <a:pPr algn="ctr"/>
              <a:endParaRPr lang="en-US"/>
            </a:p>
          </p:txBody>
        </p:sp>
        <p:sp>
          <p:nvSpPr>
            <p:cNvPr id="37896" name="Oval 119"/>
            <p:cNvSpPr>
              <a:spLocks noChangeArrowheads="1"/>
            </p:cNvSpPr>
            <p:nvPr/>
          </p:nvSpPr>
          <p:spPr bwMode="auto">
            <a:xfrm>
              <a:off x="6929" y="2028"/>
              <a:ext cx="1383" cy="542"/>
            </a:xfrm>
            <a:prstGeom prst="ellipse">
              <a:avLst/>
            </a:prstGeom>
            <a:solidFill>
              <a:srgbClr val="FFFFFF"/>
            </a:solidFill>
            <a:ln w="25400">
              <a:solidFill>
                <a:srgbClr val="8064A2"/>
              </a:solidFill>
              <a:round/>
              <a:headEnd/>
              <a:tailEnd/>
            </a:ln>
          </p:spPr>
          <p:txBody>
            <a:bodyPr anchor="ctr"/>
            <a:lstStyle/>
            <a:p>
              <a:pPr algn="ctr">
                <a:spcAft>
                  <a:spcPts val="1000"/>
                </a:spcAft>
              </a:pPr>
              <a:r>
                <a:rPr lang="en-US" sz="1000" b="1">
                  <a:latin typeface="Times New Roman" pitchFamily="18" charset="0"/>
                </a:rPr>
                <a:t>Uname</a:t>
              </a:r>
            </a:p>
            <a:p>
              <a:pPr algn="ctr"/>
              <a:endParaRPr lang="en-US"/>
            </a:p>
          </p:txBody>
        </p:sp>
        <p:sp>
          <p:nvSpPr>
            <p:cNvPr id="37897" name="Oval 120"/>
            <p:cNvSpPr>
              <a:spLocks noChangeArrowheads="1"/>
            </p:cNvSpPr>
            <p:nvPr/>
          </p:nvSpPr>
          <p:spPr bwMode="auto">
            <a:xfrm>
              <a:off x="8506" y="2029"/>
              <a:ext cx="1378" cy="541"/>
            </a:xfrm>
            <a:prstGeom prst="ellipse">
              <a:avLst/>
            </a:prstGeom>
            <a:solidFill>
              <a:srgbClr val="FFFFFF"/>
            </a:solidFill>
            <a:ln w="25400">
              <a:solidFill>
                <a:srgbClr val="8064A2"/>
              </a:solidFill>
              <a:round/>
              <a:headEnd/>
              <a:tailEnd/>
            </a:ln>
          </p:spPr>
          <p:txBody>
            <a:bodyPr anchor="ctr"/>
            <a:lstStyle/>
            <a:p>
              <a:pPr>
                <a:spcAft>
                  <a:spcPts val="1000"/>
                </a:spcAft>
              </a:pPr>
              <a:r>
                <a:rPr lang="en-US" sz="1000" b="1">
                  <a:latin typeface="Times New Roman" pitchFamily="18" charset="0"/>
                </a:rPr>
                <a:t>Pwd</a:t>
              </a:r>
            </a:p>
            <a:p>
              <a:pPr algn="ctr"/>
              <a:endParaRPr lang="en-US"/>
            </a:p>
          </p:txBody>
        </p:sp>
        <p:sp>
          <p:nvSpPr>
            <p:cNvPr id="37898" name="Rounded Rectangle 121"/>
            <p:cNvSpPr>
              <a:spLocks noChangeArrowheads="1"/>
            </p:cNvSpPr>
            <p:nvPr/>
          </p:nvSpPr>
          <p:spPr bwMode="auto">
            <a:xfrm>
              <a:off x="2779" y="3112"/>
              <a:ext cx="1501" cy="938"/>
            </a:xfrm>
            <a:prstGeom prst="roundRect">
              <a:avLst>
                <a:gd name="adj" fmla="val 16667"/>
              </a:avLst>
            </a:prstGeom>
            <a:solidFill>
              <a:srgbClr val="FFFFFF"/>
            </a:solidFill>
            <a:ln w="25400">
              <a:solidFill>
                <a:srgbClr val="F79646"/>
              </a:solidFill>
              <a:round/>
              <a:headEnd/>
              <a:tailEnd/>
            </a:ln>
          </p:spPr>
          <p:txBody>
            <a:bodyPr anchor="ctr"/>
            <a:lstStyle/>
            <a:p>
              <a:pPr algn="ctr">
                <a:spcAft>
                  <a:spcPts val="1000"/>
                </a:spcAft>
              </a:pPr>
              <a:r>
                <a:rPr lang="en-US" sz="1100" b="1">
                  <a:latin typeface="Times New Roman" pitchFamily="18" charset="0"/>
                </a:rPr>
                <a:t>Data Owner</a:t>
              </a:r>
              <a:endParaRPr lang="en-US"/>
            </a:p>
          </p:txBody>
        </p:sp>
        <p:sp>
          <p:nvSpPr>
            <p:cNvPr id="37899" name="Rounded Rectangle 122"/>
            <p:cNvSpPr>
              <a:spLocks noChangeArrowheads="1"/>
            </p:cNvSpPr>
            <p:nvPr/>
          </p:nvSpPr>
          <p:spPr bwMode="auto">
            <a:xfrm>
              <a:off x="4811" y="2947"/>
              <a:ext cx="1627" cy="920"/>
            </a:xfrm>
            <a:prstGeom prst="roundRect">
              <a:avLst>
                <a:gd name="adj" fmla="val 16667"/>
              </a:avLst>
            </a:prstGeom>
            <a:solidFill>
              <a:srgbClr val="FFFFFF"/>
            </a:solidFill>
            <a:ln w="25400">
              <a:solidFill>
                <a:srgbClr val="9BBB59"/>
              </a:solidFill>
              <a:round/>
              <a:headEnd/>
              <a:tailEnd/>
            </a:ln>
          </p:spPr>
          <p:txBody>
            <a:bodyPr anchor="ctr"/>
            <a:lstStyle/>
            <a:p>
              <a:pPr algn="ctr">
                <a:spcAft>
                  <a:spcPts val="1000"/>
                </a:spcAft>
              </a:pPr>
              <a:r>
                <a:rPr lang="en-US" sz="1100" b="1">
                  <a:latin typeface="Times New Roman" pitchFamily="18" charset="0"/>
                </a:rPr>
                <a:t>Cloud Authority</a:t>
              </a:r>
              <a:endParaRPr lang="en-US"/>
            </a:p>
          </p:txBody>
        </p:sp>
        <p:sp>
          <p:nvSpPr>
            <p:cNvPr id="37900" name="Rounded Rectangle 123"/>
            <p:cNvSpPr>
              <a:spLocks noChangeArrowheads="1"/>
            </p:cNvSpPr>
            <p:nvPr/>
          </p:nvSpPr>
          <p:spPr bwMode="auto">
            <a:xfrm>
              <a:off x="7204" y="3014"/>
              <a:ext cx="1604" cy="853"/>
            </a:xfrm>
            <a:prstGeom prst="roundRect">
              <a:avLst>
                <a:gd name="adj" fmla="val 16667"/>
              </a:avLst>
            </a:prstGeom>
            <a:solidFill>
              <a:srgbClr val="FFFFFF"/>
            </a:solidFill>
            <a:ln w="25400">
              <a:solidFill>
                <a:srgbClr val="000000"/>
              </a:solidFill>
              <a:round/>
              <a:headEnd/>
              <a:tailEnd/>
            </a:ln>
          </p:spPr>
          <p:txBody>
            <a:bodyPr anchor="ctr"/>
            <a:lstStyle/>
            <a:p>
              <a:pPr algn="ctr">
                <a:spcAft>
                  <a:spcPts val="1000"/>
                </a:spcAft>
              </a:pPr>
              <a:r>
                <a:rPr lang="en-US" sz="1100" b="1">
                  <a:latin typeface="Times New Roman" pitchFamily="18" charset="0"/>
                </a:rPr>
                <a:t>Data Consumer</a:t>
              </a:r>
            </a:p>
            <a:p>
              <a:pPr algn="ctr"/>
              <a:endParaRPr lang="en-US"/>
            </a:p>
          </p:txBody>
        </p:sp>
        <p:sp>
          <p:nvSpPr>
            <p:cNvPr id="37901" name="Diamond 124"/>
            <p:cNvSpPr>
              <a:spLocks noChangeArrowheads="1"/>
            </p:cNvSpPr>
            <p:nvPr/>
          </p:nvSpPr>
          <p:spPr bwMode="auto">
            <a:xfrm>
              <a:off x="2580" y="4341"/>
              <a:ext cx="1974" cy="1100"/>
            </a:xfrm>
            <a:prstGeom prst="diamond">
              <a:avLst/>
            </a:prstGeom>
            <a:solidFill>
              <a:srgbClr val="FFFFFF"/>
            </a:solidFill>
            <a:ln w="25400">
              <a:solidFill>
                <a:srgbClr val="8064A2"/>
              </a:solidFill>
              <a:miter lim="800000"/>
              <a:headEnd/>
              <a:tailEnd/>
            </a:ln>
          </p:spPr>
          <p:txBody>
            <a:bodyPr anchor="ctr"/>
            <a:lstStyle/>
            <a:p>
              <a:pPr>
                <a:spcAft>
                  <a:spcPts val="1000"/>
                </a:spcAft>
              </a:pPr>
              <a:r>
                <a:rPr lang="en-US" sz="1100" b="1">
                  <a:latin typeface="Times New Roman" pitchFamily="18" charset="0"/>
                </a:rPr>
                <a:t>Verifies</a:t>
              </a:r>
              <a:endParaRPr lang="en-US"/>
            </a:p>
          </p:txBody>
        </p:sp>
        <p:sp>
          <p:nvSpPr>
            <p:cNvPr id="37902" name="Diamond 125"/>
            <p:cNvSpPr>
              <a:spLocks noChangeArrowheads="1"/>
            </p:cNvSpPr>
            <p:nvPr/>
          </p:nvSpPr>
          <p:spPr bwMode="auto">
            <a:xfrm>
              <a:off x="4902" y="4254"/>
              <a:ext cx="1863" cy="1009"/>
            </a:xfrm>
            <a:prstGeom prst="diamond">
              <a:avLst/>
            </a:prstGeom>
            <a:solidFill>
              <a:srgbClr val="FFFFFF"/>
            </a:solidFill>
            <a:ln w="25400">
              <a:solidFill>
                <a:srgbClr val="C0504D"/>
              </a:solidFill>
              <a:miter lim="800000"/>
              <a:headEnd/>
              <a:tailEnd/>
            </a:ln>
          </p:spPr>
          <p:txBody>
            <a:bodyPr anchor="ctr"/>
            <a:lstStyle/>
            <a:p>
              <a:pPr>
                <a:spcAft>
                  <a:spcPts val="1000"/>
                </a:spcAft>
              </a:pPr>
              <a:r>
                <a:rPr lang="en-US" sz="1100" b="1">
                  <a:latin typeface="Times New Roman" pitchFamily="18" charset="0"/>
                </a:rPr>
                <a:t>Verifies</a:t>
              </a:r>
            </a:p>
            <a:p>
              <a:pPr algn="ctr"/>
              <a:endParaRPr lang="en-US"/>
            </a:p>
          </p:txBody>
        </p:sp>
        <p:sp>
          <p:nvSpPr>
            <p:cNvPr id="37903" name="Diamond 126"/>
            <p:cNvSpPr>
              <a:spLocks noChangeArrowheads="1"/>
            </p:cNvSpPr>
            <p:nvPr/>
          </p:nvSpPr>
          <p:spPr bwMode="auto">
            <a:xfrm>
              <a:off x="7096" y="4341"/>
              <a:ext cx="2022" cy="1188"/>
            </a:xfrm>
            <a:prstGeom prst="diamond">
              <a:avLst/>
            </a:prstGeom>
            <a:solidFill>
              <a:srgbClr val="FFFFFF"/>
            </a:solidFill>
            <a:ln w="25400">
              <a:solidFill>
                <a:srgbClr val="F79646"/>
              </a:solidFill>
              <a:miter lim="800000"/>
              <a:headEnd/>
              <a:tailEnd/>
            </a:ln>
          </p:spPr>
          <p:txBody>
            <a:bodyPr anchor="ctr"/>
            <a:lstStyle/>
            <a:p>
              <a:pPr>
                <a:spcAft>
                  <a:spcPts val="1000"/>
                </a:spcAft>
              </a:pPr>
              <a:r>
                <a:rPr lang="en-US" sz="1100" b="1">
                  <a:latin typeface="Times New Roman" pitchFamily="18" charset="0"/>
                </a:rPr>
                <a:t>Verifies</a:t>
              </a:r>
            </a:p>
            <a:p>
              <a:pPr algn="ctr"/>
              <a:endParaRPr lang="en-US"/>
            </a:p>
          </p:txBody>
        </p:sp>
        <p:sp>
          <p:nvSpPr>
            <p:cNvPr id="37904" name="Rounded Rectangle 127"/>
            <p:cNvSpPr>
              <a:spLocks noChangeArrowheads="1"/>
            </p:cNvSpPr>
            <p:nvPr/>
          </p:nvSpPr>
          <p:spPr bwMode="auto">
            <a:xfrm>
              <a:off x="5796" y="5834"/>
              <a:ext cx="1533" cy="710"/>
            </a:xfrm>
            <a:prstGeom prst="roundRect">
              <a:avLst>
                <a:gd name="adj" fmla="val 16667"/>
              </a:avLst>
            </a:prstGeom>
            <a:solidFill>
              <a:srgbClr val="FFFFFF"/>
            </a:solidFill>
            <a:ln w="25400">
              <a:solidFill>
                <a:srgbClr val="4BACC6"/>
              </a:solidFill>
              <a:round/>
              <a:headEnd/>
              <a:tailEnd/>
            </a:ln>
          </p:spPr>
          <p:txBody>
            <a:bodyPr anchor="ctr"/>
            <a:lstStyle/>
            <a:p>
              <a:pPr algn="ctr">
                <a:spcAft>
                  <a:spcPts val="1000"/>
                </a:spcAft>
              </a:pPr>
              <a:r>
                <a:rPr lang="en-US" sz="1100" b="1">
                  <a:latin typeface="Times New Roman" pitchFamily="18" charset="0"/>
                </a:rPr>
                <a:t>Login</a:t>
              </a:r>
              <a:endParaRPr lang="en-US"/>
            </a:p>
          </p:txBody>
        </p:sp>
        <p:sp>
          <p:nvSpPr>
            <p:cNvPr id="37905" name="Rounded Rectangle 128"/>
            <p:cNvSpPr>
              <a:spLocks noChangeArrowheads="1"/>
            </p:cNvSpPr>
            <p:nvPr/>
          </p:nvSpPr>
          <p:spPr bwMode="auto">
            <a:xfrm>
              <a:off x="3660" y="6456"/>
              <a:ext cx="1648" cy="954"/>
            </a:xfrm>
            <a:prstGeom prst="roundRect">
              <a:avLst>
                <a:gd name="adj" fmla="val 16667"/>
              </a:avLst>
            </a:prstGeom>
            <a:solidFill>
              <a:srgbClr val="FFFFFF"/>
            </a:solidFill>
            <a:ln w="25400">
              <a:solidFill>
                <a:srgbClr val="9BBB59"/>
              </a:solidFill>
              <a:round/>
              <a:headEnd/>
              <a:tailEnd/>
            </a:ln>
          </p:spPr>
          <p:txBody>
            <a:bodyPr anchor="ctr"/>
            <a:lstStyle/>
            <a:p>
              <a:pPr algn="ctr">
                <a:spcAft>
                  <a:spcPts val="1000"/>
                </a:spcAft>
              </a:pPr>
              <a:r>
                <a:rPr lang="en-US" sz="1100" b="1">
                  <a:latin typeface="Times New Roman" pitchFamily="18" charset="0"/>
                </a:rPr>
                <a:t>   Response for request</a:t>
              </a:r>
              <a:endParaRPr lang="en-US"/>
            </a:p>
          </p:txBody>
        </p:sp>
        <p:sp>
          <p:nvSpPr>
            <p:cNvPr id="37906" name="Rounded Rectangle 129"/>
            <p:cNvSpPr>
              <a:spLocks noChangeArrowheads="1"/>
            </p:cNvSpPr>
            <p:nvPr/>
          </p:nvSpPr>
          <p:spPr bwMode="auto">
            <a:xfrm>
              <a:off x="8205" y="6268"/>
              <a:ext cx="1255" cy="1066"/>
            </a:xfrm>
            <a:prstGeom prst="roundRect">
              <a:avLst>
                <a:gd name="adj" fmla="val 16667"/>
              </a:avLst>
            </a:prstGeom>
            <a:solidFill>
              <a:srgbClr val="FFFFFF"/>
            </a:solidFill>
            <a:ln w="25400">
              <a:solidFill>
                <a:srgbClr val="C0504D"/>
              </a:solidFill>
              <a:round/>
              <a:headEnd/>
              <a:tailEnd/>
            </a:ln>
          </p:spPr>
          <p:txBody>
            <a:bodyPr anchor="ctr"/>
            <a:lstStyle/>
            <a:p>
              <a:pPr algn="ctr">
                <a:spcAft>
                  <a:spcPts val="1000"/>
                </a:spcAft>
              </a:pPr>
              <a:r>
                <a:rPr lang="en-US" sz="1100" b="1">
                  <a:latin typeface="Times New Roman" pitchFamily="18" charset="0"/>
                </a:rPr>
                <a:t>Request for file</a:t>
              </a:r>
              <a:endParaRPr lang="en-US"/>
            </a:p>
          </p:txBody>
        </p:sp>
        <p:sp>
          <p:nvSpPr>
            <p:cNvPr id="37907" name="Rounded Rectangle 130"/>
            <p:cNvSpPr>
              <a:spLocks noChangeArrowheads="1"/>
            </p:cNvSpPr>
            <p:nvPr/>
          </p:nvSpPr>
          <p:spPr bwMode="auto">
            <a:xfrm>
              <a:off x="5856" y="7095"/>
              <a:ext cx="1374" cy="1071"/>
            </a:xfrm>
            <a:prstGeom prst="roundRect">
              <a:avLst>
                <a:gd name="adj" fmla="val 16667"/>
              </a:avLst>
            </a:prstGeom>
            <a:solidFill>
              <a:srgbClr val="FFFFFF"/>
            </a:solidFill>
            <a:ln w="25400">
              <a:solidFill>
                <a:srgbClr val="4F81BD"/>
              </a:solidFill>
              <a:round/>
              <a:headEnd/>
              <a:tailEnd/>
            </a:ln>
          </p:spPr>
          <p:txBody>
            <a:bodyPr anchor="ctr"/>
            <a:lstStyle/>
            <a:p>
              <a:pPr algn="ctr">
                <a:spcAft>
                  <a:spcPts val="1000"/>
                </a:spcAft>
              </a:pPr>
              <a:r>
                <a:rPr lang="en-US" sz="1100" b="1">
                  <a:latin typeface="Times New Roman" pitchFamily="18" charset="0"/>
                </a:rPr>
                <a:t>Encryption key</a:t>
              </a:r>
              <a:endParaRPr lang="en-US"/>
            </a:p>
          </p:txBody>
        </p:sp>
        <p:sp>
          <p:nvSpPr>
            <p:cNvPr id="37908" name="Rounded Rectangle 131"/>
            <p:cNvSpPr>
              <a:spLocks noChangeArrowheads="1"/>
            </p:cNvSpPr>
            <p:nvPr/>
          </p:nvSpPr>
          <p:spPr bwMode="auto">
            <a:xfrm>
              <a:off x="3574" y="7905"/>
              <a:ext cx="1734" cy="645"/>
            </a:xfrm>
            <a:prstGeom prst="roundRect">
              <a:avLst>
                <a:gd name="adj" fmla="val 16667"/>
              </a:avLst>
            </a:prstGeom>
            <a:solidFill>
              <a:srgbClr val="FFFFFF"/>
            </a:solidFill>
            <a:ln w="25400">
              <a:solidFill>
                <a:srgbClr val="C0504D"/>
              </a:solidFill>
              <a:round/>
              <a:headEnd/>
              <a:tailEnd/>
            </a:ln>
          </p:spPr>
          <p:txBody>
            <a:bodyPr anchor="ctr"/>
            <a:lstStyle/>
            <a:p>
              <a:pPr>
                <a:spcAft>
                  <a:spcPts val="1000"/>
                </a:spcAft>
              </a:pPr>
              <a:r>
                <a:rPr lang="en-US" sz="1100" b="1">
                  <a:latin typeface="Times New Roman" pitchFamily="18" charset="0"/>
                </a:rPr>
                <a:t>   Upload file</a:t>
              </a:r>
              <a:endParaRPr lang="en-US"/>
            </a:p>
          </p:txBody>
        </p:sp>
        <p:sp>
          <p:nvSpPr>
            <p:cNvPr id="37909" name="Rounded Rectangle 132"/>
            <p:cNvSpPr>
              <a:spLocks noChangeArrowheads="1"/>
            </p:cNvSpPr>
            <p:nvPr/>
          </p:nvSpPr>
          <p:spPr bwMode="auto">
            <a:xfrm>
              <a:off x="8051" y="7723"/>
              <a:ext cx="1594" cy="737"/>
            </a:xfrm>
            <a:prstGeom prst="roundRect">
              <a:avLst>
                <a:gd name="adj" fmla="val 16667"/>
              </a:avLst>
            </a:prstGeom>
            <a:solidFill>
              <a:srgbClr val="FFFFFF"/>
            </a:solidFill>
            <a:ln w="25400">
              <a:solidFill>
                <a:srgbClr val="9BBB59"/>
              </a:solidFill>
              <a:round/>
              <a:headEnd/>
              <a:tailEnd/>
            </a:ln>
          </p:spPr>
          <p:txBody>
            <a:bodyPr anchor="ctr"/>
            <a:lstStyle/>
            <a:p>
              <a:pPr algn="ctr">
                <a:spcAft>
                  <a:spcPts val="1000"/>
                </a:spcAft>
              </a:pPr>
              <a:r>
                <a:rPr lang="en-US" sz="1100" b="1">
                  <a:latin typeface="Times New Roman" pitchFamily="18" charset="0"/>
                </a:rPr>
                <a:t>Verify key</a:t>
              </a:r>
              <a:endParaRPr lang="en-US"/>
            </a:p>
          </p:txBody>
        </p:sp>
        <p:sp>
          <p:nvSpPr>
            <p:cNvPr id="37910" name="Rounded Rectangle 133"/>
            <p:cNvSpPr>
              <a:spLocks noChangeArrowheads="1"/>
            </p:cNvSpPr>
            <p:nvPr/>
          </p:nvSpPr>
          <p:spPr bwMode="auto">
            <a:xfrm>
              <a:off x="8537" y="8822"/>
              <a:ext cx="1453" cy="938"/>
            </a:xfrm>
            <a:prstGeom prst="roundRect">
              <a:avLst>
                <a:gd name="adj" fmla="val 16667"/>
              </a:avLst>
            </a:prstGeom>
            <a:solidFill>
              <a:srgbClr val="FFFFFF"/>
            </a:solidFill>
            <a:ln w="25400">
              <a:solidFill>
                <a:srgbClr val="C0504D"/>
              </a:solidFill>
              <a:round/>
              <a:headEnd/>
              <a:tailEnd/>
            </a:ln>
          </p:spPr>
          <p:txBody>
            <a:bodyPr anchor="ctr"/>
            <a:lstStyle/>
            <a:p>
              <a:pPr algn="ctr">
                <a:spcAft>
                  <a:spcPts val="1000"/>
                </a:spcAft>
              </a:pPr>
              <a:r>
                <a:rPr lang="en-US" sz="1100" b="1">
                  <a:latin typeface="Times New Roman" pitchFamily="18" charset="0"/>
                </a:rPr>
                <a:t>Download file</a:t>
              </a:r>
              <a:endParaRPr lang="en-US"/>
            </a:p>
          </p:txBody>
        </p:sp>
        <p:sp>
          <p:nvSpPr>
            <p:cNvPr id="37911" name="Cloud Callout 134"/>
            <p:cNvSpPr>
              <a:spLocks noChangeArrowheads="1"/>
            </p:cNvSpPr>
            <p:nvPr/>
          </p:nvSpPr>
          <p:spPr bwMode="auto">
            <a:xfrm>
              <a:off x="5355" y="8985"/>
              <a:ext cx="2797" cy="1138"/>
            </a:xfrm>
            <a:prstGeom prst="cloudCallout">
              <a:avLst>
                <a:gd name="adj1" fmla="val -39491"/>
                <a:gd name="adj2" fmla="val 62477"/>
              </a:avLst>
            </a:prstGeom>
            <a:solidFill>
              <a:srgbClr val="FFFFFF"/>
            </a:solidFill>
            <a:ln w="25400">
              <a:solidFill>
                <a:srgbClr val="000000"/>
              </a:solidFill>
              <a:round/>
              <a:headEnd/>
              <a:tailEnd/>
            </a:ln>
          </p:spPr>
          <p:txBody>
            <a:bodyPr anchor="ctr"/>
            <a:lstStyle/>
            <a:p>
              <a:pPr algn="ctr">
                <a:spcAft>
                  <a:spcPts val="1000"/>
                </a:spcAft>
              </a:pPr>
              <a:r>
                <a:rPr lang="en-US" sz="1100" b="1">
                  <a:latin typeface="Times New Roman" pitchFamily="18" charset="0"/>
                </a:rPr>
                <a:t>                       Cloud Database</a:t>
              </a:r>
              <a:endParaRPr lang="en-US"/>
            </a:p>
          </p:txBody>
        </p:sp>
        <p:sp>
          <p:nvSpPr>
            <p:cNvPr id="37912" name="Rounded Rectangle 135"/>
            <p:cNvSpPr>
              <a:spLocks noChangeArrowheads="1"/>
            </p:cNvSpPr>
            <p:nvPr/>
          </p:nvSpPr>
          <p:spPr bwMode="auto">
            <a:xfrm>
              <a:off x="3585" y="8963"/>
              <a:ext cx="1380" cy="887"/>
            </a:xfrm>
            <a:prstGeom prst="roundRect">
              <a:avLst>
                <a:gd name="adj" fmla="val 16667"/>
              </a:avLst>
            </a:prstGeom>
            <a:solidFill>
              <a:srgbClr val="FFFFFF"/>
            </a:solidFill>
            <a:ln w="25400">
              <a:solidFill>
                <a:srgbClr val="F79646"/>
              </a:solidFill>
              <a:round/>
              <a:headEnd/>
              <a:tailEnd/>
            </a:ln>
          </p:spPr>
          <p:txBody>
            <a:bodyPr anchor="ctr"/>
            <a:lstStyle/>
            <a:p>
              <a:pPr algn="ctr">
                <a:spcAft>
                  <a:spcPts val="1000"/>
                </a:spcAft>
              </a:pPr>
              <a:r>
                <a:rPr lang="en-US" sz="1100" b="1">
                  <a:latin typeface="Times New Roman" pitchFamily="18" charset="0"/>
                </a:rPr>
                <a:t>Accept request</a:t>
              </a:r>
              <a:endParaRPr lang="en-US"/>
            </a:p>
          </p:txBody>
        </p:sp>
        <p:cxnSp>
          <p:nvCxnSpPr>
            <p:cNvPr id="37913" name="Straight Arrow Connector 138"/>
            <p:cNvCxnSpPr>
              <a:cxnSpLocks noChangeShapeType="1"/>
            </p:cNvCxnSpPr>
            <p:nvPr/>
          </p:nvCxnSpPr>
          <p:spPr bwMode="auto">
            <a:xfrm>
              <a:off x="4808" y="2591"/>
              <a:ext cx="620" cy="329"/>
            </a:xfrm>
            <a:prstGeom prst="straightConnector1">
              <a:avLst/>
            </a:prstGeom>
            <a:noFill/>
            <a:ln w="9525">
              <a:solidFill>
                <a:srgbClr val="000000"/>
              </a:solidFill>
              <a:round/>
              <a:headEnd/>
              <a:tailEnd type="arrow" w="med" len="med"/>
            </a:ln>
          </p:spPr>
        </p:cxnSp>
        <p:cxnSp>
          <p:nvCxnSpPr>
            <p:cNvPr id="37914" name="Straight Arrow Connector 139"/>
            <p:cNvCxnSpPr>
              <a:cxnSpLocks noChangeShapeType="1"/>
            </p:cNvCxnSpPr>
            <p:nvPr/>
          </p:nvCxnSpPr>
          <p:spPr bwMode="auto">
            <a:xfrm flipH="1">
              <a:off x="5529" y="2485"/>
              <a:ext cx="435" cy="439"/>
            </a:xfrm>
            <a:prstGeom prst="straightConnector1">
              <a:avLst/>
            </a:prstGeom>
            <a:noFill/>
            <a:ln w="9525">
              <a:solidFill>
                <a:srgbClr val="000000"/>
              </a:solidFill>
              <a:round/>
              <a:headEnd/>
              <a:tailEnd type="arrow" w="med" len="med"/>
            </a:ln>
          </p:spPr>
        </p:cxnSp>
        <p:cxnSp>
          <p:nvCxnSpPr>
            <p:cNvPr id="37915" name="Straight Arrow Connector 140"/>
            <p:cNvCxnSpPr>
              <a:cxnSpLocks noChangeShapeType="1"/>
            </p:cNvCxnSpPr>
            <p:nvPr/>
          </p:nvCxnSpPr>
          <p:spPr bwMode="auto">
            <a:xfrm>
              <a:off x="7260" y="2510"/>
              <a:ext cx="479" cy="519"/>
            </a:xfrm>
            <a:prstGeom prst="straightConnector1">
              <a:avLst/>
            </a:prstGeom>
            <a:noFill/>
            <a:ln w="9525">
              <a:solidFill>
                <a:srgbClr val="000000"/>
              </a:solidFill>
              <a:round/>
              <a:headEnd/>
              <a:tailEnd type="arrow" w="med" len="med"/>
            </a:ln>
          </p:spPr>
        </p:cxnSp>
        <p:cxnSp>
          <p:nvCxnSpPr>
            <p:cNvPr id="37916" name="Straight Arrow Connector 141"/>
            <p:cNvCxnSpPr>
              <a:cxnSpLocks noChangeShapeType="1"/>
            </p:cNvCxnSpPr>
            <p:nvPr/>
          </p:nvCxnSpPr>
          <p:spPr bwMode="auto">
            <a:xfrm flipH="1">
              <a:off x="8296" y="2486"/>
              <a:ext cx="452" cy="519"/>
            </a:xfrm>
            <a:prstGeom prst="straightConnector1">
              <a:avLst/>
            </a:prstGeom>
            <a:noFill/>
            <a:ln w="9525">
              <a:solidFill>
                <a:srgbClr val="000000"/>
              </a:solidFill>
              <a:round/>
              <a:headEnd/>
              <a:tailEnd type="arrow" w="med" len="med"/>
            </a:ln>
          </p:spPr>
        </p:cxnSp>
        <p:cxnSp>
          <p:nvCxnSpPr>
            <p:cNvPr id="37917" name="Elbow Connector 144"/>
            <p:cNvCxnSpPr>
              <a:cxnSpLocks noChangeShapeType="1"/>
            </p:cNvCxnSpPr>
            <p:nvPr/>
          </p:nvCxnSpPr>
          <p:spPr bwMode="auto">
            <a:xfrm>
              <a:off x="3566" y="5441"/>
              <a:ext cx="2227" cy="721"/>
            </a:xfrm>
            <a:prstGeom prst="bentConnector3">
              <a:avLst>
                <a:gd name="adj1" fmla="val 49977"/>
              </a:avLst>
            </a:prstGeom>
            <a:noFill/>
            <a:ln w="9525">
              <a:solidFill>
                <a:srgbClr val="000000"/>
              </a:solidFill>
              <a:miter lim="800000"/>
              <a:headEnd/>
              <a:tailEnd type="arrow" w="med" len="med"/>
            </a:ln>
          </p:spPr>
        </p:cxnSp>
        <p:cxnSp>
          <p:nvCxnSpPr>
            <p:cNvPr id="37918" name="Straight Arrow Connector 150"/>
            <p:cNvCxnSpPr>
              <a:cxnSpLocks noChangeShapeType="1"/>
            </p:cNvCxnSpPr>
            <p:nvPr/>
          </p:nvCxnSpPr>
          <p:spPr bwMode="auto">
            <a:xfrm rot="10800000" flipV="1">
              <a:off x="5308" y="6380"/>
              <a:ext cx="486" cy="370"/>
            </a:xfrm>
            <a:prstGeom prst="bentConnector3">
              <a:avLst>
                <a:gd name="adj1" fmla="val 50000"/>
              </a:avLst>
            </a:prstGeom>
            <a:noFill/>
            <a:ln w="9525">
              <a:solidFill>
                <a:srgbClr val="000000"/>
              </a:solidFill>
              <a:miter lim="800000"/>
              <a:headEnd/>
              <a:tailEnd type="arrow" w="med" len="med"/>
            </a:ln>
          </p:spPr>
        </p:cxnSp>
        <p:cxnSp>
          <p:nvCxnSpPr>
            <p:cNvPr id="37919" name="Straight Arrow Connector 151"/>
            <p:cNvCxnSpPr>
              <a:cxnSpLocks noChangeShapeType="1"/>
            </p:cNvCxnSpPr>
            <p:nvPr/>
          </p:nvCxnSpPr>
          <p:spPr bwMode="auto">
            <a:xfrm>
              <a:off x="7320" y="6380"/>
              <a:ext cx="825" cy="243"/>
            </a:xfrm>
            <a:prstGeom prst="bentConnector3">
              <a:avLst>
                <a:gd name="adj1" fmla="val 49940"/>
              </a:avLst>
            </a:prstGeom>
            <a:noFill/>
            <a:ln w="9525">
              <a:solidFill>
                <a:srgbClr val="000000"/>
              </a:solidFill>
              <a:miter lim="800000"/>
              <a:headEnd/>
              <a:tailEnd type="arrow" w="med" len="med"/>
            </a:ln>
          </p:spPr>
        </p:cxnSp>
        <p:cxnSp>
          <p:nvCxnSpPr>
            <p:cNvPr id="37920" name="AutoShape 88"/>
            <p:cNvCxnSpPr>
              <a:cxnSpLocks noChangeShapeType="1"/>
            </p:cNvCxnSpPr>
            <p:nvPr/>
          </p:nvCxnSpPr>
          <p:spPr bwMode="auto">
            <a:xfrm flipH="1">
              <a:off x="5793" y="3807"/>
              <a:ext cx="3" cy="474"/>
            </a:xfrm>
            <a:prstGeom prst="straightConnector1">
              <a:avLst/>
            </a:prstGeom>
            <a:noFill/>
            <a:ln w="9525">
              <a:solidFill>
                <a:srgbClr val="000000"/>
              </a:solidFill>
              <a:round/>
              <a:headEnd/>
              <a:tailEnd type="triangle" w="med" len="med"/>
            </a:ln>
          </p:spPr>
        </p:cxnSp>
        <p:cxnSp>
          <p:nvCxnSpPr>
            <p:cNvPr id="37921" name="AutoShape 89"/>
            <p:cNvCxnSpPr>
              <a:cxnSpLocks noChangeShapeType="1"/>
            </p:cNvCxnSpPr>
            <p:nvPr/>
          </p:nvCxnSpPr>
          <p:spPr bwMode="auto">
            <a:xfrm>
              <a:off x="8070" y="3867"/>
              <a:ext cx="7" cy="474"/>
            </a:xfrm>
            <a:prstGeom prst="straightConnector1">
              <a:avLst/>
            </a:prstGeom>
            <a:noFill/>
            <a:ln w="9525">
              <a:solidFill>
                <a:srgbClr val="000000"/>
              </a:solidFill>
              <a:round/>
              <a:headEnd/>
              <a:tailEnd type="triangle" w="med" len="med"/>
            </a:ln>
          </p:spPr>
        </p:cxnSp>
        <p:cxnSp>
          <p:nvCxnSpPr>
            <p:cNvPr id="37922" name="AutoShape 90"/>
            <p:cNvCxnSpPr>
              <a:cxnSpLocks noChangeShapeType="1"/>
            </p:cNvCxnSpPr>
            <p:nvPr/>
          </p:nvCxnSpPr>
          <p:spPr bwMode="auto">
            <a:xfrm>
              <a:off x="5859" y="5263"/>
              <a:ext cx="0" cy="571"/>
            </a:xfrm>
            <a:prstGeom prst="straightConnector1">
              <a:avLst/>
            </a:prstGeom>
            <a:noFill/>
            <a:ln w="9525">
              <a:solidFill>
                <a:srgbClr val="000000"/>
              </a:solidFill>
              <a:round/>
              <a:headEnd/>
              <a:tailEnd type="triangle" w="med" len="med"/>
            </a:ln>
          </p:spPr>
        </p:cxnSp>
        <p:cxnSp>
          <p:nvCxnSpPr>
            <p:cNvPr id="37923" name="AutoShape 91"/>
            <p:cNvCxnSpPr>
              <a:cxnSpLocks noChangeShapeType="1"/>
            </p:cNvCxnSpPr>
            <p:nvPr/>
          </p:nvCxnSpPr>
          <p:spPr bwMode="auto">
            <a:xfrm rot="10800000" flipV="1">
              <a:off x="7329" y="5529"/>
              <a:ext cx="726" cy="501"/>
            </a:xfrm>
            <a:prstGeom prst="bentConnector3">
              <a:avLst>
                <a:gd name="adj1" fmla="val 50000"/>
              </a:avLst>
            </a:prstGeom>
            <a:noFill/>
            <a:ln w="9525">
              <a:solidFill>
                <a:srgbClr val="000000"/>
              </a:solidFill>
              <a:miter lim="800000"/>
              <a:headEnd/>
              <a:tailEnd type="triangle" w="med" len="med"/>
            </a:ln>
          </p:spPr>
        </p:cxnSp>
        <p:cxnSp>
          <p:nvCxnSpPr>
            <p:cNvPr id="37924" name="AutoShape 92"/>
            <p:cNvCxnSpPr>
              <a:cxnSpLocks noChangeShapeType="1"/>
            </p:cNvCxnSpPr>
            <p:nvPr/>
          </p:nvCxnSpPr>
          <p:spPr bwMode="auto">
            <a:xfrm>
              <a:off x="6524" y="6544"/>
              <a:ext cx="0" cy="551"/>
            </a:xfrm>
            <a:prstGeom prst="straightConnector1">
              <a:avLst/>
            </a:prstGeom>
            <a:noFill/>
            <a:ln w="9525">
              <a:solidFill>
                <a:srgbClr val="000000"/>
              </a:solidFill>
              <a:round/>
              <a:headEnd/>
              <a:tailEnd type="triangle" w="med" len="med"/>
            </a:ln>
          </p:spPr>
        </p:cxnSp>
        <p:cxnSp>
          <p:nvCxnSpPr>
            <p:cNvPr id="37925" name="AutoShape 93"/>
            <p:cNvCxnSpPr>
              <a:cxnSpLocks noChangeShapeType="1"/>
            </p:cNvCxnSpPr>
            <p:nvPr/>
          </p:nvCxnSpPr>
          <p:spPr bwMode="auto">
            <a:xfrm>
              <a:off x="6524" y="8166"/>
              <a:ext cx="0" cy="864"/>
            </a:xfrm>
            <a:prstGeom prst="straightConnector1">
              <a:avLst/>
            </a:prstGeom>
            <a:noFill/>
            <a:ln w="9525">
              <a:solidFill>
                <a:srgbClr val="000000"/>
              </a:solidFill>
              <a:round/>
              <a:headEnd/>
              <a:tailEnd type="triangle" w="med" len="med"/>
            </a:ln>
          </p:spPr>
        </p:cxnSp>
        <p:cxnSp>
          <p:nvCxnSpPr>
            <p:cNvPr id="37926" name="AutoShape 94"/>
            <p:cNvCxnSpPr>
              <a:cxnSpLocks noChangeShapeType="1"/>
            </p:cNvCxnSpPr>
            <p:nvPr/>
          </p:nvCxnSpPr>
          <p:spPr bwMode="auto">
            <a:xfrm>
              <a:off x="4455" y="7410"/>
              <a:ext cx="15" cy="495"/>
            </a:xfrm>
            <a:prstGeom prst="straightConnector1">
              <a:avLst/>
            </a:prstGeom>
            <a:noFill/>
            <a:ln w="9525">
              <a:solidFill>
                <a:srgbClr val="000000"/>
              </a:solidFill>
              <a:round/>
              <a:headEnd/>
              <a:tailEnd type="triangle" w="med" len="med"/>
            </a:ln>
          </p:spPr>
        </p:cxnSp>
        <p:cxnSp>
          <p:nvCxnSpPr>
            <p:cNvPr id="37927" name="AutoShape 95"/>
            <p:cNvCxnSpPr>
              <a:cxnSpLocks noChangeShapeType="1"/>
            </p:cNvCxnSpPr>
            <p:nvPr/>
          </p:nvCxnSpPr>
          <p:spPr bwMode="auto">
            <a:xfrm>
              <a:off x="4380" y="8552"/>
              <a:ext cx="0" cy="388"/>
            </a:xfrm>
            <a:prstGeom prst="straightConnector1">
              <a:avLst/>
            </a:prstGeom>
            <a:noFill/>
            <a:ln w="9525">
              <a:solidFill>
                <a:srgbClr val="000000"/>
              </a:solidFill>
              <a:round/>
              <a:headEnd/>
              <a:tailEnd type="triangle" w="med" len="med"/>
            </a:ln>
          </p:spPr>
        </p:cxnSp>
        <p:cxnSp>
          <p:nvCxnSpPr>
            <p:cNvPr id="37928" name="AutoShape 96"/>
            <p:cNvCxnSpPr>
              <a:cxnSpLocks noChangeShapeType="1"/>
            </p:cNvCxnSpPr>
            <p:nvPr/>
          </p:nvCxnSpPr>
          <p:spPr bwMode="auto">
            <a:xfrm>
              <a:off x="4980" y="9465"/>
              <a:ext cx="357" cy="0"/>
            </a:xfrm>
            <a:prstGeom prst="straightConnector1">
              <a:avLst/>
            </a:prstGeom>
            <a:noFill/>
            <a:ln w="9525">
              <a:solidFill>
                <a:srgbClr val="000000"/>
              </a:solidFill>
              <a:round/>
              <a:headEnd/>
              <a:tailEnd type="triangle" w="med" len="med"/>
            </a:ln>
          </p:spPr>
        </p:cxnSp>
        <p:cxnSp>
          <p:nvCxnSpPr>
            <p:cNvPr id="37929" name="AutoShape 97"/>
            <p:cNvCxnSpPr>
              <a:cxnSpLocks noChangeShapeType="1"/>
            </p:cNvCxnSpPr>
            <p:nvPr/>
          </p:nvCxnSpPr>
          <p:spPr bwMode="auto">
            <a:xfrm>
              <a:off x="3585" y="4050"/>
              <a:ext cx="0" cy="291"/>
            </a:xfrm>
            <a:prstGeom prst="straightConnector1">
              <a:avLst/>
            </a:prstGeom>
            <a:noFill/>
            <a:ln w="9525">
              <a:solidFill>
                <a:srgbClr val="000000"/>
              </a:solidFill>
              <a:round/>
              <a:headEnd/>
              <a:tailEnd type="triangle" w="med" len="med"/>
            </a:ln>
          </p:spPr>
        </p:cxnSp>
        <p:cxnSp>
          <p:nvCxnSpPr>
            <p:cNvPr id="37930" name="AutoShape 98"/>
            <p:cNvCxnSpPr>
              <a:cxnSpLocks noChangeShapeType="1"/>
            </p:cNvCxnSpPr>
            <p:nvPr/>
          </p:nvCxnSpPr>
          <p:spPr bwMode="auto">
            <a:xfrm flipV="1">
              <a:off x="2580" y="3867"/>
              <a:ext cx="199" cy="387"/>
            </a:xfrm>
            <a:prstGeom prst="straightConnector1">
              <a:avLst/>
            </a:prstGeom>
            <a:noFill/>
            <a:ln w="9525">
              <a:solidFill>
                <a:srgbClr val="000000"/>
              </a:solidFill>
              <a:round/>
              <a:headEnd/>
              <a:tailEnd type="triangle" w="med" len="med"/>
            </a:ln>
          </p:spPr>
        </p:cxnSp>
        <p:cxnSp>
          <p:nvCxnSpPr>
            <p:cNvPr id="37931" name="AutoShape 99"/>
            <p:cNvCxnSpPr>
              <a:cxnSpLocks noChangeShapeType="1"/>
            </p:cNvCxnSpPr>
            <p:nvPr/>
          </p:nvCxnSpPr>
          <p:spPr bwMode="auto">
            <a:xfrm>
              <a:off x="3450" y="2812"/>
              <a:ext cx="366" cy="300"/>
            </a:xfrm>
            <a:prstGeom prst="straightConnector1">
              <a:avLst/>
            </a:prstGeom>
            <a:noFill/>
            <a:ln w="9525">
              <a:solidFill>
                <a:srgbClr val="000000"/>
              </a:solidFill>
              <a:round/>
              <a:headEnd/>
              <a:tailEnd type="triangle" w="med" len="med"/>
            </a:ln>
          </p:spPr>
        </p:cxnSp>
        <p:cxnSp>
          <p:nvCxnSpPr>
            <p:cNvPr id="37932" name="AutoShape 100"/>
            <p:cNvCxnSpPr>
              <a:cxnSpLocks noChangeShapeType="1"/>
            </p:cNvCxnSpPr>
            <p:nvPr/>
          </p:nvCxnSpPr>
          <p:spPr bwMode="auto">
            <a:xfrm>
              <a:off x="8868" y="7334"/>
              <a:ext cx="0" cy="389"/>
            </a:xfrm>
            <a:prstGeom prst="straightConnector1">
              <a:avLst/>
            </a:prstGeom>
            <a:noFill/>
            <a:ln w="9525">
              <a:solidFill>
                <a:srgbClr val="000000"/>
              </a:solidFill>
              <a:round/>
              <a:headEnd/>
              <a:tailEnd type="triangle" w="med" len="med"/>
            </a:ln>
          </p:spPr>
        </p:cxnSp>
        <p:cxnSp>
          <p:nvCxnSpPr>
            <p:cNvPr id="37933" name="AutoShape 101"/>
            <p:cNvCxnSpPr>
              <a:cxnSpLocks noChangeShapeType="1"/>
            </p:cNvCxnSpPr>
            <p:nvPr/>
          </p:nvCxnSpPr>
          <p:spPr bwMode="auto">
            <a:xfrm>
              <a:off x="8940" y="8460"/>
              <a:ext cx="0" cy="362"/>
            </a:xfrm>
            <a:prstGeom prst="straightConnector1">
              <a:avLst/>
            </a:prstGeom>
            <a:noFill/>
            <a:ln w="9525">
              <a:solidFill>
                <a:srgbClr val="000000"/>
              </a:solidFill>
              <a:round/>
              <a:headEnd/>
              <a:tailEnd type="triangle" w="med" len="med"/>
            </a:ln>
          </p:spPr>
        </p:cxnSp>
        <p:cxnSp>
          <p:nvCxnSpPr>
            <p:cNvPr id="37934" name="AutoShape 102"/>
            <p:cNvCxnSpPr>
              <a:cxnSpLocks noChangeShapeType="1"/>
            </p:cNvCxnSpPr>
            <p:nvPr/>
          </p:nvCxnSpPr>
          <p:spPr bwMode="auto">
            <a:xfrm flipH="1">
              <a:off x="8051" y="9375"/>
              <a:ext cx="486" cy="0"/>
            </a:xfrm>
            <a:prstGeom prst="straightConnector1">
              <a:avLst/>
            </a:prstGeom>
            <a:noFill/>
            <a:ln w="9525">
              <a:solidFill>
                <a:srgbClr val="000000"/>
              </a:solidFill>
              <a:round/>
              <a:headEnd/>
              <a:tailEnd type="triangle" w="med" len="med"/>
            </a:ln>
          </p:spPr>
        </p:cxn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1000" y="304800"/>
            <a:ext cx="3508375" cy="508000"/>
          </a:xfrm>
          <a:prstGeom prst="rect">
            <a:avLst/>
          </a:prstGeom>
          <a:noFill/>
          <a:ln w="9525">
            <a:noFill/>
            <a:miter lim="800000"/>
            <a:headEnd/>
            <a:tailEnd/>
          </a:ln>
        </p:spPr>
        <p:txBody>
          <a:bodyPr wrap="none">
            <a:spAutoFit/>
          </a:bodyPr>
          <a:lstStyle/>
          <a:p>
            <a:pPr algn="just">
              <a:lnSpc>
                <a:spcPct val="150000"/>
              </a:lnSpc>
            </a:pPr>
            <a:r>
              <a:rPr lang="en-US" b="1">
                <a:latin typeface="Times New Roman" pitchFamily="18" charset="0"/>
                <a:cs typeface="Times New Roman" pitchFamily="18" charset="0"/>
              </a:rPr>
              <a:t>4.12 DEPLOYMENT DIAGRAM</a:t>
            </a:r>
            <a:endParaRPr lang="en-US">
              <a:latin typeface="Times New Roman" pitchFamily="18" charset="0"/>
              <a:cs typeface="Times New Roman" pitchFamily="18" charset="0"/>
            </a:endParaRPr>
          </a:p>
        </p:txBody>
      </p:sp>
      <p:pic>
        <p:nvPicPr>
          <p:cNvPr id="38915" name="Picture 3"/>
          <p:cNvPicPr>
            <a:picLocks noChangeAspect="1" noChangeArrowheads="1"/>
          </p:cNvPicPr>
          <p:nvPr/>
        </p:nvPicPr>
        <p:blipFill>
          <a:blip r:embed="rId2"/>
          <a:srcRect/>
          <a:stretch>
            <a:fillRect/>
          </a:stretch>
        </p:blipFill>
        <p:spPr bwMode="auto">
          <a:xfrm>
            <a:off x="1965325" y="1025525"/>
            <a:ext cx="5213350" cy="48069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533400" y="304800"/>
            <a:ext cx="7467600" cy="708025"/>
          </a:xfrm>
          <a:prstGeom prst="rect">
            <a:avLst/>
          </a:prstGeom>
          <a:noFill/>
          <a:ln w="9525">
            <a:noFill/>
            <a:miter lim="800000"/>
            <a:headEnd/>
            <a:tailEnd/>
          </a:ln>
        </p:spPr>
        <p:txBody>
          <a:bodyPr anchor="ctr">
            <a:spAutoFit/>
          </a:bodyPr>
          <a:lstStyle/>
          <a:p>
            <a:r>
              <a:rPr lang="en-US" sz="2000" b="1">
                <a:latin typeface="Times New Roman" pitchFamily="18" charset="0"/>
                <a:cs typeface="Times New Roman" pitchFamily="18" charset="0"/>
              </a:rPr>
              <a:t>SYSTEM ARCHITECTURE:</a:t>
            </a:r>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 </a:t>
            </a:r>
          </a:p>
        </p:txBody>
      </p:sp>
      <p:grpSp>
        <p:nvGrpSpPr>
          <p:cNvPr id="2" name="Group 4"/>
          <p:cNvGrpSpPr>
            <a:grpSpLocks/>
          </p:cNvGrpSpPr>
          <p:nvPr/>
        </p:nvGrpSpPr>
        <p:grpSpPr bwMode="auto">
          <a:xfrm>
            <a:off x="609600" y="1431925"/>
            <a:ext cx="6611938" cy="4984750"/>
            <a:chOff x="193" y="2530"/>
            <a:chExt cx="10412" cy="7850"/>
          </a:xfrm>
        </p:grpSpPr>
        <p:sp>
          <p:nvSpPr>
            <p:cNvPr id="39940" name="Rectangle 287"/>
            <p:cNvSpPr>
              <a:spLocks noChangeArrowheads="1"/>
            </p:cNvSpPr>
            <p:nvPr/>
          </p:nvSpPr>
          <p:spPr bwMode="auto">
            <a:xfrm>
              <a:off x="2270" y="2530"/>
              <a:ext cx="5116" cy="3890"/>
            </a:xfrm>
            <a:prstGeom prst="rect">
              <a:avLst/>
            </a:prstGeom>
            <a:solidFill>
              <a:srgbClr val="FFFFFF"/>
            </a:solidFill>
            <a:ln w="9525">
              <a:solidFill>
                <a:srgbClr val="000000"/>
              </a:solidFill>
              <a:miter lim="800000"/>
              <a:headEnd/>
              <a:tailEnd/>
            </a:ln>
          </p:spPr>
          <p:txBody>
            <a:bodyPr/>
            <a:lstStyle/>
            <a:p>
              <a:endParaRPr lang="en-US"/>
            </a:p>
          </p:txBody>
        </p:sp>
        <p:sp>
          <p:nvSpPr>
            <p:cNvPr id="39941" name="AutoShape 288"/>
            <p:cNvSpPr>
              <a:spLocks noChangeArrowheads="1"/>
            </p:cNvSpPr>
            <p:nvPr/>
          </p:nvSpPr>
          <p:spPr bwMode="auto">
            <a:xfrm>
              <a:off x="491" y="4020"/>
              <a:ext cx="1423" cy="1125"/>
            </a:xfrm>
            <a:prstGeom prst="roundRect">
              <a:avLst>
                <a:gd name="adj" fmla="val 16667"/>
              </a:avLst>
            </a:prstGeom>
            <a:solidFill>
              <a:srgbClr val="FFFFFF"/>
            </a:solidFill>
            <a:ln w="12700">
              <a:solidFill>
                <a:srgbClr val="C0504D"/>
              </a:solidFill>
              <a:prstDash val="dash"/>
              <a:round/>
              <a:headEnd/>
              <a:tailEnd/>
            </a:ln>
          </p:spPr>
          <p:txBody>
            <a:bodyPr/>
            <a:lstStyle/>
            <a:p>
              <a:pPr algn="ctr">
                <a:spcAft>
                  <a:spcPts val="1000"/>
                </a:spcAft>
              </a:pPr>
              <a:r>
                <a:rPr lang="en-US" sz="1200">
                  <a:latin typeface="Times New Roman" pitchFamily="18" charset="0"/>
                </a:rPr>
                <a:t>DATA OWNER</a:t>
              </a:r>
              <a:endParaRPr lang="en-US"/>
            </a:p>
          </p:txBody>
        </p:sp>
        <p:sp>
          <p:nvSpPr>
            <p:cNvPr id="41991" name="Rectangle 289"/>
            <p:cNvSpPr>
              <a:spLocks noChangeArrowheads="1"/>
            </p:cNvSpPr>
            <p:nvPr/>
          </p:nvSpPr>
          <p:spPr bwMode="auto">
            <a:xfrm>
              <a:off x="2373" y="2818"/>
              <a:ext cx="1270" cy="722"/>
            </a:xfrm>
            <a:prstGeom prst="rect">
              <a:avLst/>
            </a:prstGeom>
            <a:gradFill rotWithShape="0">
              <a:gsLst>
                <a:gs pos="0">
                  <a:srgbClr val="FFFFFF"/>
                </a:gs>
                <a:gs pos="100000">
                  <a:srgbClr val="E5B8B7"/>
                </a:gs>
              </a:gsLst>
              <a:lin ang="5400000" scaled="1"/>
            </a:gradFill>
            <a:ln w="12700">
              <a:solidFill>
                <a:srgbClr val="D99594"/>
              </a:solidFill>
              <a:miter lim="800000"/>
              <a:headEnd/>
              <a:tailEnd/>
            </a:ln>
            <a:effectLst>
              <a:outerShdw dist="28398" dir="3806097" algn="ctr" rotWithShape="0">
                <a:srgbClr val="622423">
                  <a:alpha val="50000"/>
                </a:srgbClr>
              </a:outerShdw>
            </a:effectLst>
          </p:spPr>
          <p:txBody>
            <a:bodyPr/>
            <a:lstStyle/>
            <a:p>
              <a:pPr algn="ctr">
                <a:spcAft>
                  <a:spcPts val="1000"/>
                </a:spcAft>
                <a:defRPr/>
              </a:pPr>
              <a:r>
                <a:rPr lang="en-US" sz="1200">
                  <a:latin typeface="Times New Roman" pitchFamily="18" charset="0"/>
                  <a:cs typeface="Arial" pitchFamily="34" charset="0"/>
                </a:rPr>
                <a:t>Owner</a:t>
              </a:r>
              <a:endParaRPr lang="en-US">
                <a:latin typeface="Arial" pitchFamily="34" charset="0"/>
                <a:cs typeface="Arial" pitchFamily="34" charset="0"/>
              </a:endParaRPr>
            </a:p>
          </p:txBody>
        </p:sp>
        <p:sp>
          <p:nvSpPr>
            <p:cNvPr id="41992" name="Rectangle 290"/>
            <p:cNvSpPr>
              <a:spLocks noChangeArrowheads="1"/>
            </p:cNvSpPr>
            <p:nvPr/>
          </p:nvSpPr>
          <p:spPr bwMode="auto">
            <a:xfrm>
              <a:off x="3963" y="2818"/>
              <a:ext cx="1210" cy="722"/>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p>
              <a:pPr algn="ctr">
                <a:spcAft>
                  <a:spcPts val="1000"/>
                </a:spcAft>
                <a:defRPr/>
              </a:pPr>
              <a:r>
                <a:rPr lang="en-US" sz="1100">
                  <a:latin typeface="Calibri" pitchFamily="34" charset="0"/>
                  <a:cs typeface="Arial" pitchFamily="34" charset="0"/>
                </a:rPr>
                <a:t>Login</a:t>
              </a:r>
              <a:endParaRPr lang="en-US">
                <a:latin typeface="Arial" pitchFamily="34" charset="0"/>
                <a:cs typeface="Arial" pitchFamily="34" charset="0"/>
              </a:endParaRPr>
            </a:p>
          </p:txBody>
        </p:sp>
        <p:sp>
          <p:nvSpPr>
            <p:cNvPr id="41993" name="Rectangle 291"/>
            <p:cNvSpPr>
              <a:spLocks noChangeArrowheads="1"/>
            </p:cNvSpPr>
            <p:nvPr/>
          </p:nvSpPr>
          <p:spPr bwMode="auto">
            <a:xfrm>
              <a:off x="5565" y="2818"/>
              <a:ext cx="1670" cy="865"/>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a:lstStyle/>
            <a:p>
              <a:pPr algn="ctr">
                <a:spcAft>
                  <a:spcPts val="1000"/>
                </a:spcAft>
                <a:defRPr/>
              </a:pPr>
              <a:r>
                <a:rPr lang="en-US" sz="1200">
                  <a:latin typeface="Times New Roman" pitchFamily="18" charset="0"/>
                  <a:cs typeface="Arial" pitchFamily="34" charset="0"/>
                </a:rPr>
                <a:t>Key Verification</a:t>
              </a:r>
              <a:endParaRPr lang="en-US">
                <a:latin typeface="Arial" pitchFamily="34" charset="0"/>
                <a:cs typeface="Arial" pitchFamily="34" charset="0"/>
              </a:endParaRPr>
            </a:p>
          </p:txBody>
        </p:sp>
        <p:sp>
          <p:nvSpPr>
            <p:cNvPr id="41994" name="Rectangle 292"/>
            <p:cNvSpPr>
              <a:spLocks noChangeArrowheads="1"/>
            </p:cNvSpPr>
            <p:nvPr/>
          </p:nvSpPr>
          <p:spPr bwMode="auto">
            <a:xfrm>
              <a:off x="3843" y="3985"/>
              <a:ext cx="1425" cy="660"/>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a:lstStyle/>
            <a:p>
              <a:pPr algn="ctr">
                <a:spcAft>
                  <a:spcPts val="1000"/>
                </a:spcAft>
                <a:defRPr/>
              </a:pPr>
              <a:r>
                <a:rPr lang="en-US" sz="1200">
                  <a:latin typeface="Times New Roman" pitchFamily="18" charset="0"/>
                  <a:cs typeface="Arial" pitchFamily="34" charset="0"/>
                </a:rPr>
                <a:t>User Page</a:t>
              </a:r>
              <a:endParaRPr lang="en-US">
                <a:latin typeface="Arial" pitchFamily="34" charset="0"/>
                <a:cs typeface="Arial" pitchFamily="34" charset="0"/>
              </a:endParaRPr>
            </a:p>
          </p:txBody>
        </p:sp>
        <p:sp>
          <p:nvSpPr>
            <p:cNvPr id="41995" name="Rectangle 293"/>
            <p:cNvSpPr>
              <a:spLocks noChangeArrowheads="1"/>
            </p:cNvSpPr>
            <p:nvPr/>
          </p:nvSpPr>
          <p:spPr bwMode="auto">
            <a:xfrm>
              <a:off x="5520" y="4060"/>
              <a:ext cx="1670" cy="658"/>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p>
              <a:pPr algn="ctr">
                <a:spcAft>
                  <a:spcPts val="1000"/>
                </a:spcAft>
                <a:defRPr/>
              </a:pPr>
              <a:r>
                <a:rPr lang="en-US" sz="1100">
                  <a:latin typeface="Times New Roman" pitchFamily="18" charset="0"/>
                  <a:cs typeface="Arial" pitchFamily="34" charset="0"/>
                </a:rPr>
                <a:t>All Authority</a:t>
              </a:r>
              <a:endParaRPr lang="en-US">
                <a:latin typeface="Arial" pitchFamily="34" charset="0"/>
                <a:cs typeface="Arial" pitchFamily="34" charset="0"/>
              </a:endParaRPr>
            </a:p>
          </p:txBody>
        </p:sp>
        <p:sp>
          <p:nvSpPr>
            <p:cNvPr id="39947" name="Rectangle 294"/>
            <p:cNvSpPr>
              <a:spLocks noChangeArrowheads="1"/>
            </p:cNvSpPr>
            <p:nvPr/>
          </p:nvSpPr>
          <p:spPr bwMode="auto">
            <a:xfrm>
              <a:off x="4425" y="5152"/>
              <a:ext cx="2809" cy="983"/>
            </a:xfrm>
            <a:prstGeom prst="rect">
              <a:avLst/>
            </a:prstGeom>
            <a:solidFill>
              <a:srgbClr val="4BACC6"/>
            </a:solidFill>
            <a:ln w="127000" cmpd="dbl">
              <a:solidFill>
                <a:srgbClr val="4BACC6"/>
              </a:solidFill>
              <a:miter lim="800000"/>
              <a:headEnd/>
              <a:tailEnd/>
            </a:ln>
          </p:spPr>
          <p:txBody>
            <a:bodyPr/>
            <a:lstStyle/>
            <a:p>
              <a:pPr algn="ctr">
                <a:spcAft>
                  <a:spcPts val="1000"/>
                </a:spcAft>
              </a:pPr>
              <a:r>
                <a:rPr lang="en-US" sz="1200">
                  <a:latin typeface="Times New Roman" pitchFamily="18" charset="0"/>
                </a:rPr>
                <a:t>File Upload, Download &amp;  Update</a:t>
              </a:r>
              <a:endParaRPr lang="en-US"/>
            </a:p>
          </p:txBody>
        </p:sp>
        <p:cxnSp>
          <p:nvCxnSpPr>
            <p:cNvPr id="39948" name="AutoShape 295"/>
            <p:cNvCxnSpPr>
              <a:cxnSpLocks noChangeShapeType="1"/>
            </p:cNvCxnSpPr>
            <p:nvPr/>
          </p:nvCxnSpPr>
          <p:spPr bwMode="auto">
            <a:xfrm flipV="1">
              <a:off x="1813" y="3190"/>
              <a:ext cx="559" cy="830"/>
            </a:xfrm>
            <a:prstGeom prst="straightConnector1">
              <a:avLst/>
            </a:prstGeom>
            <a:noFill/>
            <a:ln w="9525">
              <a:solidFill>
                <a:srgbClr val="000000"/>
              </a:solidFill>
              <a:round/>
              <a:headEnd/>
              <a:tailEnd type="triangle" w="med" len="med"/>
            </a:ln>
          </p:spPr>
        </p:cxnSp>
        <p:cxnSp>
          <p:nvCxnSpPr>
            <p:cNvPr id="39949" name="AutoShape 296"/>
            <p:cNvCxnSpPr>
              <a:cxnSpLocks noChangeShapeType="1"/>
            </p:cNvCxnSpPr>
            <p:nvPr/>
          </p:nvCxnSpPr>
          <p:spPr bwMode="auto">
            <a:xfrm>
              <a:off x="3642" y="3276"/>
              <a:ext cx="322" cy="0"/>
            </a:xfrm>
            <a:prstGeom prst="straightConnector1">
              <a:avLst/>
            </a:prstGeom>
            <a:noFill/>
            <a:ln w="9525">
              <a:solidFill>
                <a:srgbClr val="000000"/>
              </a:solidFill>
              <a:round/>
              <a:headEnd/>
              <a:tailEnd type="triangle" w="med" len="med"/>
            </a:ln>
          </p:spPr>
        </p:cxnSp>
        <p:cxnSp>
          <p:nvCxnSpPr>
            <p:cNvPr id="39950" name="AutoShape 297"/>
            <p:cNvCxnSpPr>
              <a:cxnSpLocks noChangeShapeType="1"/>
            </p:cNvCxnSpPr>
            <p:nvPr/>
          </p:nvCxnSpPr>
          <p:spPr bwMode="auto">
            <a:xfrm>
              <a:off x="5172" y="3180"/>
              <a:ext cx="390" cy="0"/>
            </a:xfrm>
            <a:prstGeom prst="straightConnector1">
              <a:avLst/>
            </a:prstGeom>
            <a:noFill/>
            <a:ln w="9525">
              <a:solidFill>
                <a:srgbClr val="000000"/>
              </a:solidFill>
              <a:round/>
              <a:headEnd/>
              <a:tailEnd type="triangle" w="med" len="med"/>
            </a:ln>
          </p:spPr>
        </p:cxnSp>
        <p:cxnSp>
          <p:nvCxnSpPr>
            <p:cNvPr id="39951" name="AutoShape 298"/>
            <p:cNvCxnSpPr>
              <a:cxnSpLocks noChangeShapeType="1"/>
            </p:cNvCxnSpPr>
            <p:nvPr/>
          </p:nvCxnSpPr>
          <p:spPr bwMode="auto">
            <a:xfrm>
              <a:off x="4506" y="3577"/>
              <a:ext cx="17" cy="424"/>
            </a:xfrm>
            <a:prstGeom prst="straightConnector1">
              <a:avLst/>
            </a:prstGeom>
            <a:noFill/>
            <a:ln w="9525">
              <a:solidFill>
                <a:srgbClr val="000000"/>
              </a:solidFill>
              <a:round/>
              <a:headEnd/>
              <a:tailEnd type="triangle" w="med" len="med"/>
            </a:ln>
          </p:spPr>
        </p:cxnSp>
        <p:cxnSp>
          <p:nvCxnSpPr>
            <p:cNvPr id="39952" name="AutoShape 300"/>
            <p:cNvCxnSpPr>
              <a:cxnSpLocks noChangeShapeType="1"/>
            </p:cNvCxnSpPr>
            <p:nvPr/>
          </p:nvCxnSpPr>
          <p:spPr bwMode="auto">
            <a:xfrm>
              <a:off x="6342" y="4733"/>
              <a:ext cx="0" cy="322"/>
            </a:xfrm>
            <a:prstGeom prst="straightConnector1">
              <a:avLst/>
            </a:prstGeom>
            <a:noFill/>
            <a:ln w="9525">
              <a:solidFill>
                <a:srgbClr val="000000"/>
              </a:solidFill>
              <a:round/>
              <a:headEnd/>
              <a:tailEnd type="triangle" w="med" len="med"/>
            </a:ln>
          </p:spPr>
        </p:cxnSp>
        <p:sp>
          <p:nvSpPr>
            <p:cNvPr id="39953" name="Rectangle 302"/>
            <p:cNvSpPr>
              <a:spLocks noChangeArrowheads="1"/>
            </p:cNvSpPr>
            <p:nvPr/>
          </p:nvSpPr>
          <p:spPr bwMode="auto">
            <a:xfrm>
              <a:off x="2220" y="7075"/>
              <a:ext cx="5337" cy="3305"/>
            </a:xfrm>
            <a:prstGeom prst="rect">
              <a:avLst/>
            </a:prstGeom>
            <a:solidFill>
              <a:srgbClr val="FFFFFF"/>
            </a:solidFill>
            <a:ln w="9525">
              <a:solidFill>
                <a:srgbClr val="000000"/>
              </a:solidFill>
              <a:miter lim="800000"/>
              <a:headEnd/>
              <a:tailEnd/>
            </a:ln>
          </p:spPr>
          <p:txBody>
            <a:bodyPr/>
            <a:lstStyle/>
            <a:p>
              <a:endParaRPr lang="en-US"/>
            </a:p>
          </p:txBody>
        </p:sp>
        <p:sp>
          <p:nvSpPr>
            <p:cNvPr id="39954" name="AutoShape 303"/>
            <p:cNvSpPr>
              <a:spLocks noChangeArrowheads="1"/>
            </p:cNvSpPr>
            <p:nvPr/>
          </p:nvSpPr>
          <p:spPr bwMode="auto">
            <a:xfrm>
              <a:off x="193" y="7882"/>
              <a:ext cx="1817" cy="1063"/>
            </a:xfrm>
            <a:prstGeom prst="roundRect">
              <a:avLst>
                <a:gd name="adj" fmla="val 16667"/>
              </a:avLst>
            </a:prstGeom>
            <a:solidFill>
              <a:srgbClr val="FFFFFF"/>
            </a:solidFill>
            <a:ln w="12700">
              <a:solidFill>
                <a:srgbClr val="4F81BD"/>
              </a:solidFill>
              <a:prstDash val="dash"/>
              <a:round/>
              <a:headEnd/>
              <a:tailEnd/>
            </a:ln>
          </p:spPr>
          <p:txBody>
            <a:bodyPr/>
            <a:lstStyle/>
            <a:p>
              <a:pPr algn="ctr">
                <a:spcAft>
                  <a:spcPts val="1000"/>
                </a:spcAft>
              </a:pPr>
              <a:r>
                <a:rPr lang="en-US" sz="1200">
                  <a:latin typeface="Times New Roman" pitchFamily="18" charset="0"/>
                </a:rPr>
                <a:t>DATA CONSUMER</a:t>
              </a:r>
              <a:endParaRPr lang="en-US"/>
            </a:p>
          </p:txBody>
        </p:sp>
        <p:sp>
          <p:nvSpPr>
            <p:cNvPr id="42004" name="Rectangle 304"/>
            <p:cNvSpPr>
              <a:spLocks noChangeArrowheads="1"/>
            </p:cNvSpPr>
            <p:nvPr/>
          </p:nvSpPr>
          <p:spPr bwMode="auto">
            <a:xfrm>
              <a:off x="2313" y="7415"/>
              <a:ext cx="1355" cy="685"/>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p>
              <a:pPr>
                <a:spcAft>
                  <a:spcPts val="1000"/>
                </a:spcAft>
                <a:defRPr/>
              </a:pPr>
              <a:r>
                <a:rPr lang="en-US" sz="1200">
                  <a:latin typeface="Times New Roman" pitchFamily="18" charset="0"/>
                  <a:cs typeface="Arial" pitchFamily="34" charset="0"/>
                </a:rPr>
                <a:t>User Page</a:t>
              </a:r>
              <a:endParaRPr lang="en-US">
                <a:latin typeface="Arial" pitchFamily="34" charset="0"/>
                <a:cs typeface="Arial" pitchFamily="34" charset="0"/>
              </a:endParaRPr>
            </a:p>
          </p:txBody>
        </p:sp>
        <p:sp>
          <p:nvSpPr>
            <p:cNvPr id="42005" name="Rectangle 305"/>
            <p:cNvSpPr>
              <a:spLocks noChangeArrowheads="1"/>
            </p:cNvSpPr>
            <p:nvPr/>
          </p:nvSpPr>
          <p:spPr bwMode="auto">
            <a:xfrm>
              <a:off x="4123" y="7415"/>
              <a:ext cx="1397" cy="685"/>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a:lstStyle/>
            <a:p>
              <a:pPr algn="ctr">
                <a:spcAft>
                  <a:spcPts val="1000"/>
                </a:spcAft>
                <a:defRPr/>
              </a:pPr>
              <a:r>
                <a:rPr lang="en-US" sz="1200">
                  <a:latin typeface="Times New Roman" pitchFamily="18" charset="0"/>
                  <a:cs typeface="Arial" pitchFamily="34" charset="0"/>
                </a:rPr>
                <a:t>Login</a:t>
              </a:r>
              <a:endParaRPr lang="en-US">
                <a:latin typeface="Arial" pitchFamily="34" charset="0"/>
                <a:cs typeface="Arial" pitchFamily="34" charset="0"/>
              </a:endParaRPr>
            </a:p>
          </p:txBody>
        </p:sp>
        <p:sp>
          <p:nvSpPr>
            <p:cNvPr id="42006" name="Rectangle 306"/>
            <p:cNvSpPr>
              <a:spLocks noChangeArrowheads="1"/>
            </p:cNvSpPr>
            <p:nvPr/>
          </p:nvSpPr>
          <p:spPr bwMode="auto">
            <a:xfrm>
              <a:off x="5810" y="7190"/>
              <a:ext cx="1617" cy="1085"/>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a:lstStyle/>
            <a:p>
              <a:pPr algn="ctr">
                <a:spcAft>
                  <a:spcPts val="1000"/>
                </a:spcAft>
                <a:defRPr/>
              </a:pPr>
              <a:r>
                <a:rPr lang="en-US" sz="1200">
                  <a:latin typeface="Times New Roman" pitchFamily="18" charset="0"/>
                  <a:cs typeface="Arial" pitchFamily="34" charset="0"/>
                </a:rPr>
                <a:t>All Access Permissions</a:t>
              </a:r>
              <a:endParaRPr lang="en-US">
                <a:latin typeface="Arial" pitchFamily="34" charset="0"/>
                <a:cs typeface="Arial" pitchFamily="34" charset="0"/>
              </a:endParaRPr>
            </a:p>
          </p:txBody>
        </p:sp>
        <p:sp>
          <p:nvSpPr>
            <p:cNvPr id="39958" name="Rectangle 307"/>
            <p:cNvSpPr>
              <a:spLocks noChangeArrowheads="1"/>
            </p:cNvSpPr>
            <p:nvPr/>
          </p:nvSpPr>
          <p:spPr bwMode="auto">
            <a:xfrm>
              <a:off x="4831" y="8919"/>
              <a:ext cx="2537" cy="1055"/>
            </a:xfrm>
            <a:prstGeom prst="rect">
              <a:avLst/>
            </a:prstGeom>
            <a:solidFill>
              <a:srgbClr val="4BACC6"/>
            </a:solidFill>
            <a:ln w="127000" cmpd="dbl">
              <a:solidFill>
                <a:srgbClr val="4BACC6"/>
              </a:solidFill>
              <a:miter lim="800000"/>
              <a:headEnd/>
              <a:tailEnd/>
            </a:ln>
          </p:spPr>
          <p:txBody>
            <a:bodyPr/>
            <a:lstStyle/>
            <a:p>
              <a:pPr algn="ctr">
                <a:spcAft>
                  <a:spcPts val="1000"/>
                </a:spcAft>
              </a:pPr>
              <a:r>
                <a:rPr lang="en-US" sz="1200">
                  <a:latin typeface="Times New Roman" pitchFamily="18" charset="0"/>
                </a:rPr>
                <a:t>Download, Update &amp; View Data</a:t>
              </a:r>
              <a:endParaRPr lang="en-US"/>
            </a:p>
          </p:txBody>
        </p:sp>
        <p:cxnSp>
          <p:nvCxnSpPr>
            <p:cNvPr id="39959" name="AutoShape 309"/>
            <p:cNvCxnSpPr>
              <a:cxnSpLocks noChangeShapeType="1"/>
            </p:cNvCxnSpPr>
            <p:nvPr/>
          </p:nvCxnSpPr>
          <p:spPr bwMode="auto">
            <a:xfrm>
              <a:off x="3667" y="7732"/>
              <a:ext cx="457" cy="0"/>
            </a:xfrm>
            <a:prstGeom prst="straightConnector1">
              <a:avLst/>
            </a:prstGeom>
            <a:noFill/>
            <a:ln w="9525">
              <a:solidFill>
                <a:srgbClr val="000000"/>
              </a:solidFill>
              <a:round/>
              <a:headEnd/>
              <a:tailEnd type="triangle" w="med" len="med"/>
            </a:ln>
          </p:spPr>
        </p:cxnSp>
        <p:cxnSp>
          <p:nvCxnSpPr>
            <p:cNvPr id="39960" name="AutoShape 310"/>
            <p:cNvCxnSpPr>
              <a:cxnSpLocks noChangeShapeType="1"/>
            </p:cNvCxnSpPr>
            <p:nvPr/>
          </p:nvCxnSpPr>
          <p:spPr bwMode="auto">
            <a:xfrm>
              <a:off x="5540" y="7747"/>
              <a:ext cx="271" cy="0"/>
            </a:xfrm>
            <a:prstGeom prst="straightConnector1">
              <a:avLst/>
            </a:prstGeom>
            <a:noFill/>
            <a:ln w="9525">
              <a:solidFill>
                <a:srgbClr val="000000"/>
              </a:solidFill>
              <a:round/>
              <a:headEnd/>
              <a:tailEnd type="triangle" w="med" len="med"/>
            </a:ln>
          </p:spPr>
        </p:cxnSp>
        <p:cxnSp>
          <p:nvCxnSpPr>
            <p:cNvPr id="39961" name="AutoShape 311"/>
            <p:cNvCxnSpPr>
              <a:cxnSpLocks noChangeShapeType="1"/>
            </p:cNvCxnSpPr>
            <p:nvPr/>
          </p:nvCxnSpPr>
          <p:spPr bwMode="auto">
            <a:xfrm>
              <a:off x="6530" y="8271"/>
              <a:ext cx="17" cy="576"/>
            </a:xfrm>
            <a:prstGeom prst="straightConnector1">
              <a:avLst/>
            </a:prstGeom>
            <a:noFill/>
            <a:ln w="9525">
              <a:solidFill>
                <a:srgbClr val="000000"/>
              </a:solidFill>
              <a:round/>
              <a:headEnd/>
              <a:tailEnd type="triangle" w="med" len="med"/>
            </a:ln>
          </p:spPr>
        </p:cxnSp>
        <p:sp>
          <p:nvSpPr>
            <p:cNvPr id="42011" name="AutoShape 312"/>
            <p:cNvSpPr>
              <a:spLocks noChangeArrowheads="1"/>
            </p:cNvSpPr>
            <p:nvPr/>
          </p:nvSpPr>
          <p:spPr bwMode="auto">
            <a:xfrm>
              <a:off x="8590" y="5885"/>
              <a:ext cx="2015" cy="2575"/>
            </a:xfrm>
            <a:prstGeom prst="can">
              <a:avLst>
                <a:gd name="adj" fmla="val 31932"/>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algn="ctr">
                <a:spcAft>
                  <a:spcPts val="1000"/>
                </a:spcAft>
                <a:defRPr/>
              </a:pPr>
              <a:r>
                <a:rPr lang="en-US">
                  <a:latin typeface="Times New Roman" pitchFamily="18" charset="0"/>
                  <a:cs typeface="Arial" pitchFamily="34" charset="0"/>
                </a:rPr>
                <a:t>Cloud Server</a:t>
              </a:r>
              <a:endParaRPr lang="en-US">
                <a:latin typeface="Arial" pitchFamily="34" charset="0"/>
                <a:cs typeface="Arial" pitchFamily="34" charset="0"/>
              </a:endParaRPr>
            </a:p>
          </p:txBody>
        </p:sp>
        <p:cxnSp>
          <p:nvCxnSpPr>
            <p:cNvPr id="39963" name="AutoShape 313"/>
            <p:cNvCxnSpPr>
              <a:cxnSpLocks noChangeShapeType="1"/>
            </p:cNvCxnSpPr>
            <p:nvPr/>
          </p:nvCxnSpPr>
          <p:spPr bwMode="auto">
            <a:xfrm>
              <a:off x="7386" y="5152"/>
              <a:ext cx="1203" cy="1050"/>
            </a:xfrm>
            <a:prstGeom prst="straightConnector1">
              <a:avLst/>
            </a:prstGeom>
            <a:noFill/>
            <a:ln w="9525">
              <a:solidFill>
                <a:srgbClr val="000000"/>
              </a:solidFill>
              <a:round/>
              <a:headEnd/>
              <a:tailEnd type="triangle" w="med" len="med"/>
            </a:ln>
          </p:spPr>
        </p:cxnSp>
        <p:cxnSp>
          <p:nvCxnSpPr>
            <p:cNvPr id="39964" name="AutoShape 315"/>
            <p:cNvCxnSpPr>
              <a:cxnSpLocks noChangeShapeType="1"/>
            </p:cNvCxnSpPr>
            <p:nvPr/>
          </p:nvCxnSpPr>
          <p:spPr bwMode="auto">
            <a:xfrm flipV="1">
              <a:off x="7386" y="7882"/>
              <a:ext cx="1203" cy="1162"/>
            </a:xfrm>
            <a:prstGeom prst="bentConnector3">
              <a:avLst>
                <a:gd name="adj1" fmla="val 49958"/>
              </a:avLst>
            </a:prstGeom>
            <a:noFill/>
            <a:ln w="9525">
              <a:solidFill>
                <a:srgbClr val="000000"/>
              </a:solidFill>
              <a:miter lim="800000"/>
              <a:headEnd/>
              <a:tailEnd type="triangle" w="med" len="med"/>
            </a:ln>
          </p:spPr>
        </p:cxnSp>
        <p:sp>
          <p:nvSpPr>
            <p:cNvPr id="39965" name="Rectangle 316"/>
            <p:cNvSpPr>
              <a:spLocks noChangeArrowheads="1"/>
            </p:cNvSpPr>
            <p:nvPr/>
          </p:nvSpPr>
          <p:spPr bwMode="auto">
            <a:xfrm>
              <a:off x="7607" y="4017"/>
              <a:ext cx="1575" cy="1019"/>
            </a:xfrm>
            <a:prstGeom prst="rect">
              <a:avLst/>
            </a:prstGeom>
            <a:solidFill>
              <a:srgbClr val="FFFFFF"/>
            </a:solidFill>
            <a:ln w="31750">
              <a:solidFill>
                <a:srgbClr val="8064A2"/>
              </a:solidFill>
              <a:miter lim="800000"/>
              <a:headEnd/>
              <a:tailEnd/>
            </a:ln>
          </p:spPr>
          <p:txBody>
            <a:bodyPr/>
            <a:lstStyle/>
            <a:p>
              <a:pPr algn="ctr">
                <a:spcAft>
                  <a:spcPts val="1000"/>
                </a:spcAft>
              </a:pPr>
              <a:r>
                <a:rPr lang="en-US" sz="1200">
                  <a:latin typeface="Times New Roman" pitchFamily="18" charset="0"/>
                </a:rPr>
                <a:t>Encryption Process</a:t>
              </a:r>
              <a:endParaRPr lang="en-US"/>
            </a:p>
          </p:txBody>
        </p:sp>
        <p:sp>
          <p:nvSpPr>
            <p:cNvPr id="39966" name="Rectangle 317"/>
            <p:cNvSpPr>
              <a:spLocks noChangeArrowheads="1"/>
            </p:cNvSpPr>
            <p:nvPr/>
          </p:nvSpPr>
          <p:spPr bwMode="auto">
            <a:xfrm>
              <a:off x="8144" y="8847"/>
              <a:ext cx="1576" cy="1127"/>
            </a:xfrm>
            <a:prstGeom prst="rect">
              <a:avLst/>
            </a:prstGeom>
            <a:solidFill>
              <a:srgbClr val="FFFFFF"/>
            </a:solidFill>
            <a:ln w="63500" cmpd="thickThin">
              <a:solidFill>
                <a:srgbClr val="C0504D"/>
              </a:solidFill>
              <a:miter lim="800000"/>
              <a:headEnd/>
              <a:tailEnd/>
            </a:ln>
          </p:spPr>
          <p:txBody>
            <a:bodyPr/>
            <a:lstStyle/>
            <a:p>
              <a:pPr algn="ctr">
                <a:spcAft>
                  <a:spcPts val="1000"/>
                </a:spcAft>
              </a:pPr>
              <a:r>
                <a:rPr lang="en-US" sz="1200">
                  <a:latin typeface="Times New Roman" pitchFamily="18" charset="0"/>
                </a:rPr>
                <a:t>Decryption Process</a:t>
              </a:r>
              <a:endParaRPr lang="en-US"/>
            </a:p>
          </p:txBody>
        </p:sp>
        <p:cxnSp>
          <p:nvCxnSpPr>
            <p:cNvPr id="39967" name="AutoShape 318"/>
            <p:cNvCxnSpPr>
              <a:cxnSpLocks noChangeShapeType="1"/>
            </p:cNvCxnSpPr>
            <p:nvPr/>
          </p:nvCxnSpPr>
          <p:spPr bwMode="auto">
            <a:xfrm rot="5400000">
              <a:off x="4563" y="6747"/>
              <a:ext cx="655" cy="1"/>
            </a:xfrm>
            <a:prstGeom prst="bentConnector3">
              <a:avLst>
                <a:gd name="adj1" fmla="val 49926"/>
              </a:avLst>
            </a:prstGeom>
            <a:noFill/>
            <a:ln w="9525">
              <a:solidFill>
                <a:srgbClr val="000000"/>
              </a:solidFill>
              <a:miter lim="800000"/>
              <a:headEnd type="triangle" w="med" len="med"/>
              <a:tailEnd type="triangle" w="med" len="med"/>
            </a:ln>
          </p:spPr>
        </p:cxnSp>
        <p:cxnSp>
          <p:nvCxnSpPr>
            <p:cNvPr id="39968" name="AutoShape 33"/>
            <p:cNvCxnSpPr>
              <a:cxnSpLocks noChangeShapeType="1"/>
            </p:cNvCxnSpPr>
            <p:nvPr/>
          </p:nvCxnSpPr>
          <p:spPr bwMode="auto">
            <a:xfrm>
              <a:off x="6342" y="3727"/>
              <a:ext cx="0" cy="319"/>
            </a:xfrm>
            <a:prstGeom prst="straightConnector1">
              <a:avLst/>
            </a:prstGeom>
            <a:noFill/>
            <a:ln w="9525">
              <a:solidFill>
                <a:srgbClr val="000000"/>
              </a:solidFill>
              <a:round/>
              <a:headEnd/>
              <a:tailEnd type="triangle" w="med" len="med"/>
            </a:ln>
          </p:spPr>
        </p:cxnSp>
        <p:cxnSp>
          <p:nvCxnSpPr>
            <p:cNvPr id="39969" name="AutoShape 34"/>
            <p:cNvCxnSpPr>
              <a:cxnSpLocks noChangeShapeType="1"/>
            </p:cNvCxnSpPr>
            <p:nvPr/>
          </p:nvCxnSpPr>
          <p:spPr bwMode="auto">
            <a:xfrm flipV="1">
              <a:off x="2010" y="7890"/>
              <a:ext cx="302" cy="381"/>
            </a:xfrm>
            <a:prstGeom prst="straightConnector1">
              <a:avLst/>
            </a:prstGeom>
            <a:noFill/>
            <a:ln w="9525">
              <a:solidFill>
                <a:srgbClr val="000000"/>
              </a:solidFill>
              <a:round/>
              <a:headEnd/>
              <a:tailEnd type="triangle" w="med" len="med"/>
            </a:ln>
          </p:spPr>
        </p:cxn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609600" y="0"/>
            <a:ext cx="75438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50000"/>
              </a:lnSpc>
              <a:spcBef>
                <a:spcPct val="0"/>
              </a:spcBef>
              <a:spcAft>
                <a:spcPct val="0"/>
              </a:spcAft>
              <a:buClrTx/>
              <a:buSzTx/>
              <a:buFontTx/>
              <a:buNone/>
              <a:tabLst>
                <a:tab pos="0" algn="l"/>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5</a:t>
            </a:r>
            <a:endPar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algn="ctr" defTabSz="914400" rtl="0" eaLnBrk="0" fontAlgn="base" latinLnBrk="0" hangingPunct="0">
              <a:lnSpc>
                <a:spcPct val="150000"/>
              </a:lnSpc>
              <a:spcBef>
                <a:spcPct val="0"/>
              </a:spcBef>
              <a:spcAft>
                <a:spcPct val="0"/>
              </a:spcAft>
              <a:buClrTx/>
              <a:buSzTx/>
              <a:buFontTx/>
              <a:buNone/>
              <a:tabLst>
                <a:tab pos="0" algn="l"/>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DEVELOPMENT TOOLS</a:t>
            </a:r>
            <a:endPar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algn="just" defTabSz="914400" rtl="0" eaLnBrk="0" fontAlgn="base" latinLnBrk="0" hangingPunct="0">
              <a:lnSpc>
                <a:spcPct val="150000"/>
              </a:lnSpc>
              <a:spcBef>
                <a:spcPct val="0"/>
              </a:spcBef>
              <a:spcAft>
                <a:spcPct val="0"/>
              </a:spcAft>
              <a:buClrTx/>
              <a:buSzTx/>
              <a:buFontTx/>
              <a:buNone/>
              <a:tabLst>
                <a:tab pos="0" algn="l"/>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5.1  GENERAL</a:t>
            </a:r>
            <a:endPar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50000"/>
              </a:lnSpc>
              <a:spcBef>
                <a:spcPct val="0"/>
              </a:spcBef>
              <a:spcAft>
                <a:spcPct val="0"/>
              </a:spcAft>
              <a:buClrTx/>
              <a:buSzTx/>
              <a:buFontTx/>
              <a:buNone/>
              <a:tabLst>
                <a:tab pos="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This chapter is about the software language and the tools used in the development of the project. The platform used here is JAVA. The Primary languages are JAVA,J2EE and J2ME. In this project J2EE is chosen for implementation.</a:t>
            </a:r>
          </a:p>
          <a:p>
            <a:pPr marL="0" marR="0" lvl="0" indent="457200" algn="just" defTabSz="914400" rtl="0" eaLnBrk="0" fontAlgn="base" latinLnBrk="0" hangingPunct="0">
              <a:lnSpc>
                <a:spcPct val="150000"/>
              </a:lnSpc>
              <a:spcBef>
                <a:spcPct val="0"/>
              </a:spcBef>
              <a:spcAft>
                <a:spcPct val="0"/>
              </a:spcAft>
              <a:buClrTx/>
              <a:buSzTx/>
              <a:buFontTx/>
              <a:buNone/>
              <a:tabLst>
                <a:tab pos="0" algn="l"/>
              </a:tabLst>
            </a:pPr>
            <a:endParaRPr lang="en-US" sz="1200" dirty="0">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tab pos="0" algn="l"/>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5.2 FEATURES OF JAVA</a:t>
            </a:r>
            <a:endPar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tab pos="0" algn="l"/>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5.2.1 THE JAVA FRAMEWORK</a:t>
            </a:r>
            <a:endPar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tab pos="0" algn="l"/>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Java</a:t>
            </a: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is a programming language originally developed by James Gosling at Microsystems and released in 1995 as a core component of Sun Microsystems' Java platform. The language derives much of its syntax from C and C++ but has a simpler object model and fewer low-level facilities. Java applications are typically compiled to byte code that can run on any Java Virtual Machine (JVM) regardless of computer architecture. Java is general-purpose, concurrent, class-based, and object-oriented, and is specifically designed to have as few implementation dependencies as possible. It is intended to let application developers "write once, run anywhere". </a:t>
            </a:r>
          </a:p>
          <a:p>
            <a:pPr marL="0" marR="0" lvl="0" indent="457200" algn="just" defTabSz="914400" rtl="0" eaLnBrk="0" fontAlgn="base" latinLnBrk="0" hangingPunct="0">
              <a:lnSpc>
                <a:spcPct val="150000"/>
              </a:lnSpc>
              <a:spcBef>
                <a:spcPct val="0"/>
              </a:spcBef>
              <a:spcAft>
                <a:spcPct val="0"/>
              </a:spcAft>
              <a:buClrTx/>
              <a:buSzTx/>
              <a:buFontTx/>
              <a:buNone/>
              <a:tabLst>
                <a:tab pos="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Java is considered by many as one of the most influential programming languages of the 20th century, and is widely used from application software to web applications the java framework is a new platform independent that simplifies application development internet. Java technology's versatility, efficiency, platform portability, and security make it the ideal technology for network computing. From laptops to datacenters, game consoles to scientific supercomputers, cell phones to the Internet, Java is everywhere! </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381000" y="381000"/>
            <a:ext cx="7696200" cy="4868067"/>
          </a:xfrm>
          <a:prstGeom prst="rect">
            <a:avLst/>
          </a:prstGeom>
          <a:noFill/>
          <a:ln w="9525">
            <a:noFill/>
            <a:miter lim="800000"/>
            <a:headEnd/>
            <a:tailEnd/>
          </a:ln>
          <a:effectLst/>
        </p:spPr>
        <p:txBody>
          <a:bodyPr vert="horz" wrap="square" lIns="0" tIns="152352" rIns="0" bIns="38088"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5.2.2 OBJECTIVES OF JAVA</a:t>
            </a:r>
            <a:endPar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To see places of Java in Action in our daily life, explore java.com. </a:t>
            </a:r>
            <a:endParaRPr kumimoji="0" lang="en-US" sz="12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Why Software Developers Choose Java</a:t>
            </a:r>
            <a:endParaRPr kumimoji="0" lang="en-US" sz="12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Java has been tested, refined, extended, and proven by a dedicated community. And numbering more than 6.5 million developers, it's the largest and most active on the planet. With its versatility, efficiency, and portability, Java has become invaluable to developers by enabling them to: </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Write software on one platform and run it on virtually any other platform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Create programs to run within a Web browser and Web services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Develop server-side applications for online forums, stores, polls, HTML forms processing, and more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Combine applications or services using the Java language to create highly customized applications or services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Write powerful and efficient applications for mobile phones, remote processors, low-cost consumer products, and practically any other device with a digital heartbeat </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Some Ways Software Developers Learn Java</a:t>
            </a:r>
            <a:endParaRPr kumimoji="0" lang="en-US" sz="12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Today, many colleges and universities offer courses in programming for the Java platform. In addition, developers can also enhance their Java programming skills by reading Sun's java.sun.com Web site, subscribing to Java technology-focused newsletters, using the Java Tutorial and the New to Java Programming Center, and signing up for Web, virtual, or instructor-led courses.</a:t>
            </a: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ChangeArrowheads="1"/>
          </p:cNvSpPr>
          <p:nvPr/>
        </p:nvSpPr>
        <p:spPr bwMode="auto">
          <a:xfrm>
            <a:off x="381000" y="533400"/>
            <a:ext cx="78486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ObjectOriented</a:t>
            </a: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b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b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To be an Object Oriented language, any language must follow at least the four characteristics.</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Inheritance</a:t>
            </a:r>
            <a:r>
              <a:rPr kumimoji="0" lang="en-US" sz="2000"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:It is the process of creating the new classes and using the behavior of the existing classes by extending them just to reuse</a:t>
            </a:r>
            <a:r>
              <a:rPr kumimoji="0" lang="en-US" sz="2000"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existing code and adding addition a  features as needed. </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 Encapsulation: It is the mechanism of combining the information and providing the abstraction.</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 Polymorphism:</a:t>
            </a:r>
            <a:r>
              <a:rPr kumimoji="0" lang="en-US" sz="2000"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As the name suggest one name multiple form, Polymorphism is the way of providing the different functionality by the functions</a:t>
            </a:r>
            <a:r>
              <a:rPr kumimoji="0" lang="en-US" sz="2000"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having the same name based on the signatures of the</a:t>
            </a:r>
            <a:r>
              <a:rPr kumimoji="0" lang="en-US" sz="2000"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methods. </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 Dynamic binding: Sometimes we don't have the knowledge of objects about their specific types while writing our code. It is the way of providing the maximum functionality to a program about the specific type at runtime.</a:t>
            </a:r>
            <a:r>
              <a:rPr kumimoji="0" lang="en-US" sz="2000"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sz="1200" b="0" i="0" u="none" strike="noStrike" cap="none" normalizeH="0" baseline="0" dirty="0">
                <a:ln>
                  <a:noFill/>
                </a:ln>
                <a:solidFill>
                  <a:schemeClr val="tx1"/>
                </a:solidFill>
                <a:effectLst/>
                <a:latin typeface="Calibri"/>
                <a:ea typeface="Times New Roman" pitchFamily="18"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457200" y="762000"/>
            <a:ext cx="7848600"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5.2.3 JAVA SWING OVERVIEW</a:t>
            </a:r>
            <a:endPar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Abstract Window Toolkit (AWT) is cross-platform</a:t>
            </a:r>
            <a:endPar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Swing provides many controls and widgets to build user interfaces with. Swing class names typically begin with a J such as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JButton</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JList</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JFrame</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This is mainly to differentiate them from their AWT counterparts and in general is one-to-one replacements. Swing is built on the concept of Lightweight components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vs</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AWT and SWT's concept of Heavyweight components. The difference between the two is that the Lightweight components are rendered (drawn) using purely Java code, such as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drawLine</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drawImage</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whereas Heavyweight components use the native operating system to render the components.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Some components in Swing are actually heavyweight components. The top-level classes and any derived from them are heavyweight as they extend the AWT versions. This is needed because at the root of the UI, the parent windows need to be provided by the OS. These top-level classes include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JWindow</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JFrame</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JDialog</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JApplet</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All Swing components to be rendered to the screen must be able to trace their way to a root window of one of those classes.</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89844"/>
            <a:ext cx="7162800" cy="4197559"/>
          </a:xfrm>
          <a:prstGeom prst="rect">
            <a:avLst/>
          </a:prstGeom>
        </p:spPr>
        <p:txBody>
          <a:bodyPr wrap="square">
            <a:spAutoFit/>
          </a:bodyPr>
          <a:lstStyle/>
          <a:p>
            <a:pPr algn="just">
              <a:lnSpc>
                <a:spcPct val="150000"/>
              </a:lnSpc>
            </a:pPr>
            <a:r>
              <a:rPr lang="en-IN" b="1" dirty="0">
                <a:latin typeface="Times New Roman" pitchFamily="18" charset="0"/>
                <a:cs typeface="Times New Roman" pitchFamily="18" charset="0"/>
              </a:rPr>
              <a:t>Note</a:t>
            </a:r>
            <a:r>
              <a:rPr lang="en-IN" dirty="0">
                <a:latin typeface="Times New Roman" pitchFamily="18" charset="0"/>
                <a:cs typeface="Times New Roman" pitchFamily="18" charset="0"/>
              </a:rPr>
              <a:t>: It generally it is not a good idea to mix heavyweight components with lightweight components (other than as previously mentioned) as you will encounter layering issues, e.g., a lightweight component that should appear "on top" ends up being obscured by a heavyweight component. The few exceptions to this include using heavyweight components as the root pane and for popup windows. Generally speaking, heavyweight components will render on top of lightweight components and will not be consistent with the look and feel being used in Swing. There are exceptions, but that is an advanced topic. The truly adventurous may want to consider reading this </a:t>
            </a:r>
            <a:r>
              <a:rPr lang="en-IN" u="sng" dirty="0">
                <a:latin typeface="Times New Roman" pitchFamily="18" charset="0"/>
                <a:cs typeface="Times New Roman" pitchFamily="18" charset="0"/>
                <a:hlinkClick r:id="rId2"/>
              </a:rPr>
              <a:t>article</a:t>
            </a:r>
            <a:r>
              <a:rPr lang="en-IN" dirty="0">
                <a:latin typeface="Times New Roman" pitchFamily="18" charset="0"/>
                <a:cs typeface="Times New Roman" pitchFamily="18" charset="0"/>
              </a:rPr>
              <a:t> from Sun on mixing heavyweight and lightweight components</a:t>
            </a:r>
            <a:endParaRPr lang="en-US"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381000" y="304800"/>
            <a:ext cx="7696200" cy="55168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5.2.4 Evolution of Collection Framework: </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Almost all collections in Java are derived from the</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java.util.Collection</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interface. Collection defines the basic parts of all collections. The interface states the add() and remove() methods for adding to and removing from a collection respectively. Also required is the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toArray</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method, which converts the collection into a simple array of all the elements in the collection. Finally, the contains() method checks if a specified element is in the collection. The Collection interface is a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subinterface</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of</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hlinkClick r:id="rId2"/>
              </a:rPr>
              <a:t>java.util.Iterable</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 the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iterator</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method is also provided. All collections have an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iterator</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that goes through all of the elements in the collection. Additionally, Collection is a generic. Any collection can be written to store any class. For example, Collection&lt;String&gt; can hold strings, and the elements from the collection can be used as strings without any casting required.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There are three main types of collections:</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Lists: always ordered, may contain duplicates and can be handled the same way as usual arrays</a:t>
            </a:r>
            <a:endPar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Sets: cannot contain duplicates and provide random access to their elements</a:t>
            </a:r>
            <a:endPar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Maps: connect unique keys with values, provide random access to its keys and may host duplicate values</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381000" y="1143000"/>
            <a:ext cx="7467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LIST</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Lists are implemented in the JCF via the</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java.util.List</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interface. It defines a list as essentially a more flexible version of an array. Elements have a specific order, and duplicate elements are allowed. Elements can be placed in a specific position. They can also be searched for within the list. Two concrete classes implement List. The first is</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java.util.ArrayList</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which implements the list as an array. Whenever functions specific to a list are required, the class moves the elements around within the array in order to do it. The other implementation is</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java.util.LinkedList</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This class stores the elements in nodes that each have a pointer to the previous and next nodes in the list. The list can be traversed by following the pointers, and elements can be added or removed simply by changing the pointers around to place the node in its proper place.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457200" y="533400"/>
            <a:ext cx="77724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200000"/>
              </a:lnSpc>
            </a:pPr>
            <a:r>
              <a:rPr lang="en-US" sz="1400" dirty="0">
                <a:latin typeface="Times New Roman" pitchFamily="18" charset="0"/>
                <a:cs typeface="Times New Roman" pitchFamily="18" charset="0"/>
              </a:rPr>
              <a:t>1.3 </a:t>
            </a:r>
            <a:r>
              <a:rPr lang="en-US" sz="1400" b="1" dirty="0">
                <a:latin typeface="Times New Roman" pitchFamily="18" charset="0"/>
                <a:cs typeface="Times New Roman" pitchFamily="18" charset="0"/>
              </a:rPr>
              <a:t>Existing System:</a:t>
            </a:r>
          </a:p>
          <a:p>
            <a:pPr algn="just">
              <a:lnSpc>
                <a:spcPct val="200000"/>
              </a:lnSpc>
            </a:pPr>
            <a:r>
              <a:rPr lang="en-US" sz="1400" dirty="0">
                <a:latin typeface="Times New Roman" pitchFamily="18" charset="0"/>
                <a:cs typeface="Times New Roman" pitchFamily="18" charset="0"/>
              </a:rPr>
              <a:t>Existing concept provide the low memory management. It tends to cause the attackers to attack the file easily. The Mobile has fixed Memory Transactions for storing the images, </a:t>
            </a:r>
            <a:r>
              <a:rPr lang="en-US" sz="1400" dirty="0" err="1">
                <a:latin typeface="Times New Roman" pitchFamily="18" charset="0"/>
                <a:cs typeface="Times New Roman" pitchFamily="18" charset="0"/>
              </a:rPr>
              <a:t>datas</a:t>
            </a:r>
            <a:r>
              <a:rPr lang="en-US" sz="1400" dirty="0">
                <a:latin typeface="Times New Roman" pitchFamily="18" charset="0"/>
                <a:cs typeface="Times New Roman" pitchFamily="18" charset="0"/>
              </a:rPr>
              <a:t>, files etc. The </a:t>
            </a:r>
            <a:r>
              <a:rPr lang="en-US" sz="1400" dirty="0" err="1">
                <a:latin typeface="Times New Roman" pitchFamily="18" charset="0"/>
                <a:cs typeface="Times New Roman" pitchFamily="18" charset="0"/>
              </a:rPr>
              <a:t>Retrival</a:t>
            </a:r>
            <a:r>
              <a:rPr lang="en-US" sz="1400" dirty="0">
                <a:latin typeface="Times New Roman" pitchFamily="18" charset="0"/>
                <a:cs typeface="Times New Roman" pitchFamily="18" charset="0"/>
              </a:rPr>
              <a:t> of Images can tends to upload the memory space.</a:t>
            </a:r>
          </a:p>
          <a:p>
            <a:pPr algn="just">
              <a:lnSpc>
                <a:spcPct val="200000"/>
              </a:lnSpc>
            </a:pPr>
            <a:r>
              <a:rPr lang="en-US" sz="1400" dirty="0">
                <a:latin typeface="Times New Roman" pitchFamily="18" charset="0"/>
                <a:cs typeface="Times New Roman" pitchFamily="18" charset="0"/>
              </a:rPr>
              <a:t> </a:t>
            </a:r>
          </a:p>
          <a:p>
            <a:pPr algn="just">
              <a:lnSpc>
                <a:spcPct val="200000"/>
              </a:lnSpc>
            </a:pPr>
            <a:r>
              <a:rPr lang="en-US" sz="1400" dirty="0">
                <a:latin typeface="Times New Roman" pitchFamily="18" charset="0"/>
                <a:cs typeface="Times New Roman" pitchFamily="18" charset="0"/>
              </a:rPr>
              <a:t>1.3.1 </a:t>
            </a:r>
            <a:r>
              <a:rPr lang="en-US" sz="1400" b="1" dirty="0">
                <a:latin typeface="Times New Roman" pitchFamily="18" charset="0"/>
                <a:cs typeface="Times New Roman" pitchFamily="18" charset="0"/>
              </a:rPr>
              <a:t>Existing System Disadvantages:	</a:t>
            </a:r>
          </a:p>
          <a:p>
            <a:pPr algn="just">
              <a:lnSpc>
                <a:spcPct val="200000"/>
              </a:lnSpc>
              <a:buFont typeface="Wingdings" pitchFamily="2" charset="2"/>
              <a:buChar char="Ø"/>
            </a:pPr>
            <a:r>
              <a:rPr lang="en-US" sz="1400" dirty="0">
                <a:latin typeface="Times New Roman" pitchFamily="18" charset="0"/>
                <a:cs typeface="Times New Roman" pitchFamily="18" charset="0"/>
              </a:rPr>
              <a:t>Low Memory Management.</a:t>
            </a:r>
          </a:p>
          <a:p>
            <a:pPr algn="just">
              <a:lnSpc>
                <a:spcPct val="200000"/>
              </a:lnSpc>
              <a:buFont typeface="Wingdings" pitchFamily="2" charset="2"/>
              <a:buChar char="Ø"/>
            </a:pPr>
            <a:r>
              <a:rPr lang="en-US" sz="1400" dirty="0">
                <a:latin typeface="Times New Roman" pitchFamily="18" charset="0"/>
                <a:cs typeface="Times New Roman" pitchFamily="18" charset="0"/>
              </a:rPr>
              <a:t>Wastage of Time.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533400" y="838200"/>
            <a:ext cx="76962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SET:</a:t>
            </a:r>
            <a:endParaRPr kumimoji="0" lang="en-US" sz="1050" b="1"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Java's</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java.util.Set</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interface defines the set. A set can't have any duplicate elements in it. Additionally, the set has no set order. As such, elements can't be found by index. Set is implemented by</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java.util.HashSet,java.util.LinkedHashSet</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java.util.TreeSet</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HashSet</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uses a hash table. More specifically, it uses a</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java.util.HashMap</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to store the hashes and elements and to prevent duplicates.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Java.util.LinkedHashSet</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extends this by creating a doubly linked list that links all of the elements by their insertion order. This ensures that the iteration order over the set is predictable.</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java.util.TreeSet</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uses a red-black tree implemented by a</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java.util.TreeMap</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red-black tree makes sure that there are no duplicates. Additionally, it allows Tree Set to implement</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java.util.SortedSet</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java.util.Set</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interface is extended by the</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java.util.SortedSet</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interface. Unlike a regular set, the elements in a sorted set are sorted, either by the element's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compareTo</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method, or a method provided to the constructor of the sorted set. The first and last elements of the sorted set can be retrieved, and subsets can be created via minimum and maximum values, as well as beginning or ending at the beginning or ending of the sorted set. The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SortedSet</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interface is implemented by</a:t>
            </a:r>
            <a:r>
              <a:rPr kumimoji="0" lang="en-US"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java.util.TreeSet</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533400" y="990600"/>
            <a:ext cx="74676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MAP:</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Maps are defined by the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java.util.Map</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interface in Java. Maps are simple data structures that associate a key with a value. The element is the value. This lets the map be very flexible. If the key is the hash code of the element, the map is essentially a set. If it's just an increasing number, it becomes a list. Maps are implemented by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java.util.HashMap</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java.util.LinkedHashMap</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java.util.TreeMap</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HashMap</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uses a hash table. The hashes of the keys are used to find the values in various buckets.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LinkedHashMap</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extends this by creating a doubly linked list between the elements. This allows the elements to be accessed in the order in which they were inserted into the map.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TreeMap</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 contrast to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HashMap</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LinkedHashMap</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uses a red-black tree. The keys are used as the values for the nodes in the tree, and the nodes point to the values in the map</a:t>
            </a:r>
            <a:r>
              <a:rPr kumimoji="0" lang="en-US" sz="1050" b="0" i="0" u="none" strike="noStrike" cap="none" normalizeH="0" baseline="0" dirty="0">
                <a:ln>
                  <a:noFill/>
                </a:ln>
                <a:solidFill>
                  <a:schemeClr val="tx1"/>
                </a:solidFill>
                <a:effectLst/>
                <a:latin typeface="Times New Roman" pitchFamily="18" charset="0"/>
                <a:cs typeface="Times New Roman" pitchFamily="18" charset="0"/>
              </a:rPr>
              <a:t> </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381000" y="0"/>
            <a:ext cx="77724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Thread:</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Simply put, a thread</a:t>
            </a:r>
            <a:r>
              <a:rPr kumimoji="0" lang="en-US"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 a program's path of execution. Most programs written today run as a single thread, causing problems when multiple events or actions need to occur at the same time. Let's say, for example, a program is not capable of drawing pictures while reading keystrokes. The program must give its full attention to the keyboard input lacking the ability to handle more than one event at a time. The ideal solution to this problem is the seamless execution of two or more sections of a program at the same time.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lvl="0" algn="ctr" fontAlgn="base">
              <a:spcBef>
                <a:spcPct val="0"/>
              </a:spcBef>
              <a:spcAft>
                <a:spcPct val="0"/>
              </a:spcAft>
            </a:pPr>
            <a:r>
              <a:rPr lang="en-US" b="1" dirty="0">
                <a:solidFill>
                  <a:srgbClr val="000000"/>
                </a:solidFill>
                <a:latin typeface="Times New Roman" pitchFamily="18" charset="0"/>
                <a:ea typeface="Times New Roman" pitchFamily="18" charset="0"/>
                <a:cs typeface="Times New Roman" pitchFamily="18" charset="0"/>
              </a:rPr>
              <a:t>Creating threads</a:t>
            </a:r>
            <a:endParaRPr lang="en-US" b="1" i="1" dirty="0">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Java's creators have graciously designed two ways of creating threads: implementing an interface and extending a class. Extending a class is the way Java inherits methods and variables from a parent class. In this case, one can only extend or inherit from a single parent class. This limitation within Java can be overcome by implementing interfaces, which is the most common way to create threads. (Note that the act of inheriting merely allows the class to be run as a thread. It is up to the class to start() execution, etc.)</a:t>
            </a:r>
            <a:endParaRPr lang="en-US" dirty="0">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Interfaces provide a way for programmers to lay the groundwork of a class. They are used to design the requirements for a set of classes to implement. The interface sets everything up, and the class or classes that implement the interface do all the work. The different set of classes that implement the interface have to follow the same rules.</a:t>
            </a:r>
            <a:endParaRPr lang="en-US"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ChangeArrowheads="1"/>
          </p:cNvSpPr>
          <p:nvPr/>
        </p:nvSpPr>
        <p:spPr bwMode="auto">
          <a:xfrm>
            <a:off x="762000" y="1066800"/>
            <a:ext cx="7239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5.5 Conclusion </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Swing's high level of flexibility is reflected in its inherent ability to override the native host</a:t>
            </a:r>
            <a:r>
              <a:rPr kumimoji="0" lang="en-US" sz="2000"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operating system</a:t>
            </a:r>
            <a:r>
              <a:rPr kumimoji="0" lang="en-US" sz="2000"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(OS)'s GUI controls for displaying itself. Swing "paints" its controls using the Java 2D APIs, rather than calling a native user interface toolkit. </a:t>
            </a: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The Java thread scheduler is very simple. All threads have a priority value which can be changed dynamically by calls to the threads </a:t>
            </a:r>
            <a:r>
              <a:rPr kumimoji="0" lang="en-US" sz="20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setPriority</a:t>
            </a: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method . Implementing the above concepts in our project to do the efficient work among the Server.</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057400"/>
            <a:ext cx="5654177" cy="1200329"/>
          </a:xfrm>
          <a:prstGeom prst="rect">
            <a:avLst/>
          </a:prstGeom>
          <a:noFill/>
        </p:spPr>
        <p:txBody>
          <a:bodyPr wrap="none" rtlCol="0">
            <a:spAutoFit/>
          </a:bodyPr>
          <a:lstStyle/>
          <a:p>
            <a:pPr algn="ctr"/>
            <a:r>
              <a:rPr lang="en-US" sz="3600" b="1" dirty="0"/>
              <a:t>CHAPTER 6</a:t>
            </a:r>
            <a:endParaRPr lang="en-US" sz="3600" b="1" dirty="0">
              <a:solidFill>
                <a:schemeClr val="accent4">
                  <a:lumMod val="75000"/>
                </a:schemeClr>
              </a:solidFill>
              <a:latin typeface="Bell MT" pitchFamily="18" charset="0"/>
            </a:endParaRPr>
          </a:p>
          <a:p>
            <a:r>
              <a:rPr lang="en-US" sz="3600" b="1" dirty="0">
                <a:solidFill>
                  <a:schemeClr val="accent4">
                    <a:lumMod val="75000"/>
                  </a:schemeClr>
                </a:solidFill>
                <a:latin typeface="Bell MT" pitchFamily="18" charset="0"/>
              </a:rPr>
              <a:t>SAMPLE SOURCE  CODE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0" y="228600"/>
            <a:ext cx="9144000" cy="60324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6.1 GENERAL</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Implementation is nothing but sores code of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6.2 IMPLEMENTATION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r>
              <a:rPr lang="en-IN" sz="1400" b="1" dirty="0">
                <a:latin typeface="Times New Roman" pitchFamily="18" charset="0"/>
                <a:cs typeface="Times New Roman" pitchFamily="18" charset="0"/>
              </a:rPr>
              <a:t>Ulogin.jsp</a:t>
            </a:r>
          </a:p>
          <a:p>
            <a:endParaRPr lang="en-US" sz="1400" dirty="0">
              <a:latin typeface="Times New Roman" pitchFamily="18" charset="0"/>
              <a:cs typeface="Times New Roman" pitchFamily="18" charset="0"/>
            </a:endParaRPr>
          </a:p>
          <a:p>
            <a:r>
              <a:rPr lang="en-IN" sz="1200" dirty="0">
                <a:latin typeface="Times New Roman" pitchFamily="18" charset="0"/>
                <a:cs typeface="Times New Roman" pitchFamily="18" charset="0"/>
              </a:rPr>
              <a:t>&lt;!DOCTYPE html PUBLIC "-//W3C//DTD XHTML 1.0 Transitional//EN" "http://www.w3.org/TR/xhtml1/DTD/xhtml1-transitional.dtd"&gt;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&lt;html </a:t>
            </a:r>
            <a:r>
              <a:rPr lang="en-IN" sz="1200" dirty="0" err="1">
                <a:latin typeface="Times New Roman" pitchFamily="18" charset="0"/>
                <a:cs typeface="Times New Roman" pitchFamily="18" charset="0"/>
              </a:rPr>
              <a:t>xmlns</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"http://www.w3.org/1999/xhtml"</a:t>
            </a:r>
            <a:r>
              <a:rPr lang="en-IN" sz="1200" dirty="0">
                <a:latin typeface="Times New Roman" pitchFamily="18" charset="0"/>
                <a:cs typeface="Times New Roman" pitchFamily="18" charset="0"/>
              </a:rPr>
              <a:t>&gt;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&lt;head&gt;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&lt;meta http-equiv=</a:t>
            </a:r>
            <a:r>
              <a:rPr lang="en-IN" sz="1200" i="1" dirty="0">
                <a:latin typeface="Times New Roman" pitchFamily="18" charset="0"/>
                <a:cs typeface="Times New Roman" pitchFamily="18" charset="0"/>
              </a:rPr>
              <a:t>"Content-Type"</a:t>
            </a:r>
            <a:r>
              <a:rPr lang="en-IN" sz="1200" dirty="0">
                <a:latin typeface="Times New Roman" pitchFamily="18" charset="0"/>
                <a:cs typeface="Times New Roman" pitchFamily="18" charset="0"/>
              </a:rPr>
              <a:t> content=</a:t>
            </a:r>
            <a:r>
              <a:rPr lang="en-IN" sz="1200" i="1" dirty="0">
                <a:latin typeface="Times New Roman" pitchFamily="18" charset="0"/>
                <a:cs typeface="Times New Roman" pitchFamily="18" charset="0"/>
              </a:rPr>
              <a:t>"text/html; </a:t>
            </a:r>
            <a:r>
              <a:rPr lang="en-IN" sz="1200" i="1" dirty="0" err="1">
                <a:latin typeface="Times New Roman" pitchFamily="18" charset="0"/>
                <a:cs typeface="Times New Roman" pitchFamily="18" charset="0"/>
              </a:rPr>
              <a:t>charset</a:t>
            </a:r>
            <a:r>
              <a:rPr lang="en-IN" sz="1200" i="1" dirty="0">
                <a:latin typeface="Times New Roman" pitchFamily="18" charset="0"/>
                <a:cs typeface="Times New Roman" pitchFamily="18" charset="0"/>
              </a:rPr>
              <a:t>=UTF-8"</a:t>
            </a:r>
            <a:r>
              <a:rPr lang="en-IN" sz="1200" dirty="0">
                <a:latin typeface="Times New Roman" pitchFamily="18" charset="0"/>
                <a:cs typeface="Times New Roman" pitchFamily="18" charset="0"/>
              </a:rPr>
              <a:t> /&gt;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&lt;!--&lt;link </a:t>
            </a:r>
            <a:r>
              <a:rPr lang="en-IN" sz="1200" u="sng" dirty="0" err="1">
                <a:latin typeface="Times New Roman" pitchFamily="18" charset="0"/>
                <a:cs typeface="Times New Roman" pitchFamily="18" charset="0"/>
              </a:rPr>
              <a:t>href</a:t>
            </a:r>
            <a:r>
              <a:rPr lang="en-IN" sz="1200" dirty="0">
                <a:latin typeface="Times New Roman" pitchFamily="18" charset="0"/>
                <a:cs typeface="Times New Roman" pitchFamily="18" charset="0"/>
              </a:rPr>
              <a:t>="style.css" </a:t>
            </a:r>
            <a:r>
              <a:rPr lang="en-IN" sz="1200" u="sng" dirty="0" err="1">
                <a:latin typeface="Times New Roman" pitchFamily="18" charset="0"/>
                <a:cs typeface="Times New Roman" pitchFamily="18" charset="0"/>
              </a:rPr>
              <a:t>rel</a:t>
            </a:r>
            <a:r>
              <a:rPr lang="en-IN" sz="1200" dirty="0">
                <a:latin typeface="Times New Roman" pitchFamily="18" charset="0"/>
                <a:cs typeface="Times New Roman" pitchFamily="18" charset="0"/>
              </a:rPr>
              <a:t>="</a:t>
            </a:r>
            <a:r>
              <a:rPr lang="en-IN" sz="1200" u="sng" dirty="0" err="1">
                <a:latin typeface="Times New Roman" pitchFamily="18" charset="0"/>
                <a:cs typeface="Times New Roman" pitchFamily="18" charset="0"/>
              </a:rPr>
              <a:t>stylesheet</a:t>
            </a:r>
            <a:r>
              <a:rPr lang="en-IN" sz="1200" dirty="0">
                <a:latin typeface="Times New Roman" pitchFamily="18" charset="0"/>
                <a:cs typeface="Times New Roman" pitchFamily="18" charset="0"/>
              </a:rPr>
              <a:t>" type="text/</a:t>
            </a:r>
            <a:r>
              <a:rPr lang="en-IN" sz="1200" u="sng" dirty="0" err="1">
                <a:latin typeface="Times New Roman" pitchFamily="18" charset="0"/>
                <a:cs typeface="Times New Roman" pitchFamily="18" charset="0"/>
              </a:rPr>
              <a:t>css</a:t>
            </a:r>
            <a:r>
              <a:rPr lang="en-IN" sz="1200" dirty="0">
                <a:latin typeface="Times New Roman" pitchFamily="18" charset="0"/>
                <a:cs typeface="Times New Roman" pitchFamily="18" charset="0"/>
              </a:rPr>
              <a:t>" /&gt;--&gt;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&lt;script type=</a:t>
            </a:r>
            <a:r>
              <a:rPr lang="en-IN" sz="1200" i="1" dirty="0">
                <a:latin typeface="Times New Roman" pitchFamily="18" charset="0"/>
                <a:cs typeface="Times New Roman" pitchFamily="18" charset="0"/>
              </a:rPr>
              <a:t>"text/</a:t>
            </a:r>
            <a:r>
              <a:rPr lang="en-IN" sz="1200" i="1" dirty="0" err="1">
                <a:latin typeface="Times New Roman" pitchFamily="18" charset="0"/>
                <a:cs typeface="Times New Roman" pitchFamily="18" charset="0"/>
              </a:rPr>
              <a:t>javascript</a:t>
            </a:r>
            <a:r>
              <a:rPr lang="en-IN" sz="1200" i="1" dirty="0">
                <a:latin typeface="Times New Roman" pitchFamily="18" charset="0"/>
                <a:cs typeface="Times New Roman" pitchFamily="18" charset="0"/>
              </a:rPr>
              <a:t>"</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src</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a:t>
            </a:r>
            <a:r>
              <a:rPr lang="en-IN" sz="1200" i="1" dirty="0" err="1">
                <a:latin typeface="Times New Roman" pitchFamily="18" charset="0"/>
                <a:cs typeface="Times New Roman" pitchFamily="18" charset="0"/>
              </a:rPr>
              <a:t>js</a:t>
            </a:r>
            <a:r>
              <a:rPr lang="en-IN" sz="1200" i="1" dirty="0">
                <a:latin typeface="Times New Roman" pitchFamily="18" charset="0"/>
                <a:cs typeface="Times New Roman" pitchFamily="18" charset="0"/>
              </a:rPr>
              <a:t>/jquery.js"</a:t>
            </a:r>
            <a:r>
              <a:rPr lang="en-IN" sz="1200" dirty="0">
                <a:latin typeface="Times New Roman" pitchFamily="18" charset="0"/>
                <a:cs typeface="Times New Roman" pitchFamily="18" charset="0"/>
              </a:rPr>
              <a:t>&gt;&lt;/script&gt;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&lt;script type=</a:t>
            </a:r>
            <a:r>
              <a:rPr lang="en-IN" sz="1200" i="1" dirty="0">
                <a:latin typeface="Times New Roman" pitchFamily="18" charset="0"/>
                <a:cs typeface="Times New Roman" pitchFamily="18" charset="0"/>
              </a:rPr>
              <a:t>"text/</a:t>
            </a:r>
            <a:r>
              <a:rPr lang="en-IN" sz="1200" i="1" dirty="0" err="1">
                <a:latin typeface="Times New Roman" pitchFamily="18" charset="0"/>
                <a:cs typeface="Times New Roman" pitchFamily="18" charset="0"/>
              </a:rPr>
              <a:t>javascript</a:t>
            </a:r>
            <a:r>
              <a:rPr lang="en-IN" sz="1200" i="1" dirty="0">
                <a:latin typeface="Times New Roman" pitchFamily="18" charset="0"/>
                <a:cs typeface="Times New Roman" pitchFamily="18" charset="0"/>
              </a:rPr>
              <a:t>"</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src</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a:t>
            </a:r>
            <a:r>
              <a:rPr lang="en-IN" sz="1200" i="1" dirty="0" err="1">
                <a:latin typeface="Times New Roman" pitchFamily="18" charset="0"/>
                <a:cs typeface="Times New Roman" pitchFamily="18" charset="0"/>
              </a:rPr>
              <a:t>js</a:t>
            </a:r>
            <a:r>
              <a:rPr lang="en-IN" sz="1200" i="1" dirty="0">
                <a:latin typeface="Times New Roman" pitchFamily="18" charset="0"/>
                <a:cs typeface="Times New Roman" pitchFamily="18" charset="0"/>
              </a:rPr>
              <a:t>/cufon-yui.js"</a:t>
            </a:r>
            <a:r>
              <a:rPr lang="en-IN" sz="1200" dirty="0">
                <a:latin typeface="Times New Roman" pitchFamily="18" charset="0"/>
                <a:cs typeface="Times New Roman" pitchFamily="18" charset="0"/>
              </a:rPr>
              <a:t>&gt;&lt;/script&gt;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&lt;script type=</a:t>
            </a:r>
            <a:r>
              <a:rPr lang="en-IN" sz="1200" i="1" dirty="0">
                <a:latin typeface="Times New Roman" pitchFamily="18" charset="0"/>
                <a:cs typeface="Times New Roman" pitchFamily="18" charset="0"/>
              </a:rPr>
              <a:t>"text/</a:t>
            </a:r>
            <a:r>
              <a:rPr lang="en-IN" sz="1200" i="1" dirty="0" err="1">
                <a:latin typeface="Times New Roman" pitchFamily="18" charset="0"/>
                <a:cs typeface="Times New Roman" pitchFamily="18" charset="0"/>
              </a:rPr>
              <a:t>javascript</a:t>
            </a:r>
            <a:r>
              <a:rPr lang="en-IN" sz="1200" i="1" dirty="0">
                <a:latin typeface="Times New Roman" pitchFamily="18" charset="0"/>
                <a:cs typeface="Times New Roman" pitchFamily="18" charset="0"/>
              </a:rPr>
              <a:t>"</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src</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a:t>
            </a:r>
            <a:r>
              <a:rPr lang="en-IN" sz="1200" i="1" dirty="0" err="1">
                <a:latin typeface="Times New Roman" pitchFamily="18" charset="0"/>
                <a:cs typeface="Times New Roman" pitchFamily="18" charset="0"/>
              </a:rPr>
              <a:t>js</a:t>
            </a:r>
            <a:r>
              <a:rPr lang="en-IN" sz="1200" i="1" dirty="0">
                <a:latin typeface="Times New Roman" pitchFamily="18" charset="0"/>
                <a:cs typeface="Times New Roman" pitchFamily="18" charset="0"/>
              </a:rPr>
              <a:t>/arial.js"</a:t>
            </a:r>
            <a:r>
              <a:rPr lang="en-IN" sz="1200" dirty="0">
                <a:latin typeface="Times New Roman" pitchFamily="18" charset="0"/>
                <a:cs typeface="Times New Roman" pitchFamily="18" charset="0"/>
              </a:rPr>
              <a:t>&gt;&lt;/script&gt;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&lt;script type=</a:t>
            </a:r>
            <a:r>
              <a:rPr lang="en-IN" sz="1200" i="1" dirty="0">
                <a:latin typeface="Times New Roman" pitchFamily="18" charset="0"/>
                <a:cs typeface="Times New Roman" pitchFamily="18" charset="0"/>
              </a:rPr>
              <a:t>"text/</a:t>
            </a:r>
            <a:r>
              <a:rPr lang="en-IN" sz="1200" i="1" dirty="0" err="1">
                <a:latin typeface="Times New Roman" pitchFamily="18" charset="0"/>
                <a:cs typeface="Times New Roman" pitchFamily="18" charset="0"/>
              </a:rPr>
              <a:t>javascript</a:t>
            </a:r>
            <a:r>
              <a:rPr lang="en-IN" sz="1200" i="1" dirty="0">
                <a:latin typeface="Times New Roman" pitchFamily="18" charset="0"/>
                <a:cs typeface="Times New Roman" pitchFamily="18" charset="0"/>
              </a:rPr>
              <a:t>"</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src</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a:t>
            </a:r>
            <a:r>
              <a:rPr lang="en-IN" sz="1200" i="1" dirty="0" err="1">
                <a:latin typeface="Times New Roman" pitchFamily="18" charset="0"/>
                <a:cs typeface="Times New Roman" pitchFamily="18" charset="0"/>
              </a:rPr>
              <a:t>js</a:t>
            </a:r>
            <a:r>
              <a:rPr lang="en-IN" sz="1200" i="1" dirty="0">
                <a:latin typeface="Times New Roman" pitchFamily="18" charset="0"/>
                <a:cs typeface="Times New Roman" pitchFamily="18" charset="0"/>
              </a:rPr>
              <a:t>/cuf_run.js"</a:t>
            </a:r>
            <a:r>
              <a:rPr lang="en-IN" sz="1200" dirty="0">
                <a:latin typeface="Times New Roman" pitchFamily="18" charset="0"/>
                <a:cs typeface="Times New Roman" pitchFamily="18" charset="0"/>
              </a:rPr>
              <a:t>&gt;&lt;/script&gt;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&lt;script type=</a:t>
            </a:r>
            <a:r>
              <a:rPr lang="en-IN" sz="1200" i="1" dirty="0">
                <a:latin typeface="Times New Roman" pitchFamily="18" charset="0"/>
                <a:cs typeface="Times New Roman" pitchFamily="18" charset="0"/>
              </a:rPr>
              <a:t>"text/</a:t>
            </a:r>
            <a:r>
              <a:rPr lang="en-IN" sz="1200" i="1" dirty="0" err="1">
                <a:latin typeface="Times New Roman" pitchFamily="18" charset="0"/>
                <a:cs typeface="Times New Roman" pitchFamily="18" charset="0"/>
              </a:rPr>
              <a:t>javascript</a:t>
            </a:r>
            <a:r>
              <a:rPr lang="en-IN" sz="1200" i="1" dirty="0">
                <a:latin typeface="Times New Roman" pitchFamily="18" charset="0"/>
                <a:cs typeface="Times New Roman" pitchFamily="18" charset="0"/>
              </a:rPr>
              <a:t>"</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src</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a:t>
            </a:r>
            <a:r>
              <a:rPr lang="en-IN" sz="1200" i="1" dirty="0" err="1">
                <a:latin typeface="Times New Roman" pitchFamily="18" charset="0"/>
                <a:cs typeface="Times New Roman" pitchFamily="18" charset="0"/>
              </a:rPr>
              <a:t>js</a:t>
            </a:r>
            <a:r>
              <a:rPr lang="en-IN" sz="1200" i="1" dirty="0">
                <a:latin typeface="Times New Roman" pitchFamily="18" charset="0"/>
                <a:cs typeface="Times New Roman" pitchFamily="18" charset="0"/>
              </a:rPr>
              <a:t>/radius.js"</a:t>
            </a:r>
            <a:r>
              <a:rPr lang="en-IN" sz="1200" dirty="0">
                <a:latin typeface="Times New Roman" pitchFamily="18" charset="0"/>
                <a:cs typeface="Times New Roman" pitchFamily="18" charset="0"/>
              </a:rPr>
              <a:t>&gt;&lt;/script&gt;&lt;link </a:t>
            </a:r>
            <a:r>
              <a:rPr lang="en-IN" sz="1200" dirty="0" err="1">
                <a:latin typeface="Times New Roman" pitchFamily="18" charset="0"/>
                <a:cs typeface="Times New Roman" pitchFamily="18" charset="0"/>
              </a:rPr>
              <a:t>rel</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a:t>
            </a:r>
            <a:r>
              <a:rPr lang="en-IN" sz="1200" i="1" dirty="0" err="1">
                <a:latin typeface="Times New Roman" pitchFamily="18" charset="0"/>
                <a:cs typeface="Times New Roman" pitchFamily="18" charset="0"/>
              </a:rPr>
              <a:t>stylesheet</a:t>
            </a:r>
            <a:r>
              <a:rPr lang="en-IN" sz="1200" i="1" dirty="0">
                <a:latin typeface="Times New Roman" pitchFamily="18" charset="0"/>
                <a:cs typeface="Times New Roman" pitchFamily="18" charset="0"/>
              </a:rPr>
              <a:t>"</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href</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"http://code.jquery.com/ui/1.10.3/themes/smoothness/jquery-ui.css"</a:t>
            </a:r>
            <a:r>
              <a:rPr lang="en-IN" sz="1200" dirty="0">
                <a:latin typeface="Times New Roman" pitchFamily="18" charset="0"/>
                <a:cs typeface="Times New Roman" pitchFamily="18" charset="0"/>
              </a:rPr>
              <a:t> /&gt;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&lt;script </a:t>
            </a:r>
            <a:r>
              <a:rPr lang="en-IN" sz="1200" dirty="0" err="1">
                <a:latin typeface="Times New Roman" pitchFamily="18" charset="0"/>
                <a:cs typeface="Times New Roman" pitchFamily="18" charset="0"/>
              </a:rPr>
              <a:t>src</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"http://code.jquery.com/jquery-1.9.1.js"</a:t>
            </a:r>
            <a:r>
              <a:rPr lang="en-IN" sz="1200" dirty="0">
                <a:latin typeface="Times New Roman" pitchFamily="18" charset="0"/>
                <a:cs typeface="Times New Roman" pitchFamily="18" charset="0"/>
              </a:rPr>
              <a:t>&gt;&lt;/script&gt;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&lt;script </a:t>
            </a:r>
            <a:r>
              <a:rPr lang="en-IN" sz="1200" dirty="0" err="1">
                <a:latin typeface="Times New Roman" pitchFamily="18" charset="0"/>
                <a:cs typeface="Times New Roman" pitchFamily="18" charset="0"/>
              </a:rPr>
              <a:t>src</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"http://code.jquery.com/ui/1.10.3/jquery-ui.js"</a:t>
            </a:r>
            <a:r>
              <a:rPr lang="en-IN" sz="1200" dirty="0">
                <a:latin typeface="Times New Roman" pitchFamily="18" charset="0"/>
                <a:cs typeface="Times New Roman" pitchFamily="18" charset="0"/>
              </a:rPr>
              <a:t>&gt;&lt;/script&gt;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&lt;!--&lt;link </a:t>
            </a:r>
            <a:r>
              <a:rPr lang="en-IN" sz="1200" u="sng" dirty="0" err="1">
                <a:latin typeface="Times New Roman" pitchFamily="18" charset="0"/>
                <a:cs typeface="Times New Roman" pitchFamily="18" charset="0"/>
              </a:rPr>
              <a:t>rel</a:t>
            </a:r>
            <a:r>
              <a:rPr lang="en-IN" sz="1200" dirty="0">
                <a:latin typeface="Times New Roman" pitchFamily="18" charset="0"/>
                <a:cs typeface="Times New Roman" pitchFamily="18" charset="0"/>
              </a:rPr>
              <a:t>="</a:t>
            </a:r>
            <a:r>
              <a:rPr lang="en-IN" sz="1200" u="sng" dirty="0" err="1">
                <a:latin typeface="Times New Roman" pitchFamily="18" charset="0"/>
                <a:cs typeface="Times New Roman" pitchFamily="18" charset="0"/>
              </a:rPr>
              <a:t>stylesheet</a:t>
            </a:r>
            <a:r>
              <a:rPr lang="en-IN" sz="1200" dirty="0">
                <a:latin typeface="Times New Roman" pitchFamily="18" charset="0"/>
                <a:cs typeface="Times New Roman" pitchFamily="18" charset="0"/>
              </a:rPr>
              <a:t>" </a:t>
            </a:r>
            <a:r>
              <a:rPr lang="en-IN" sz="1200" u="sng" dirty="0" err="1">
                <a:latin typeface="Times New Roman" pitchFamily="18" charset="0"/>
                <a:cs typeface="Times New Roman" pitchFamily="18" charset="0"/>
              </a:rPr>
              <a:t>href</a:t>
            </a:r>
            <a:r>
              <a:rPr lang="en-IN" sz="1200" dirty="0">
                <a:latin typeface="Times New Roman" pitchFamily="18" charset="0"/>
                <a:cs typeface="Times New Roman" pitchFamily="18" charset="0"/>
              </a:rPr>
              <a:t>="/resources/demos/style.css" /&gt;--&gt;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&lt;/head&gt;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&lt;body background=</a:t>
            </a:r>
            <a:r>
              <a:rPr lang="en-IN" sz="1200" i="1" dirty="0">
                <a:latin typeface="Times New Roman" pitchFamily="18" charset="0"/>
                <a:cs typeface="Times New Roman" pitchFamily="18" charset="0"/>
              </a:rPr>
              <a:t>"images/bgimg3.jpg"</a:t>
            </a:r>
            <a:r>
              <a:rPr lang="en-IN" sz="1200" dirty="0">
                <a:latin typeface="Times New Roman" pitchFamily="18" charset="0"/>
                <a:cs typeface="Times New Roman" pitchFamily="18" charset="0"/>
              </a:rPr>
              <a:t>&gt;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&lt;</a:t>
            </a:r>
            <a:r>
              <a:rPr lang="en-IN" sz="1200" dirty="0" err="1">
                <a:latin typeface="Times New Roman" pitchFamily="18" charset="0"/>
                <a:cs typeface="Times New Roman" pitchFamily="18" charset="0"/>
              </a:rPr>
              <a:t>center</a:t>
            </a:r>
            <a:r>
              <a:rPr lang="en-IN" sz="1200" dirty="0">
                <a:latin typeface="Times New Roman" pitchFamily="18" charset="0"/>
                <a:cs typeface="Times New Roman" pitchFamily="18" charset="0"/>
              </a:rPr>
              <a:t>&gt; &lt;</a:t>
            </a:r>
            <a:r>
              <a:rPr lang="en-IN" sz="1200" dirty="0" err="1">
                <a:latin typeface="Times New Roman" pitchFamily="18" charset="0"/>
                <a:cs typeface="Times New Roman" pitchFamily="18" charset="0"/>
              </a:rPr>
              <a:t>img</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src</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"images/title.png"</a:t>
            </a:r>
            <a:r>
              <a:rPr lang="en-IN" sz="1200" dirty="0">
                <a:latin typeface="Times New Roman" pitchFamily="18" charset="0"/>
                <a:cs typeface="Times New Roman" pitchFamily="18" charset="0"/>
              </a:rPr>
              <a:t> align=</a:t>
            </a:r>
            <a:r>
              <a:rPr lang="en-IN" sz="1200" i="1" dirty="0">
                <a:latin typeface="Times New Roman" pitchFamily="18" charset="0"/>
                <a:cs typeface="Times New Roman" pitchFamily="18" charset="0"/>
              </a:rPr>
              <a:t>"middle"</a:t>
            </a:r>
            <a:r>
              <a:rPr lang="en-IN" sz="1200" dirty="0">
                <a:latin typeface="Times New Roman" pitchFamily="18" charset="0"/>
                <a:cs typeface="Times New Roman" pitchFamily="18" charset="0"/>
              </a:rPr>
              <a:t>/&gt; &lt;/</a:t>
            </a:r>
            <a:r>
              <a:rPr lang="en-IN" sz="1200" dirty="0" err="1">
                <a:latin typeface="Times New Roman" pitchFamily="18" charset="0"/>
                <a:cs typeface="Times New Roman" pitchFamily="18" charset="0"/>
              </a:rPr>
              <a:t>center</a:t>
            </a:r>
            <a:r>
              <a:rPr lang="en-IN" sz="1200" dirty="0">
                <a:latin typeface="Times New Roman" pitchFamily="18" charset="0"/>
                <a:cs typeface="Times New Roman" pitchFamily="18" charset="0"/>
              </a:rPr>
              <a:t>&gt;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&lt;a </a:t>
            </a:r>
            <a:r>
              <a:rPr lang="en-IN" sz="1200" dirty="0" err="1">
                <a:latin typeface="Times New Roman" pitchFamily="18" charset="0"/>
                <a:cs typeface="Times New Roman" pitchFamily="18" charset="0"/>
              </a:rPr>
              <a:t>href</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"HomePage.jsp"</a:t>
            </a:r>
            <a:r>
              <a:rPr lang="en-IN" sz="1200" dirty="0">
                <a:latin typeface="Times New Roman" pitchFamily="18" charset="0"/>
                <a:cs typeface="Times New Roman" pitchFamily="18" charset="0"/>
              </a:rPr>
              <a:t>&gt;Home&lt;/a&gt;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&lt;</a:t>
            </a:r>
            <a:r>
              <a:rPr lang="en-IN" sz="1200" dirty="0" err="1">
                <a:latin typeface="Times New Roman" pitchFamily="18" charset="0"/>
                <a:cs typeface="Times New Roman" pitchFamily="18" charset="0"/>
              </a:rPr>
              <a:t>center</a:t>
            </a:r>
            <a:r>
              <a:rPr lang="en-IN" sz="1200" dirty="0">
                <a:latin typeface="Times New Roman" pitchFamily="18" charset="0"/>
                <a:cs typeface="Times New Roman" pitchFamily="18" charset="0"/>
              </a:rPr>
              <a:t>&gt;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&lt;form name=</a:t>
            </a:r>
            <a:r>
              <a:rPr lang="en-IN" sz="1200" i="1" dirty="0">
                <a:latin typeface="Times New Roman" pitchFamily="18" charset="0"/>
                <a:cs typeface="Times New Roman" pitchFamily="18" charset="0"/>
              </a:rPr>
              <a:t>"f"</a:t>
            </a:r>
            <a:r>
              <a:rPr lang="en-IN" sz="1200" dirty="0">
                <a:latin typeface="Times New Roman" pitchFamily="18" charset="0"/>
                <a:cs typeface="Times New Roman" pitchFamily="18" charset="0"/>
              </a:rPr>
              <a:t> action=</a:t>
            </a:r>
            <a:r>
              <a:rPr lang="en-IN" sz="1200" i="1" dirty="0">
                <a:latin typeface="Times New Roman" pitchFamily="18" charset="0"/>
                <a:cs typeface="Times New Roman" pitchFamily="18" charset="0"/>
              </a:rPr>
              <a:t>"</a:t>
            </a:r>
            <a:r>
              <a:rPr lang="en-IN" sz="1200" i="1" dirty="0" err="1">
                <a:latin typeface="Times New Roman" pitchFamily="18" charset="0"/>
                <a:cs typeface="Times New Roman" pitchFamily="18" charset="0"/>
              </a:rPr>
              <a:t>lohinAction</a:t>
            </a:r>
            <a:r>
              <a:rPr lang="en-IN" sz="1200" i="1" dirty="0">
                <a:latin typeface="Times New Roman" pitchFamily="18" charset="0"/>
                <a:cs typeface="Times New Roman" pitchFamily="18" charset="0"/>
              </a:rPr>
              <a:t>"</a:t>
            </a:r>
            <a:r>
              <a:rPr lang="en-IN" sz="1200" dirty="0">
                <a:latin typeface="Times New Roman" pitchFamily="18" charset="0"/>
                <a:cs typeface="Times New Roman" pitchFamily="18" charset="0"/>
              </a:rPr>
              <a:t> method=</a:t>
            </a:r>
            <a:r>
              <a:rPr lang="en-IN" sz="1200" i="1" dirty="0">
                <a:latin typeface="Times New Roman" pitchFamily="18" charset="0"/>
                <a:cs typeface="Times New Roman" pitchFamily="18" charset="0"/>
              </a:rPr>
              <a:t>"post"</a:t>
            </a:r>
            <a:r>
              <a:rPr lang="en-IN" sz="1200" dirty="0">
                <a:latin typeface="Times New Roman" pitchFamily="18" charset="0"/>
                <a:cs typeface="Times New Roman" pitchFamily="18" charset="0"/>
              </a:rPr>
              <a:t>  </a:t>
            </a:r>
            <a:r>
              <a:rPr lang="en-IN" sz="1200" u="sng" dirty="0" err="1">
                <a:latin typeface="Times New Roman" pitchFamily="18" charset="0"/>
                <a:cs typeface="Times New Roman" pitchFamily="18" charset="0"/>
              </a:rPr>
              <a:t>onSubmit</a:t>
            </a:r>
            <a:r>
              <a:rPr lang="en-IN" sz="1200" dirty="0">
                <a:latin typeface="Times New Roman" pitchFamily="18" charset="0"/>
                <a:cs typeface="Times New Roman" pitchFamily="18" charset="0"/>
              </a:rPr>
              <a:t>="return valid();"&gt;</a:t>
            </a:r>
            <a:endParaRPr lang="en-US" sz="12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1"/>
          <p:cNvSpPr>
            <a:spLocks noChangeArrowheads="1"/>
          </p:cNvSpPr>
          <p:nvPr/>
        </p:nvSpPr>
        <p:spPr bwMode="auto">
          <a:xfrm>
            <a:off x="381000" y="0"/>
            <a:ext cx="8229600" cy="67710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1200" dirty="0">
                <a:latin typeface="Times New Roman" pitchFamily="18" charset="0"/>
                <a:cs typeface="Times New Roman" pitchFamily="18" charset="0"/>
              </a:rPr>
              <a:t>&lt;h3&gt; &lt;</a:t>
            </a:r>
            <a:r>
              <a:rPr lang="en-IN" sz="1200" u="sng" dirty="0">
                <a:latin typeface="Times New Roman" pitchFamily="18" charset="0"/>
                <a:cs typeface="Times New Roman" pitchFamily="18" charset="0"/>
              </a:rPr>
              <a:t>marquee</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scrollamount</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"5"</a:t>
            </a:r>
            <a:r>
              <a:rPr lang="en-IN" sz="1200" dirty="0">
                <a:latin typeface="Times New Roman" pitchFamily="18" charset="0"/>
                <a:cs typeface="Times New Roman" pitchFamily="18" charset="0"/>
              </a:rPr>
              <a:t> width=</a:t>
            </a:r>
            <a:r>
              <a:rPr lang="en-IN" sz="1200" i="1" dirty="0">
                <a:latin typeface="Times New Roman" pitchFamily="18" charset="0"/>
                <a:cs typeface="Times New Roman" pitchFamily="18" charset="0"/>
              </a:rPr>
              <a:t>"40"</a:t>
            </a:r>
            <a:r>
              <a:rPr lang="en-IN" sz="1200" dirty="0">
                <a:latin typeface="Times New Roman" pitchFamily="18" charset="0"/>
                <a:cs typeface="Times New Roman" pitchFamily="18" charset="0"/>
              </a:rPr>
              <a:t>&gt;&amp;</a:t>
            </a:r>
            <a:r>
              <a:rPr lang="en-IN" sz="1200" dirty="0" err="1">
                <a:latin typeface="Times New Roman" pitchFamily="18" charset="0"/>
                <a:cs typeface="Times New Roman" pitchFamily="18" charset="0"/>
              </a:rPr>
              <a:t>lt</a:t>
            </a:r>
            <a:r>
              <a:rPr lang="en-IN" sz="1200" dirty="0">
                <a:latin typeface="Times New Roman" pitchFamily="18" charset="0"/>
                <a:cs typeface="Times New Roman" pitchFamily="18" charset="0"/>
              </a:rPr>
              <a:t>;&amp;</a:t>
            </a:r>
            <a:r>
              <a:rPr lang="en-IN" sz="1200" dirty="0" err="1">
                <a:latin typeface="Times New Roman" pitchFamily="18" charset="0"/>
                <a:cs typeface="Times New Roman" pitchFamily="18" charset="0"/>
              </a:rPr>
              <a:t>lt</a:t>
            </a:r>
            <a:r>
              <a:rPr lang="en-IN" sz="1200" dirty="0">
                <a:latin typeface="Times New Roman" pitchFamily="18" charset="0"/>
                <a:cs typeface="Times New Roman" pitchFamily="18" charset="0"/>
              </a:rPr>
              <a:t>;&amp;</a:t>
            </a:r>
            <a:r>
              <a:rPr lang="en-IN" sz="1200" dirty="0" err="1">
                <a:latin typeface="Times New Roman" pitchFamily="18" charset="0"/>
                <a:cs typeface="Times New Roman" pitchFamily="18" charset="0"/>
              </a:rPr>
              <a:t>lt</a:t>
            </a:r>
            <a:r>
              <a:rPr lang="en-IN" sz="1200" dirty="0">
                <a:latin typeface="Times New Roman" pitchFamily="18" charset="0"/>
                <a:cs typeface="Times New Roman" pitchFamily="18" charset="0"/>
              </a:rPr>
              <a:t>;&lt;/marquee&gt;User Login&lt;</a:t>
            </a:r>
            <a:r>
              <a:rPr lang="en-IN" sz="1200" u="sng" dirty="0">
                <a:latin typeface="Times New Roman" pitchFamily="18" charset="0"/>
                <a:cs typeface="Times New Roman" pitchFamily="18" charset="0"/>
              </a:rPr>
              <a:t>marquee</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scrollamount</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"5"</a:t>
            </a:r>
            <a:r>
              <a:rPr lang="en-IN" sz="1200" dirty="0">
                <a:latin typeface="Times New Roman" pitchFamily="18" charset="0"/>
                <a:cs typeface="Times New Roman" pitchFamily="18" charset="0"/>
              </a:rPr>
              <a:t> direction=</a:t>
            </a:r>
            <a:r>
              <a:rPr lang="en-IN" sz="1200" i="1" dirty="0">
                <a:latin typeface="Times New Roman" pitchFamily="18" charset="0"/>
                <a:cs typeface="Times New Roman" pitchFamily="18" charset="0"/>
              </a:rPr>
              <a:t>"right"</a:t>
            </a:r>
            <a:r>
              <a:rPr lang="en-IN" sz="1200" dirty="0">
                <a:latin typeface="Times New Roman" pitchFamily="18" charset="0"/>
                <a:cs typeface="Times New Roman" pitchFamily="18" charset="0"/>
              </a:rPr>
              <a:t> width=</a:t>
            </a:r>
            <a:r>
              <a:rPr lang="en-IN" sz="1200" i="1" dirty="0">
                <a:latin typeface="Times New Roman" pitchFamily="18" charset="0"/>
                <a:cs typeface="Times New Roman" pitchFamily="18" charset="0"/>
              </a:rPr>
              <a:t>"40"</a:t>
            </a:r>
            <a:r>
              <a:rPr lang="en-IN" sz="1200" dirty="0">
                <a:latin typeface="Times New Roman" pitchFamily="18" charset="0"/>
                <a:cs typeface="Times New Roman" pitchFamily="18" charset="0"/>
              </a:rPr>
              <a:t>&gt;&amp;</a:t>
            </a:r>
            <a:r>
              <a:rPr lang="en-IN" sz="1200" dirty="0" err="1">
                <a:latin typeface="Times New Roman" pitchFamily="18" charset="0"/>
                <a:cs typeface="Times New Roman" pitchFamily="18" charset="0"/>
              </a:rPr>
              <a:t>gt</a:t>
            </a:r>
            <a:r>
              <a:rPr lang="en-IN" sz="1200" dirty="0">
                <a:latin typeface="Times New Roman" pitchFamily="18" charset="0"/>
                <a:cs typeface="Times New Roman" pitchFamily="18" charset="0"/>
              </a:rPr>
              <a:t>;&amp;</a:t>
            </a:r>
            <a:r>
              <a:rPr lang="en-IN" sz="1200" dirty="0" err="1">
                <a:latin typeface="Times New Roman" pitchFamily="18" charset="0"/>
                <a:cs typeface="Times New Roman" pitchFamily="18" charset="0"/>
              </a:rPr>
              <a:t>gt</a:t>
            </a:r>
            <a:r>
              <a:rPr lang="en-IN" sz="1200" dirty="0">
                <a:latin typeface="Times New Roman" pitchFamily="18" charset="0"/>
                <a:cs typeface="Times New Roman" pitchFamily="18" charset="0"/>
              </a:rPr>
              <a:t>;&amp;</a:t>
            </a:r>
            <a:r>
              <a:rPr lang="en-IN" sz="1200" dirty="0" err="1">
                <a:latin typeface="Times New Roman" pitchFamily="18" charset="0"/>
                <a:cs typeface="Times New Roman" pitchFamily="18" charset="0"/>
              </a:rPr>
              <a:t>gt</a:t>
            </a:r>
            <a:r>
              <a:rPr lang="en-IN" sz="1200" dirty="0">
                <a:latin typeface="Times New Roman" pitchFamily="18" charset="0"/>
                <a:cs typeface="Times New Roman" pitchFamily="18" charset="0"/>
              </a:rPr>
              <a:t>;&lt;/marquee&gt;&lt;/h3&gt;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 /&gt;</a:t>
            </a:r>
            <a:r>
              <a:rPr lang="en-IN" sz="1200" u="sng" dirty="0">
                <a:latin typeface="Times New Roman" pitchFamily="18" charset="0"/>
                <a:cs typeface="Times New Roman" pitchFamily="18" charset="0"/>
              </a:rPr>
              <a:t>Username</a:t>
            </a:r>
            <a:r>
              <a:rPr lang="en-IN" sz="1200" dirty="0">
                <a:latin typeface="Times New Roman" pitchFamily="18" charset="0"/>
                <a:cs typeface="Times New Roman" pitchFamily="18" charset="0"/>
              </a:rPr>
              <a:t>: &lt;input type=</a:t>
            </a:r>
            <a:r>
              <a:rPr lang="en-IN" sz="1200" i="1" dirty="0">
                <a:latin typeface="Times New Roman" pitchFamily="18" charset="0"/>
                <a:cs typeface="Times New Roman" pitchFamily="18" charset="0"/>
              </a:rPr>
              <a:t>"text"</a:t>
            </a:r>
            <a:r>
              <a:rPr lang="en-IN" sz="1200" dirty="0">
                <a:latin typeface="Times New Roman" pitchFamily="18" charset="0"/>
                <a:cs typeface="Times New Roman" pitchFamily="18" charset="0"/>
              </a:rPr>
              <a:t> id=</a:t>
            </a:r>
            <a:r>
              <a:rPr lang="en-IN" sz="1200" i="1" dirty="0">
                <a:latin typeface="Times New Roman" pitchFamily="18" charset="0"/>
                <a:cs typeface="Times New Roman" pitchFamily="18" charset="0"/>
              </a:rPr>
              <a:t>"user"</a:t>
            </a:r>
            <a:r>
              <a:rPr lang="en-IN" sz="1200" dirty="0">
                <a:latin typeface="Times New Roman" pitchFamily="18" charset="0"/>
                <a:cs typeface="Times New Roman" pitchFamily="18" charset="0"/>
              </a:rPr>
              <a:t> name=</a:t>
            </a:r>
            <a:r>
              <a:rPr lang="en-IN" sz="1200" i="1" dirty="0">
                <a:latin typeface="Times New Roman" pitchFamily="18" charset="0"/>
                <a:cs typeface="Times New Roman" pitchFamily="18" charset="0"/>
              </a:rPr>
              <a:t>"username"</a:t>
            </a:r>
            <a:r>
              <a:rPr lang="en-IN" sz="1200" dirty="0">
                <a:latin typeface="Times New Roman" pitchFamily="18" charset="0"/>
                <a:cs typeface="Times New Roman" pitchFamily="18" charset="0"/>
              </a:rPr>
              <a:t> title=</a:t>
            </a:r>
            <a:r>
              <a:rPr lang="en-IN" sz="1200" i="1" dirty="0">
                <a:latin typeface="Times New Roman" pitchFamily="18" charset="0"/>
                <a:cs typeface="Times New Roman" pitchFamily="18" charset="0"/>
              </a:rPr>
              <a:t>"Username"</a:t>
            </a:r>
            <a:r>
              <a:rPr lang="en-IN" sz="1200" dirty="0">
                <a:latin typeface="Times New Roman" pitchFamily="18" charset="0"/>
                <a:cs typeface="Times New Roman" pitchFamily="18" charset="0"/>
              </a:rPr>
              <a:t> value=</a:t>
            </a:r>
            <a:r>
              <a:rPr lang="en-IN" sz="1200" i="1" dirty="0">
                <a:latin typeface="Times New Roman" pitchFamily="18" charset="0"/>
                <a:cs typeface="Times New Roman" pitchFamily="18" charset="0"/>
              </a:rPr>
              <a:t>""</a:t>
            </a:r>
            <a:r>
              <a:rPr lang="en-IN" sz="1200" dirty="0">
                <a:latin typeface="Times New Roman" pitchFamily="18" charset="0"/>
                <a:cs typeface="Times New Roman" pitchFamily="18" charset="0"/>
              </a:rPr>
              <a:t> size=</a:t>
            </a:r>
            <a:r>
              <a:rPr lang="en-IN" sz="1200" i="1" dirty="0">
                <a:latin typeface="Times New Roman" pitchFamily="18" charset="0"/>
                <a:cs typeface="Times New Roman" pitchFamily="18" charset="0"/>
              </a:rPr>
              <a:t>"30"</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maxlength</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"2048"</a:t>
            </a:r>
            <a:r>
              <a:rPr lang="en-IN" sz="1200" dirty="0">
                <a:latin typeface="Times New Roman" pitchFamily="18" charset="0"/>
                <a:cs typeface="Times New Roman" pitchFamily="18" charset="0"/>
              </a:rPr>
              <a:t> /&gt;&lt;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 /&gt;&lt;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 /&gt;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Password: &lt;input name=</a:t>
            </a:r>
            <a:r>
              <a:rPr lang="en-IN" sz="1200" i="1" dirty="0">
                <a:latin typeface="Times New Roman" pitchFamily="18" charset="0"/>
                <a:cs typeface="Times New Roman" pitchFamily="18" charset="0"/>
              </a:rPr>
              <a:t>"password"</a:t>
            </a:r>
            <a:r>
              <a:rPr lang="en-IN" sz="1200" dirty="0">
                <a:latin typeface="Times New Roman" pitchFamily="18" charset="0"/>
                <a:cs typeface="Times New Roman" pitchFamily="18" charset="0"/>
              </a:rPr>
              <a:t> type=</a:t>
            </a:r>
            <a:r>
              <a:rPr lang="en-IN" sz="1200" i="1" dirty="0">
                <a:latin typeface="Times New Roman" pitchFamily="18" charset="0"/>
                <a:cs typeface="Times New Roman" pitchFamily="18" charset="0"/>
              </a:rPr>
              <a:t>"password"</a:t>
            </a:r>
            <a:r>
              <a:rPr lang="en-IN" sz="1200" dirty="0">
                <a:latin typeface="Times New Roman" pitchFamily="18" charset="0"/>
                <a:cs typeface="Times New Roman" pitchFamily="18" charset="0"/>
              </a:rPr>
              <a:t> id=</a:t>
            </a:r>
            <a:r>
              <a:rPr lang="en-IN" sz="1200" i="1" dirty="0">
                <a:latin typeface="Times New Roman" pitchFamily="18" charset="0"/>
                <a:cs typeface="Times New Roman" pitchFamily="18" charset="0"/>
              </a:rPr>
              <a:t>"pass"</a:t>
            </a:r>
            <a:r>
              <a:rPr lang="en-IN" sz="1200" dirty="0">
                <a:latin typeface="Times New Roman" pitchFamily="18" charset="0"/>
                <a:cs typeface="Times New Roman" pitchFamily="18" charset="0"/>
              </a:rPr>
              <a:t> title=</a:t>
            </a:r>
            <a:r>
              <a:rPr lang="en-IN" sz="1200" i="1" dirty="0">
                <a:latin typeface="Times New Roman" pitchFamily="18" charset="0"/>
                <a:cs typeface="Times New Roman" pitchFamily="18" charset="0"/>
              </a:rPr>
              <a:t>"Password"</a:t>
            </a:r>
            <a:r>
              <a:rPr lang="en-IN" sz="1200" dirty="0">
                <a:latin typeface="Times New Roman" pitchFamily="18" charset="0"/>
                <a:cs typeface="Times New Roman" pitchFamily="18" charset="0"/>
              </a:rPr>
              <a:t> value=</a:t>
            </a:r>
            <a:r>
              <a:rPr lang="en-IN" sz="1200" i="1" dirty="0">
                <a:latin typeface="Times New Roman" pitchFamily="18" charset="0"/>
                <a:cs typeface="Times New Roman" pitchFamily="18" charset="0"/>
              </a:rPr>
              <a:t>""</a:t>
            </a:r>
            <a:r>
              <a:rPr lang="en-IN" sz="1200" dirty="0">
                <a:latin typeface="Times New Roman" pitchFamily="18" charset="0"/>
                <a:cs typeface="Times New Roman" pitchFamily="18" charset="0"/>
              </a:rPr>
              <a:t> size=</a:t>
            </a:r>
            <a:r>
              <a:rPr lang="en-IN" sz="1200" i="1" dirty="0">
                <a:latin typeface="Times New Roman" pitchFamily="18" charset="0"/>
                <a:cs typeface="Times New Roman" pitchFamily="18" charset="0"/>
              </a:rPr>
              <a:t>"30"</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maxlength</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"2048"</a:t>
            </a:r>
            <a:r>
              <a:rPr lang="en-IN" sz="1200" dirty="0">
                <a:latin typeface="Times New Roman" pitchFamily="18" charset="0"/>
                <a:cs typeface="Times New Roman" pitchFamily="18" charset="0"/>
              </a:rPr>
              <a:t> /&gt;&lt;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 /&gt;&lt;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 /&gt;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&lt;input type=</a:t>
            </a:r>
            <a:r>
              <a:rPr lang="en-IN" sz="1200" i="1" dirty="0">
                <a:latin typeface="Times New Roman" pitchFamily="18" charset="0"/>
                <a:cs typeface="Times New Roman" pitchFamily="18" charset="0"/>
              </a:rPr>
              <a:t>"submit"</a:t>
            </a:r>
            <a:r>
              <a:rPr lang="en-IN" sz="1200" dirty="0">
                <a:latin typeface="Times New Roman" pitchFamily="18" charset="0"/>
                <a:cs typeface="Times New Roman" pitchFamily="18" charset="0"/>
              </a:rPr>
              <a:t> value=</a:t>
            </a:r>
            <a:r>
              <a:rPr lang="en-IN" sz="1200" i="1" dirty="0">
                <a:latin typeface="Times New Roman" pitchFamily="18" charset="0"/>
                <a:cs typeface="Times New Roman" pitchFamily="18" charset="0"/>
              </a:rPr>
              <a:t>"Submit"</a:t>
            </a:r>
            <a:r>
              <a:rPr lang="en-IN" sz="1200" dirty="0">
                <a:latin typeface="Times New Roman" pitchFamily="18" charset="0"/>
                <a:cs typeface="Times New Roman" pitchFamily="18" charset="0"/>
              </a:rPr>
              <a:t>/&gt; &lt;input type=</a:t>
            </a:r>
            <a:r>
              <a:rPr lang="en-IN" sz="1200" i="1" dirty="0">
                <a:latin typeface="Times New Roman" pitchFamily="18" charset="0"/>
                <a:cs typeface="Times New Roman" pitchFamily="18" charset="0"/>
              </a:rPr>
              <a:t>"reset"</a:t>
            </a:r>
            <a:r>
              <a:rPr lang="en-IN" sz="1200" dirty="0">
                <a:latin typeface="Times New Roman" pitchFamily="18" charset="0"/>
                <a:cs typeface="Times New Roman" pitchFamily="18" charset="0"/>
              </a:rPr>
              <a:t> value=</a:t>
            </a:r>
            <a:r>
              <a:rPr lang="en-IN" sz="1200" i="1" dirty="0">
                <a:latin typeface="Times New Roman" pitchFamily="18" charset="0"/>
                <a:cs typeface="Times New Roman" pitchFamily="18" charset="0"/>
              </a:rPr>
              <a:t>"Reset"</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 /&gt;&lt;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 /&gt;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&lt;a </a:t>
            </a:r>
            <a:r>
              <a:rPr lang="en-IN" sz="1200" dirty="0" err="1">
                <a:latin typeface="Times New Roman" pitchFamily="18" charset="0"/>
                <a:cs typeface="Times New Roman" pitchFamily="18" charset="0"/>
              </a:rPr>
              <a:t>href</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"userRegister.jsp"</a:t>
            </a:r>
            <a:r>
              <a:rPr lang="en-IN" sz="1200" dirty="0">
                <a:latin typeface="Times New Roman" pitchFamily="18" charset="0"/>
                <a:cs typeface="Times New Roman" pitchFamily="18" charset="0"/>
              </a:rPr>
              <a:t>&gt;New User ?&lt;/a&gt;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&lt;/form&gt;&lt;/</a:t>
            </a:r>
            <a:r>
              <a:rPr lang="en-IN" sz="1200" dirty="0" err="1">
                <a:latin typeface="Times New Roman" pitchFamily="18" charset="0"/>
                <a:cs typeface="Times New Roman" pitchFamily="18" charset="0"/>
              </a:rPr>
              <a:t>center</a:t>
            </a:r>
            <a:r>
              <a:rPr lang="en-IN" sz="1200" dirty="0">
                <a:latin typeface="Times New Roman" pitchFamily="18" charset="0"/>
                <a:cs typeface="Times New Roman" pitchFamily="18" charset="0"/>
              </a:rPr>
              <a:t>&gt;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 &lt;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&lt;p&gt;Copyright &amp;copy;&lt;a </a:t>
            </a:r>
            <a:r>
              <a:rPr lang="en-IN" sz="1200" dirty="0" err="1">
                <a:latin typeface="Times New Roman" pitchFamily="18" charset="0"/>
                <a:cs typeface="Times New Roman" pitchFamily="18" charset="0"/>
              </a:rPr>
              <a:t>href</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"http://www.vertilinktech.com/"</a:t>
            </a:r>
            <a:r>
              <a:rPr lang="en-IN" sz="1200" dirty="0">
                <a:latin typeface="Times New Roman" pitchFamily="18" charset="0"/>
                <a:cs typeface="Times New Roman" pitchFamily="18" charset="0"/>
              </a:rPr>
              <a:t>&gt; </a:t>
            </a:r>
            <a:r>
              <a:rPr lang="en-IN" sz="1200" u="sng" dirty="0" err="1">
                <a:latin typeface="Times New Roman" pitchFamily="18" charset="0"/>
                <a:cs typeface="Times New Roman" pitchFamily="18" charset="0"/>
              </a:rPr>
              <a:t>Vertilink</a:t>
            </a:r>
            <a:r>
              <a:rPr lang="en-IN" sz="1200" dirty="0">
                <a:latin typeface="Times New Roman" pitchFamily="18" charset="0"/>
                <a:cs typeface="Times New Roman" pitchFamily="18" charset="0"/>
              </a:rPr>
              <a:t>.&lt;/a&gt; All Rights Reserved. Design idea by&lt;a </a:t>
            </a:r>
            <a:r>
              <a:rPr lang="en-IN" sz="1200" dirty="0" err="1">
                <a:latin typeface="Times New Roman" pitchFamily="18" charset="0"/>
                <a:cs typeface="Times New Roman" pitchFamily="18" charset="0"/>
              </a:rPr>
              <a:t>href</a:t>
            </a:r>
            <a:r>
              <a:rPr lang="en-IN" sz="1200" dirty="0">
                <a:latin typeface="Times New Roman" pitchFamily="18" charset="0"/>
                <a:cs typeface="Times New Roman" pitchFamily="18" charset="0"/>
              </a:rPr>
              <a:t>=</a:t>
            </a:r>
            <a:r>
              <a:rPr lang="en-IN" sz="1200" i="1" dirty="0">
                <a:latin typeface="Times New Roman" pitchFamily="18" charset="0"/>
                <a:cs typeface="Times New Roman" pitchFamily="18" charset="0"/>
              </a:rPr>
              <a:t>"#"</a:t>
            </a:r>
            <a:r>
              <a:rPr lang="en-IN" sz="1200" dirty="0">
                <a:latin typeface="Times New Roman" pitchFamily="18" charset="0"/>
                <a:cs typeface="Times New Roman" pitchFamily="18" charset="0"/>
              </a:rPr>
              <a:t>&gt; </a:t>
            </a:r>
            <a:r>
              <a:rPr lang="en-IN" sz="1200" u="sng" dirty="0" err="1">
                <a:latin typeface="Times New Roman" pitchFamily="18" charset="0"/>
                <a:cs typeface="Times New Roman" pitchFamily="18" charset="0"/>
              </a:rPr>
              <a:t>Kishan</a:t>
            </a:r>
            <a:r>
              <a:rPr lang="en-IN" sz="1200" dirty="0">
                <a:latin typeface="Times New Roman" pitchFamily="18" charset="0"/>
                <a:cs typeface="Times New Roman" pitchFamily="18" charset="0"/>
              </a:rPr>
              <a:t> &lt;/a&gt;&lt;/p&gt;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&lt;/body&gt;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&lt;/html&gt;</a:t>
            </a:r>
          </a:p>
          <a:p>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400" b="1" dirty="0">
                <a:latin typeface="Times New Roman" pitchFamily="18" charset="0"/>
                <a:cs typeface="Times New Roman" pitchFamily="18" charset="0"/>
              </a:rPr>
              <a:t>lohinAction.java</a:t>
            </a:r>
          </a:p>
          <a:p>
            <a:endParaRPr lang="en-IN" sz="1200" b="1" dirty="0">
              <a:latin typeface="Times New Roman" pitchFamily="18" charset="0"/>
              <a:cs typeface="Times New Roman" pitchFamily="18" charset="0"/>
            </a:endParaRPr>
          </a:p>
          <a:p>
            <a:r>
              <a:rPr lang="en-IN" sz="1200" dirty="0">
                <a:latin typeface="Times New Roman" pitchFamily="18" charset="0"/>
                <a:cs typeface="Times New Roman" pitchFamily="18" charset="0"/>
              </a:rPr>
              <a:t>package </a:t>
            </a:r>
            <a:r>
              <a:rPr lang="en-IN" sz="1200" dirty="0" err="1">
                <a:latin typeface="Times New Roman" pitchFamily="18" charset="0"/>
                <a:cs typeface="Times New Roman" pitchFamily="18" charset="0"/>
              </a:rPr>
              <a:t>actionS</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Utils.DbConnector</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java.io.IOException</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java.io.PrintWriter</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java.sql.Connection</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java.sql.ResultSet</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java.sql.SQLException</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java.sql.Statement</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java.util.logging.Level</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java.util.logging.Logger</a:t>
            </a:r>
            <a:r>
              <a:rPr lang="en-IN" sz="1200" dirty="0">
                <a:latin typeface="Times New Roman" pitchFamily="18" charset="0"/>
                <a:cs typeface="Times New Roman" pitchFamily="18" charset="0"/>
              </a:rPr>
              <a:t>;</a:t>
            </a: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javax.servlet.ServletException</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javax.servlet.http.HttpServlet</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javax.servlet.http.HttpServletRequest</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javax.servlet.http.HttpServletResponse</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public class </a:t>
            </a:r>
            <a:r>
              <a:rPr lang="en-IN" sz="1200" dirty="0" err="1">
                <a:latin typeface="Times New Roman" pitchFamily="18" charset="0"/>
                <a:cs typeface="Times New Roman" pitchFamily="18" charset="0"/>
              </a:rPr>
              <a:t>lohinAction</a:t>
            </a:r>
            <a:r>
              <a:rPr lang="en-IN" sz="1200" dirty="0">
                <a:latin typeface="Times New Roman" pitchFamily="18" charset="0"/>
                <a:cs typeface="Times New Roman" pitchFamily="18" charset="0"/>
              </a:rPr>
              <a:t> extends </a:t>
            </a:r>
            <a:r>
              <a:rPr lang="en-IN" sz="1200" dirty="0" err="1">
                <a:latin typeface="Times New Roman" pitchFamily="18" charset="0"/>
                <a:cs typeface="Times New Roman" pitchFamily="18" charset="0"/>
              </a:rPr>
              <a:t>HttpServlet</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protected void </a:t>
            </a:r>
            <a:r>
              <a:rPr lang="en-IN" sz="1200" dirty="0" err="1">
                <a:latin typeface="Times New Roman" pitchFamily="18" charset="0"/>
                <a:cs typeface="Times New Roman" pitchFamily="18" charset="0"/>
              </a:rPr>
              <a:t>processRequest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HttpServletRequest</a:t>
            </a:r>
            <a:r>
              <a:rPr lang="en-IN" sz="1200" dirty="0">
                <a:latin typeface="Times New Roman" pitchFamily="18" charset="0"/>
                <a:cs typeface="Times New Roman" pitchFamily="18" charset="0"/>
              </a:rPr>
              <a:t> request, </a:t>
            </a:r>
            <a:r>
              <a:rPr lang="en-IN" sz="1200" dirty="0" err="1">
                <a:latin typeface="Times New Roman" pitchFamily="18" charset="0"/>
                <a:cs typeface="Times New Roman" pitchFamily="18" charset="0"/>
              </a:rPr>
              <a:t>HttpServletResponse</a:t>
            </a:r>
            <a:r>
              <a:rPr lang="en-IN" sz="1200" dirty="0">
                <a:latin typeface="Times New Roman" pitchFamily="18" charset="0"/>
                <a:cs typeface="Times New Roman" pitchFamily="18" charset="0"/>
              </a:rPr>
              <a: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throws </a:t>
            </a:r>
            <a:r>
              <a:rPr lang="en-IN" sz="1200" dirty="0" err="1">
                <a:latin typeface="Times New Roman" pitchFamily="18" charset="0"/>
                <a:cs typeface="Times New Roman" pitchFamily="18" charset="0"/>
              </a:rPr>
              <a:t>ServletException</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IOException</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response.setContentType</a:t>
            </a:r>
            <a:r>
              <a:rPr lang="en-IN" sz="1200" dirty="0">
                <a:latin typeface="Times New Roman" pitchFamily="18" charset="0"/>
                <a:cs typeface="Times New Roman" pitchFamily="18" charset="0"/>
              </a:rPr>
              <a:t>("text/</a:t>
            </a:r>
            <a:r>
              <a:rPr lang="en-IN" sz="1200" dirty="0" err="1">
                <a:latin typeface="Times New Roman" pitchFamily="18" charset="0"/>
                <a:cs typeface="Times New Roman" pitchFamily="18" charset="0"/>
              </a:rPr>
              <a:t>html;charset</a:t>
            </a:r>
            <a:r>
              <a:rPr lang="en-IN" sz="1200" dirty="0">
                <a:latin typeface="Times New Roman" pitchFamily="18" charset="0"/>
                <a:cs typeface="Times New Roman" pitchFamily="18" charset="0"/>
              </a:rPr>
              <a:t>=UTF-8");</a:t>
            </a:r>
            <a:endParaRPr lang="en-US" sz="12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1"/>
          <p:cNvSpPr>
            <a:spLocks noChangeArrowheads="1"/>
          </p:cNvSpPr>
          <p:nvPr/>
        </p:nvSpPr>
        <p:spPr bwMode="auto">
          <a:xfrm>
            <a:off x="0" y="0"/>
            <a:ext cx="8077200" cy="72943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PrintWriter</a:t>
            </a:r>
            <a:r>
              <a:rPr lang="en-IN" sz="1200" dirty="0">
                <a:latin typeface="Times New Roman" pitchFamily="18" charset="0"/>
                <a:cs typeface="Times New Roman" pitchFamily="18" charset="0"/>
              </a:rPr>
              <a:t> out = </a:t>
            </a:r>
            <a:r>
              <a:rPr lang="en-IN" sz="1200" dirty="0" err="1">
                <a:latin typeface="Times New Roman" pitchFamily="18" charset="0"/>
                <a:cs typeface="Times New Roman" pitchFamily="18" charset="0"/>
              </a:rPr>
              <a:t>response.getWriter</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try {                        String v1 = </a:t>
            </a:r>
            <a:r>
              <a:rPr lang="en-IN" sz="1200" dirty="0" err="1">
                <a:latin typeface="Times New Roman" pitchFamily="18" charset="0"/>
                <a:cs typeface="Times New Roman" pitchFamily="18" charset="0"/>
              </a:rPr>
              <a:t>request.getParameter</a:t>
            </a:r>
            <a:r>
              <a:rPr lang="en-IN" sz="1200" dirty="0">
                <a:latin typeface="Times New Roman" pitchFamily="18" charset="0"/>
                <a:cs typeface="Times New Roman" pitchFamily="18" charset="0"/>
              </a:rPr>
              <a:t>("username");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String v2 = </a:t>
            </a:r>
            <a:r>
              <a:rPr lang="en-IN" sz="1200" dirty="0" err="1">
                <a:latin typeface="Times New Roman" pitchFamily="18" charset="0"/>
                <a:cs typeface="Times New Roman" pitchFamily="18" charset="0"/>
              </a:rPr>
              <a:t>request.getParameter</a:t>
            </a:r>
            <a:r>
              <a:rPr lang="en-IN" sz="1200" dirty="0">
                <a:latin typeface="Times New Roman" pitchFamily="18" charset="0"/>
                <a:cs typeface="Times New Roman" pitchFamily="18" charset="0"/>
              </a:rPr>
              <a:t>("password");</a:t>
            </a: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System.out.println</a:t>
            </a:r>
            <a:r>
              <a:rPr lang="en-IN" sz="1200" dirty="0">
                <a:latin typeface="Times New Roman" pitchFamily="18" charset="0"/>
                <a:cs typeface="Times New Roman" pitchFamily="18" charset="0"/>
              </a:rPr>
              <a:t>(v1+","+v2);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Connection con = </a:t>
            </a:r>
            <a:r>
              <a:rPr lang="en-IN" sz="1200" dirty="0" err="1">
                <a:latin typeface="Times New Roman" pitchFamily="18" charset="0"/>
                <a:cs typeface="Times New Roman" pitchFamily="18" charset="0"/>
              </a:rPr>
              <a:t>DbConnector.getConnection</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Statement </a:t>
            </a:r>
            <a:r>
              <a:rPr lang="en-IN" sz="1200" dirty="0" err="1">
                <a:latin typeface="Times New Roman" pitchFamily="18" charset="0"/>
                <a:cs typeface="Times New Roman" pitchFamily="18" charset="0"/>
              </a:rPr>
              <a:t>st</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con.createStatement</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String </a:t>
            </a:r>
            <a:r>
              <a:rPr lang="en-IN" sz="1200" dirty="0" err="1">
                <a:latin typeface="Times New Roman" pitchFamily="18" charset="0"/>
                <a:cs typeface="Times New Roman" pitchFamily="18" charset="0"/>
              </a:rPr>
              <a:t>selec</a:t>
            </a:r>
            <a:r>
              <a:rPr lang="en-IN" sz="1200" dirty="0">
                <a:latin typeface="Times New Roman" pitchFamily="18" charset="0"/>
                <a:cs typeface="Times New Roman" pitchFamily="18" charset="0"/>
              </a:rPr>
              <a:t> = "select * from </a:t>
            </a:r>
            <a:r>
              <a:rPr lang="en-IN" sz="1200" dirty="0" err="1">
                <a:latin typeface="Times New Roman" pitchFamily="18" charset="0"/>
                <a:cs typeface="Times New Roman" pitchFamily="18" charset="0"/>
              </a:rPr>
              <a:t>userreg</a:t>
            </a:r>
            <a:r>
              <a:rPr lang="en-IN" sz="1200" dirty="0">
                <a:latin typeface="Times New Roman" pitchFamily="18" charset="0"/>
                <a:cs typeface="Times New Roman" pitchFamily="18" charset="0"/>
              </a:rPr>
              <a:t> where name = '"+v1+"'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ResultSet</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rs</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st.executeQuery</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selec</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if(</a:t>
            </a:r>
            <a:r>
              <a:rPr lang="en-IN" sz="1200" dirty="0" err="1">
                <a:latin typeface="Times New Roman" pitchFamily="18" charset="0"/>
                <a:cs typeface="Times New Roman" pitchFamily="18" charset="0"/>
              </a:rPr>
              <a:t>rs.next</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String </a:t>
            </a:r>
            <a:r>
              <a:rPr lang="en-IN" sz="1200" dirty="0" err="1">
                <a:latin typeface="Times New Roman" pitchFamily="18" charset="0"/>
                <a:cs typeface="Times New Roman" pitchFamily="18" charset="0"/>
              </a:rPr>
              <a:t>duser</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rs.getString</a:t>
            </a:r>
            <a:r>
              <a:rPr lang="en-IN" sz="1200" dirty="0">
                <a:latin typeface="Times New Roman" pitchFamily="18" charset="0"/>
                <a:cs typeface="Times New Roman" pitchFamily="18" charset="0"/>
              </a:rPr>
              <a:t>("name");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String </a:t>
            </a:r>
            <a:r>
              <a:rPr lang="en-IN" sz="1200" dirty="0" err="1">
                <a:latin typeface="Times New Roman" pitchFamily="18" charset="0"/>
                <a:cs typeface="Times New Roman" pitchFamily="18" charset="0"/>
              </a:rPr>
              <a:t>dpass</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rs.getString</a:t>
            </a:r>
            <a:r>
              <a:rPr lang="en-IN" sz="1200" dirty="0">
                <a:latin typeface="Times New Roman" pitchFamily="18" charset="0"/>
                <a:cs typeface="Times New Roman" pitchFamily="18" charset="0"/>
              </a:rPr>
              <a:t>("pass");</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if(v1.equals(</a:t>
            </a:r>
            <a:r>
              <a:rPr lang="en-IN" sz="1200" dirty="0" err="1">
                <a:latin typeface="Times New Roman" pitchFamily="18" charset="0"/>
                <a:cs typeface="Times New Roman" pitchFamily="18" charset="0"/>
              </a:rPr>
              <a:t>duser</a:t>
            </a:r>
            <a:r>
              <a:rPr lang="en-IN" sz="1200" dirty="0">
                <a:latin typeface="Times New Roman" pitchFamily="18" charset="0"/>
                <a:cs typeface="Times New Roman" pitchFamily="18" charset="0"/>
              </a:rPr>
              <a:t>)&amp;&amp;(v2.equals(</a:t>
            </a:r>
            <a:r>
              <a:rPr lang="en-IN" sz="1200" dirty="0" err="1">
                <a:latin typeface="Times New Roman" pitchFamily="18" charset="0"/>
                <a:cs typeface="Times New Roman" pitchFamily="18" charset="0"/>
              </a:rPr>
              <a:t>dpass</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response.sendRedirect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userHome.jsp?m</a:t>
            </a:r>
            <a:r>
              <a:rPr lang="en-IN" sz="1200" dirty="0">
                <a:latin typeface="Times New Roman" pitchFamily="18" charset="0"/>
                <a:cs typeface="Times New Roman" pitchFamily="18" charset="0"/>
              </a:rPr>
              <a:t>="+v1);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response.sendRedirect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userLoginChk.jsp?m</a:t>
            </a:r>
            <a:r>
              <a:rPr lang="en-IN" sz="1200" dirty="0">
                <a:latin typeface="Times New Roman" pitchFamily="18" charset="0"/>
                <a:cs typeface="Times New Roman" pitchFamily="18" charset="0"/>
              </a:rPr>
              <a:t>="+v1);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else{          </a:t>
            </a:r>
            <a:r>
              <a:rPr lang="en-IN" sz="1200" dirty="0" err="1">
                <a:latin typeface="Times New Roman" pitchFamily="18" charset="0"/>
                <a:cs typeface="Times New Roman" pitchFamily="18" charset="0"/>
              </a:rPr>
              <a:t>response.sendRedirect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login.jsp?m</a:t>
            </a:r>
            <a:r>
              <a:rPr lang="en-IN" sz="1200" dirty="0">
                <a:latin typeface="Times New Roman" pitchFamily="18" charset="0"/>
                <a:cs typeface="Times New Roman" pitchFamily="18" charset="0"/>
              </a:rPr>
              <a:t>=login failed...!");</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if(v1.equalsIgnoreCase("ADMIN")&amp;&amp;(v2.equalsIgnoreCase("ADMIN"))){</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response.sendRedirect</a:t>
            </a:r>
            <a:r>
              <a:rPr lang="en-IN" sz="1200" dirty="0">
                <a:latin typeface="Times New Roman" pitchFamily="18" charset="0"/>
                <a:cs typeface="Times New Roman" pitchFamily="18" charset="0"/>
              </a:rPr>
              <a:t>("AdminPage.jsp");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 catch (</a:t>
            </a:r>
            <a:r>
              <a:rPr lang="en-IN" sz="1200" dirty="0" err="1">
                <a:latin typeface="Times New Roman" pitchFamily="18" charset="0"/>
                <a:cs typeface="Times New Roman" pitchFamily="18" charset="0"/>
              </a:rPr>
              <a:t>SQLException</a:t>
            </a:r>
            <a:r>
              <a:rPr lang="en-IN" sz="1200" dirty="0">
                <a:latin typeface="Times New Roman" pitchFamily="18" charset="0"/>
                <a:cs typeface="Times New Roman" pitchFamily="18" charset="0"/>
              </a:rPr>
              <a:t> ex)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Logger.getLogger</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lohinAction.class.getName</a:t>
            </a:r>
            <a:r>
              <a:rPr lang="en-IN" sz="1200" dirty="0">
                <a:latin typeface="Times New Roman" pitchFamily="18" charset="0"/>
                <a:cs typeface="Times New Roman" pitchFamily="18" charset="0"/>
              </a:rPr>
              <a:t>()).log(</a:t>
            </a:r>
            <a:r>
              <a:rPr lang="en-IN" sz="1200" dirty="0" err="1">
                <a:latin typeface="Times New Roman" pitchFamily="18" charset="0"/>
                <a:cs typeface="Times New Roman" pitchFamily="18" charset="0"/>
              </a:rPr>
              <a:t>Level.SEVERE</a:t>
            </a:r>
            <a:r>
              <a:rPr lang="en-IN" sz="1200" dirty="0">
                <a:latin typeface="Times New Roman" pitchFamily="18" charset="0"/>
                <a:cs typeface="Times New Roman" pitchFamily="18" charset="0"/>
              </a:rPr>
              <a:t>, null, ex);</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finally {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out.println</a:t>
            </a:r>
            <a:r>
              <a:rPr lang="en-IN" sz="1200" dirty="0">
                <a:latin typeface="Times New Roman" pitchFamily="18" charset="0"/>
                <a:cs typeface="Times New Roman" pitchFamily="18" charset="0"/>
              </a:rPr>
              <a:t>("&lt;h2 style='margin-left:1s0px;margin-top:250px;'&gt; &lt;</a:t>
            </a:r>
            <a:r>
              <a:rPr lang="en-IN" sz="1200" dirty="0" err="1">
                <a:latin typeface="Times New Roman" pitchFamily="18" charset="0"/>
                <a:cs typeface="Times New Roman" pitchFamily="18" charset="0"/>
              </a:rPr>
              <a:t>center</a:t>
            </a:r>
            <a:r>
              <a:rPr lang="en-IN" sz="1200" dirty="0">
                <a:latin typeface="Times New Roman" pitchFamily="18" charset="0"/>
                <a:cs typeface="Times New Roman" pitchFamily="18" charset="0"/>
              </a:rPr>
              <a:t>&gt;</a:t>
            </a:r>
            <a:r>
              <a:rPr lang="en-IN" sz="1200" dirty="0" err="1">
                <a:latin typeface="Times New Roman" pitchFamily="18" charset="0"/>
                <a:cs typeface="Times New Roman" pitchFamily="18" charset="0"/>
              </a:rPr>
              <a:t>UserName</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PassWord</a:t>
            </a:r>
            <a:r>
              <a:rPr lang="en-IN" sz="1200" dirty="0">
                <a:latin typeface="Times New Roman" pitchFamily="18" charset="0"/>
                <a:cs typeface="Times New Roman" pitchFamily="18" charset="0"/>
              </a:rPr>
              <a:t> Error.. &lt;</a:t>
            </a:r>
            <a:r>
              <a:rPr lang="en-IN" sz="1200" dirty="0" err="1">
                <a:latin typeface="Times New Roman" pitchFamily="18" charset="0"/>
                <a:cs typeface="Times New Roman" pitchFamily="18" charset="0"/>
              </a:rPr>
              <a:t>br</a:t>
            </a:r>
            <a:r>
              <a:rPr lang="en-IN" sz="1200" dirty="0">
                <a:latin typeface="Times New Roman" pitchFamily="18" charset="0"/>
                <a:cs typeface="Times New Roman" pitchFamily="18" charset="0"/>
              </a:rPr>
              <a:t>&gt; Check The </a:t>
            </a:r>
            <a:r>
              <a:rPr lang="en-IN" sz="1200" dirty="0" err="1">
                <a:latin typeface="Times New Roman" pitchFamily="18" charset="0"/>
                <a:cs typeface="Times New Roman" pitchFamily="18" charset="0"/>
              </a:rPr>
              <a:t>Fileds</a:t>
            </a:r>
            <a:r>
              <a:rPr lang="en-IN" sz="1200" dirty="0">
                <a:latin typeface="Times New Roman" pitchFamily="18" charset="0"/>
                <a:cs typeface="Times New Roman" pitchFamily="18" charset="0"/>
              </a:rPr>
              <a:t>.....!&lt;/</a:t>
            </a:r>
            <a:r>
              <a:rPr lang="en-IN" sz="1200" dirty="0" err="1">
                <a:latin typeface="Times New Roman" pitchFamily="18" charset="0"/>
                <a:cs typeface="Times New Roman" pitchFamily="18" charset="0"/>
              </a:rPr>
              <a:t>center</a:t>
            </a:r>
            <a:r>
              <a:rPr lang="en-IN" sz="1200" dirty="0">
                <a:latin typeface="Times New Roman" pitchFamily="18" charset="0"/>
                <a:cs typeface="Times New Roman" pitchFamily="18" charset="0"/>
              </a:rPr>
              <a:t>&gt;&lt;/h2&gt;");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response.sendRedirect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login.jsp?m</a:t>
            </a:r>
            <a:r>
              <a:rPr lang="en-IN" sz="1200" dirty="0">
                <a:latin typeface="Times New Roman" pitchFamily="18" charset="0"/>
                <a:cs typeface="Times New Roman" pitchFamily="18" charset="0"/>
              </a:rPr>
              <a:t>=check </a:t>
            </a:r>
            <a:r>
              <a:rPr lang="en-IN" sz="1200" dirty="0" err="1">
                <a:latin typeface="Times New Roman" pitchFamily="18" charset="0"/>
                <a:cs typeface="Times New Roman" pitchFamily="18" charset="0"/>
              </a:rPr>
              <a:t>Filedz</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&lt;editor-fold </a:t>
            </a:r>
            <a:r>
              <a:rPr lang="en-IN" sz="1200" dirty="0" err="1">
                <a:latin typeface="Times New Roman" pitchFamily="18" charset="0"/>
                <a:cs typeface="Times New Roman" pitchFamily="18" charset="0"/>
              </a:rPr>
              <a:t>defaultstate</a:t>
            </a:r>
            <a:r>
              <a:rPr lang="en-IN" sz="1200" dirty="0">
                <a:latin typeface="Times New Roman" pitchFamily="18" charset="0"/>
                <a:cs typeface="Times New Roman" pitchFamily="18" charset="0"/>
              </a:rPr>
              <a:t>="collapsed" </a:t>
            </a:r>
            <a:r>
              <a:rPr lang="en-IN" sz="1200" dirty="0" err="1">
                <a:latin typeface="Times New Roman" pitchFamily="18" charset="0"/>
                <a:cs typeface="Times New Roman" pitchFamily="18" charset="0"/>
              </a:rPr>
              <a:t>desc</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HttpServlet</a:t>
            </a:r>
            <a:r>
              <a:rPr lang="en-IN" sz="1200" dirty="0">
                <a:latin typeface="Times New Roman" pitchFamily="18" charset="0"/>
                <a:cs typeface="Times New Roman" pitchFamily="18" charset="0"/>
              </a:rPr>
              <a:t> methods. Click on the + sign on the left to edit the code."&gt;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@Override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protected void </a:t>
            </a:r>
            <a:r>
              <a:rPr lang="en-IN" sz="1200" dirty="0" err="1">
                <a:latin typeface="Times New Roman" pitchFamily="18" charset="0"/>
                <a:cs typeface="Times New Roman" pitchFamily="18" charset="0"/>
              </a:rPr>
              <a:t>doGet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HttpServletRequest</a:t>
            </a:r>
            <a:r>
              <a:rPr lang="en-IN" sz="1200" dirty="0">
                <a:latin typeface="Times New Roman" pitchFamily="18" charset="0"/>
                <a:cs typeface="Times New Roman" pitchFamily="18" charset="0"/>
              </a:rPr>
              <a:t> request, </a:t>
            </a:r>
            <a:r>
              <a:rPr lang="en-IN" sz="1200" dirty="0" err="1">
                <a:latin typeface="Times New Roman" pitchFamily="18" charset="0"/>
                <a:cs typeface="Times New Roman" pitchFamily="18" charset="0"/>
              </a:rPr>
              <a:t>HttpServletResponse</a:t>
            </a:r>
            <a:r>
              <a:rPr lang="en-IN" sz="1200" dirty="0">
                <a:latin typeface="Times New Roman" pitchFamily="18" charset="0"/>
                <a:cs typeface="Times New Roman" pitchFamily="18" charset="0"/>
              </a:rPr>
              <a: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throws </a:t>
            </a:r>
            <a:r>
              <a:rPr lang="en-IN" sz="1200" dirty="0" err="1">
                <a:latin typeface="Times New Roman" pitchFamily="18" charset="0"/>
                <a:cs typeface="Times New Roman" pitchFamily="18" charset="0"/>
              </a:rPr>
              <a:t>ServletException</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IOException</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processRequest</a:t>
            </a:r>
            <a:r>
              <a:rPr lang="en-IN" sz="1200" dirty="0">
                <a:latin typeface="Times New Roman" pitchFamily="18" charset="0"/>
                <a:cs typeface="Times New Roman" pitchFamily="18" charset="0"/>
              </a:rPr>
              <a:t>(request,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@Override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protected void </a:t>
            </a:r>
            <a:r>
              <a:rPr lang="en-IN" sz="1200" dirty="0" err="1">
                <a:latin typeface="Times New Roman" pitchFamily="18" charset="0"/>
                <a:cs typeface="Times New Roman" pitchFamily="18" charset="0"/>
              </a:rPr>
              <a:t>doPost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HttpServletRequest</a:t>
            </a:r>
            <a:r>
              <a:rPr lang="en-IN" sz="1200" dirty="0">
                <a:latin typeface="Times New Roman" pitchFamily="18" charset="0"/>
                <a:cs typeface="Times New Roman" pitchFamily="18" charset="0"/>
              </a:rPr>
              <a:t> request, </a:t>
            </a:r>
            <a:r>
              <a:rPr lang="en-IN" sz="1200" dirty="0" err="1">
                <a:latin typeface="Times New Roman" pitchFamily="18" charset="0"/>
                <a:cs typeface="Times New Roman" pitchFamily="18" charset="0"/>
              </a:rPr>
              <a:t>HttpServletResponse</a:t>
            </a:r>
            <a:r>
              <a:rPr lang="en-IN" sz="1200" dirty="0">
                <a:latin typeface="Times New Roman" pitchFamily="18" charset="0"/>
                <a:cs typeface="Times New Roman" pitchFamily="18" charset="0"/>
              </a:rPr>
              <a: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throws </a:t>
            </a:r>
            <a:r>
              <a:rPr lang="en-IN" sz="1200" dirty="0" err="1">
                <a:latin typeface="Times New Roman" pitchFamily="18" charset="0"/>
                <a:cs typeface="Times New Roman" pitchFamily="18" charset="0"/>
              </a:rPr>
              <a:t>ServletException</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IOException</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processRequest</a:t>
            </a:r>
            <a:r>
              <a:rPr lang="en-IN" sz="1200" dirty="0">
                <a:latin typeface="Times New Roman" pitchFamily="18" charset="0"/>
                <a:cs typeface="Times New Roman" pitchFamily="18" charset="0"/>
              </a:rPr>
              <a:t>(request,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@Override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public String </a:t>
            </a:r>
            <a:r>
              <a:rPr lang="en-IN" sz="1200" dirty="0" err="1">
                <a:latin typeface="Times New Roman" pitchFamily="18" charset="0"/>
                <a:cs typeface="Times New Roman" pitchFamily="18" charset="0"/>
              </a:rPr>
              <a:t>getServletInfo</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return "Short description";</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&lt;/editor-fold&gt;    }</a:t>
            </a:r>
            <a:endParaRPr lang="en-US" sz="1200"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
          <p:cNvSpPr>
            <a:spLocks noChangeArrowheads="1"/>
          </p:cNvSpPr>
          <p:nvPr/>
        </p:nvSpPr>
        <p:spPr bwMode="auto">
          <a:xfrm>
            <a:off x="533400" y="228600"/>
            <a:ext cx="86106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1200" b="1" dirty="0">
                <a:latin typeface="Times New Roman" pitchFamily="18" charset="0"/>
                <a:cs typeface="Times New Roman" pitchFamily="18" charset="0"/>
              </a:rPr>
              <a:t>adminUpdate.java</a:t>
            </a:r>
            <a:endParaRPr lang="en-US" sz="1200" dirty="0">
              <a:latin typeface="Times New Roman" pitchFamily="18" charset="0"/>
              <a:cs typeface="Times New Roman" pitchFamily="18" charset="0"/>
            </a:endParaRPr>
          </a:p>
          <a:p>
            <a:r>
              <a:rPr lang="en-IN" sz="1200" b="1"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package </a:t>
            </a:r>
            <a:r>
              <a:rPr lang="en-IN" sz="1200" dirty="0" err="1">
                <a:latin typeface="Times New Roman" pitchFamily="18" charset="0"/>
                <a:cs typeface="Times New Roman" pitchFamily="18" charset="0"/>
              </a:rPr>
              <a:t>actionS</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Utils.DbConnector</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java.io.IOException</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java.io.PrintWriter</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java.sql.*;</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java.util.logging.Level</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java.util.logging.Logger</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javax.servlet.ServletException</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javax.servlet.http.HttpServlet</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javax.servlet.http.HttpServletRequest</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javax.servlet.http.HttpServletResponse</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public class </a:t>
            </a:r>
            <a:r>
              <a:rPr lang="en-IN" sz="1200" dirty="0" err="1">
                <a:latin typeface="Times New Roman" pitchFamily="18" charset="0"/>
                <a:cs typeface="Times New Roman" pitchFamily="18" charset="0"/>
              </a:rPr>
              <a:t>adminUpdate</a:t>
            </a:r>
            <a:r>
              <a:rPr lang="en-IN" sz="1200" dirty="0">
                <a:latin typeface="Times New Roman" pitchFamily="18" charset="0"/>
                <a:cs typeface="Times New Roman" pitchFamily="18" charset="0"/>
              </a:rPr>
              <a:t> extends </a:t>
            </a:r>
            <a:r>
              <a:rPr lang="en-IN" sz="1200" dirty="0" err="1">
                <a:latin typeface="Times New Roman" pitchFamily="18" charset="0"/>
                <a:cs typeface="Times New Roman" pitchFamily="18" charset="0"/>
              </a:rPr>
              <a:t>HttpServlet</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protected void </a:t>
            </a:r>
            <a:r>
              <a:rPr lang="en-IN" sz="1200" dirty="0" err="1">
                <a:latin typeface="Times New Roman" pitchFamily="18" charset="0"/>
                <a:cs typeface="Times New Roman" pitchFamily="18" charset="0"/>
              </a:rPr>
              <a:t>processRequest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HttpServletRequest</a:t>
            </a:r>
            <a:r>
              <a:rPr lang="en-IN" sz="1200" dirty="0">
                <a:latin typeface="Times New Roman" pitchFamily="18" charset="0"/>
                <a:cs typeface="Times New Roman" pitchFamily="18" charset="0"/>
              </a:rPr>
              <a:t> request, </a:t>
            </a:r>
            <a:r>
              <a:rPr lang="en-IN" sz="1200" dirty="0" err="1">
                <a:latin typeface="Times New Roman" pitchFamily="18" charset="0"/>
                <a:cs typeface="Times New Roman" pitchFamily="18" charset="0"/>
              </a:rPr>
              <a:t>HttpServletResponse</a:t>
            </a:r>
            <a:r>
              <a:rPr lang="en-IN" sz="1200" dirty="0">
                <a:latin typeface="Times New Roman" pitchFamily="18" charset="0"/>
                <a:cs typeface="Times New Roman" pitchFamily="18" charset="0"/>
              </a:rPr>
              <a: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throws </a:t>
            </a:r>
            <a:r>
              <a:rPr lang="en-IN" sz="1200" dirty="0" err="1">
                <a:latin typeface="Times New Roman" pitchFamily="18" charset="0"/>
                <a:cs typeface="Times New Roman" pitchFamily="18" charset="0"/>
              </a:rPr>
              <a:t>ServletException</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IOException</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response.setContentType</a:t>
            </a:r>
            <a:r>
              <a:rPr lang="en-IN" sz="1200" dirty="0">
                <a:latin typeface="Times New Roman" pitchFamily="18" charset="0"/>
                <a:cs typeface="Times New Roman" pitchFamily="18" charset="0"/>
              </a:rPr>
              <a:t>("text/</a:t>
            </a:r>
            <a:r>
              <a:rPr lang="en-IN" sz="1200" dirty="0" err="1">
                <a:latin typeface="Times New Roman" pitchFamily="18" charset="0"/>
                <a:cs typeface="Times New Roman" pitchFamily="18" charset="0"/>
              </a:rPr>
              <a:t>html;charset</a:t>
            </a:r>
            <a:r>
              <a:rPr lang="en-IN" sz="1200" dirty="0">
                <a:latin typeface="Times New Roman" pitchFamily="18" charset="0"/>
                <a:cs typeface="Times New Roman" pitchFamily="18" charset="0"/>
              </a:rPr>
              <a:t>=UTF-8");</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PrintWriter</a:t>
            </a:r>
            <a:r>
              <a:rPr lang="en-IN" sz="1200" dirty="0">
                <a:latin typeface="Times New Roman" pitchFamily="18" charset="0"/>
                <a:cs typeface="Times New Roman" pitchFamily="18" charset="0"/>
              </a:rPr>
              <a:t> out = </a:t>
            </a:r>
            <a:r>
              <a:rPr lang="en-IN" sz="1200" dirty="0" err="1">
                <a:latin typeface="Times New Roman" pitchFamily="18" charset="0"/>
                <a:cs typeface="Times New Roman" pitchFamily="18" charset="0"/>
              </a:rPr>
              <a:t>response.getWriter</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try {               String mail = </a:t>
            </a:r>
            <a:r>
              <a:rPr lang="en-IN" sz="1200" dirty="0" err="1">
                <a:latin typeface="Times New Roman" pitchFamily="18" charset="0"/>
                <a:cs typeface="Times New Roman" pitchFamily="18" charset="0"/>
              </a:rPr>
              <a:t>request.getParameter</a:t>
            </a:r>
            <a:r>
              <a:rPr lang="en-IN" sz="1200" dirty="0">
                <a:latin typeface="Times New Roman" pitchFamily="18" charset="0"/>
                <a:cs typeface="Times New Roman" pitchFamily="18" charset="0"/>
              </a:rPr>
              <a:t>("mail");</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String mob = </a:t>
            </a:r>
            <a:r>
              <a:rPr lang="en-IN" sz="1200" dirty="0" err="1">
                <a:latin typeface="Times New Roman" pitchFamily="18" charset="0"/>
                <a:cs typeface="Times New Roman" pitchFamily="18" charset="0"/>
              </a:rPr>
              <a:t>request.getParameter</a:t>
            </a:r>
            <a:r>
              <a:rPr lang="en-IN" sz="1200" dirty="0">
                <a:latin typeface="Times New Roman" pitchFamily="18" charset="0"/>
                <a:cs typeface="Times New Roman" pitchFamily="18" charset="0"/>
              </a:rPr>
              <a:t>("mob");</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String </a:t>
            </a:r>
            <a:r>
              <a:rPr lang="en-IN" sz="1200" dirty="0" err="1">
                <a:latin typeface="Times New Roman" pitchFamily="18" charset="0"/>
                <a:cs typeface="Times New Roman" pitchFamily="18" charset="0"/>
              </a:rPr>
              <a:t>addr</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request.getParameter</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addr</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Connection con = </a:t>
            </a:r>
            <a:r>
              <a:rPr lang="en-IN" sz="1200" dirty="0" err="1">
                <a:latin typeface="Times New Roman" pitchFamily="18" charset="0"/>
                <a:cs typeface="Times New Roman" pitchFamily="18" charset="0"/>
              </a:rPr>
              <a:t>DbConnector.getConnection</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Statement </a:t>
            </a:r>
            <a:r>
              <a:rPr lang="en-IN" sz="1200" dirty="0" err="1">
                <a:latin typeface="Times New Roman" pitchFamily="18" charset="0"/>
                <a:cs typeface="Times New Roman" pitchFamily="18" charset="0"/>
              </a:rPr>
              <a:t>st</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con.createStatement</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int</a:t>
            </a:r>
            <a:r>
              <a:rPr lang="en-IN" sz="1200" dirty="0">
                <a:latin typeface="Times New Roman" pitchFamily="18" charset="0"/>
                <a:cs typeface="Times New Roman" pitchFamily="18" charset="0"/>
              </a:rPr>
              <a:t> d = </a:t>
            </a:r>
            <a:r>
              <a:rPr lang="en-IN" sz="1200" dirty="0" err="1">
                <a:latin typeface="Times New Roman" pitchFamily="18" charset="0"/>
                <a:cs typeface="Times New Roman" pitchFamily="18" charset="0"/>
              </a:rPr>
              <a:t>st.executeUpdate</a:t>
            </a:r>
            <a:r>
              <a:rPr lang="en-IN" sz="1200" dirty="0">
                <a:latin typeface="Times New Roman" pitchFamily="18" charset="0"/>
                <a:cs typeface="Times New Roman" pitchFamily="18" charset="0"/>
              </a:rPr>
              <a:t>("update </a:t>
            </a:r>
            <a:r>
              <a:rPr lang="en-IN" sz="1200" dirty="0" err="1">
                <a:latin typeface="Times New Roman" pitchFamily="18" charset="0"/>
                <a:cs typeface="Times New Roman" pitchFamily="18" charset="0"/>
              </a:rPr>
              <a:t>adminreg</a:t>
            </a:r>
            <a:r>
              <a:rPr lang="en-IN" sz="1200" dirty="0">
                <a:latin typeface="Times New Roman" pitchFamily="18" charset="0"/>
                <a:cs typeface="Times New Roman" pitchFamily="18" charset="0"/>
              </a:rPr>
              <a:t> set email = '"+mail+"',mobile = '"+mob+"', </a:t>
            </a:r>
            <a:r>
              <a:rPr lang="en-IN" sz="1200" dirty="0" err="1">
                <a:latin typeface="Times New Roman" pitchFamily="18" charset="0"/>
                <a:cs typeface="Times New Roman" pitchFamily="18" charset="0"/>
              </a:rPr>
              <a:t>addr</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addr</a:t>
            </a:r>
            <a:r>
              <a:rPr lang="en-IN" sz="1200" dirty="0">
                <a:latin typeface="Times New Roman" pitchFamily="18" charset="0"/>
                <a:cs typeface="Times New Roman" pitchFamily="18" charset="0"/>
              </a:rPr>
              <a:t>+"' where name= '"+</a:t>
            </a:r>
            <a:r>
              <a:rPr lang="en-IN" sz="1200" dirty="0" err="1">
                <a:latin typeface="Times New Roman" pitchFamily="18" charset="0"/>
                <a:cs typeface="Times New Roman" pitchFamily="18" charset="0"/>
              </a:rPr>
              <a:t>request.getParameter</a:t>
            </a:r>
            <a:r>
              <a:rPr lang="en-IN" sz="1200" dirty="0">
                <a:latin typeface="Times New Roman" pitchFamily="18" charset="0"/>
                <a:cs typeface="Times New Roman" pitchFamily="18" charset="0"/>
              </a:rPr>
              <a:t>("name") +"'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response.sendRedirect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AdminPage.jsp?l</a:t>
            </a:r>
            <a:r>
              <a:rPr lang="en-IN" sz="1200" dirty="0">
                <a:latin typeface="Times New Roman" pitchFamily="18" charset="0"/>
                <a:cs typeface="Times New Roman" pitchFamily="18" charset="0"/>
              </a:rPr>
              <a:t> = profile Updated..!");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catch (</a:t>
            </a:r>
            <a:r>
              <a:rPr lang="en-IN" sz="1200" dirty="0" err="1">
                <a:latin typeface="Times New Roman" pitchFamily="18" charset="0"/>
                <a:cs typeface="Times New Roman" pitchFamily="18" charset="0"/>
              </a:rPr>
              <a:t>SQLException</a:t>
            </a:r>
            <a:r>
              <a:rPr lang="en-IN" sz="1200" dirty="0">
                <a:latin typeface="Times New Roman" pitchFamily="18" charset="0"/>
                <a:cs typeface="Times New Roman" pitchFamily="18" charset="0"/>
              </a:rPr>
              <a:t> ex)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Logger.getLogger</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adminUpdate.class.getName</a:t>
            </a:r>
            <a:r>
              <a:rPr lang="en-IN" sz="1200" dirty="0">
                <a:latin typeface="Times New Roman" pitchFamily="18" charset="0"/>
                <a:cs typeface="Times New Roman" pitchFamily="18" charset="0"/>
              </a:rPr>
              <a:t>()).log(</a:t>
            </a:r>
            <a:r>
              <a:rPr lang="en-IN" sz="1200" dirty="0" err="1">
                <a:latin typeface="Times New Roman" pitchFamily="18" charset="0"/>
                <a:cs typeface="Times New Roman" pitchFamily="18" charset="0"/>
              </a:rPr>
              <a:t>Level.SEVERE</a:t>
            </a:r>
            <a:r>
              <a:rPr lang="en-IN" sz="1200" dirty="0">
                <a:latin typeface="Times New Roman" pitchFamily="18" charset="0"/>
                <a:cs typeface="Times New Roman" pitchFamily="18" charset="0"/>
              </a:rPr>
              <a:t>, null, ex);</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finally {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out.close</a:t>
            </a:r>
            <a:r>
              <a:rPr lang="en-IN" sz="1200" dirty="0">
                <a:latin typeface="Times New Roman" pitchFamily="18" charset="0"/>
                <a:cs typeface="Times New Roman" pitchFamily="18" charset="0"/>
              </a:rPr>
              <a:t>();       }    }</a:t>
            </a:r>
          </a:p>
          <a:p>
            <a:r>
              <a:rPr lang="en-IN" sz="1200" dirty="0">
                <a:latin typeface="Times New Roman" pitchFamily="18" charset="0"/>
                <a:cs typeface="Times New Roman" pitchFamily="18" charset="0"/>
              </a:rPr>
              <a:t> // &lt;editor-fold </a:t>
            </a:r>
            <a:r>
              <a:rPr lang="en-IN" sz="1200" dirty="0" err="1">
                <a:latin typeface="Times New Roman" pitchFamily="18" charset="0"/>
                <a:cs typeface="Times New Roman" pitchFamily="18" charset="0"/>
              </a:rPr>
              <a:t>defaultstate</a:t>
            </a:r>
            <a:r>
              <a:rPr lang="en-IN" sz="1200" dirty="0">
                <a:latin typeface="Times New Roman" pitchFamily="18" charset="0"/>
                <a:cs typeface="Times New Roman" pitchFamily="18" charset="0"/>
              </a:rPr>
              <a:t>="collapsed" </a:t>
            </a:r>
            <a:r>
              <a:rPr lang="en-IN" sz="1200" dirty="0" err="1">
                <a:latin typeface="Times New Roman" pitchFamily="18" charset="0"/>
                <a:cs typeface="Times New Roman" pitchFamily="18" charset="0"/>
              </a:rPr>
              <a:t>desc</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HttpServlet</a:t>
            </a:r>
            <a:r>
              <a:rPr lang="en-IN" sz="1200" dirty="0">
                <a:latin typeface="Times New Roman" pitchFamily="18" charset="0"/>
                <a:cs typeface="Times New Roman" pitchFamily="18" charset="0"/>
              </a:rPr>
              <a:t> methods. Click on the + sign on the left to edit the code."&gt;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@Override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protected void </a:t>
            </a:r>
            <a:r>
              <a:rPr lang="en-IN" sz="1200" dirty="0" err="1">
                <a:latin typeface="Times New Roman" pitchFamily="18" charset="0"/>
                <a:cs typeface="Times New Roman" pitchFamily="18" charset="0"/>
              </a:rPr>
              <a:t>doGet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HttpServletRequest</a:t>
            </a:r>
            <a:r>
              <a:rPr lang="en-IN" sz="1200" dirty="0">
                <a:latin typeface="Times New Roman" pitchFamily="18" charset="0"/>
                <a:cs typeface="Times New Roman" pitchFamily="18" charset="0"/>
              </a:rPr>
              <a:t> request, </a:t>
            </a:r>
            <a:r>
              <a:rPr lang="en-IN" sz="1200" dirty="0" err="1">
                <a:latin typeface="Times New Roman" pitchFamily="18" charset="0"/>
                <a:cs typeface="Times New Roman" pitchFamily="18" charset="0"/>
              </a:rPr>
              <a:t>HttpServletResponse</a:t>
            </a:r>
            <a:r>
              <a:rPr lang="en-IN" sz="1200" dirty="0">
                <a:latin typeface="Times New Roman" pitchFamily="18" charset="0"/>
                <a:cs typeface="Times New Roman" pitchFamily="18" charset="0"/>
              </a:rPr>
              <a: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throws </a:t>
            </a:r>
            <a:r>
              <a:rPr lang="en-IN" sz="1200" dirty="0" err="1">
                <a:latin typeface="Times New Roman" pitchFamily="18" charset="0"/>
                <a:cs typeface="Times New Roman" pitchFamily="18" charset="0"/>
              </a:rPr>
              <a:t>ServletException</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IOException</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534400" cy="6555641"/>
          </a:xfrm>
          <a:prstGeom prst="rect">
            <a:avLst/>
          </a:prstGeom>
        </p:spPr>
        <p:txBody>
          <a:bodyPr wrap="square">
            <a:spAutoFit/>
          </a:bodyPr>
          <a:lstStyle/>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processRequest</a:t>
            </a:r>
            <a:r>
              <a:rPr lang="en-IN" sz="1200" dirty="0">
                <a:latin typeface="Times New Roman" pitchFamily="18" charset="0"/>
                <a:cs typeface="Times New Roman" pitchFamily="18" charset="0"/>
              </a:rPr>
              <a:t>(request,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@Override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protected void </a:t>
            </a:r>
            <a:r>
              <a:rPr lang="en-IN" sz="1200" dirty="0" err="1">
                <a:latin typeface="Times New Roman" pitchFamily="18" charset="0"/>
                <a:cs typeface="Times New Roman" pitchFamily="18" charset="0"/>
              </a:rPr>
              <a:t>doPost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HttpServletRequest</a:t>
            </a:r>
            <a:r>
              <a:rPr lang="en-IN" sz="1200" dirty="0">
                <a:latin typeface="Times New Roman" pitchFamily="18" charset="0"/>
                <a:cs typeface="Times New Roman" pitchFamily="18" charset="0"/>
              </a:rPr>
              <a:t> request, </a:t>
            </a:r>
            <a:r>
              <a:rPr lang="en-IN" sz="1200" dirty="0" err="1">
                <a:latin typeface="Times New Roman" pitchFamily="18" charset="0"/>
                <a:cs typeface="Times New Roman" pitchFamily="18" charset="0"/>
              </a:rPr>
              <a:t>HttpServletResponse</a:t>
            </a:r>
            <a:r>
              <a:rPr lang="en-IN" sz="1200" dirty="0">
                <a:latin typeface="Times New Roman" pitchFamily="18" charset="0"/>
                <a:cs typeface="Times New Roman" pitchFamily="18" charset="0"/>
              </a:rPr>
              <a: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throws </a:t>
            </a:r>
            <a:r>
              <a:rPr lang="en-IN" sz="1200" dirty="0" err="1">
                <a:latin typeface="Times New Roman" pitchFamily="18" charset="0"/>
                <a:cs typeface="Times New Roman" pitchFamily="18" charset="0"/>
              </a:rPr>
              <a:t>ServletException</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IOException</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processRequest</a:t>
            </a:r>
            <a:r>
              <a:rPr lang="en-IN" sz="1200" dirty="0">
                <a:latin typeface="Times New Roman" pitchFamily="18" charset="0"/>
                <a:cs typeface="Times New Roman" pitchFamily="18" charset="0"/>
              </a:rPr>
              <a:t>(request,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@Override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public String </a:t>
            </a:r>
            <a:r>
              <a:rPr lang="en-IN" sz="1200" dirty="0" err="1">
                <a:latin typeface="Times New Roman" pitchFamily="18" charset="0"/>
                <a:cs typeface="Times New Roman" pitchFamily="18" charset="0"/>
              </a:rPr>
              <a:t>getServletInfo</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return "Short description";</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&lt;/editor-fold&gt;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b="1" dirty="0">
                <a:latin typeface="Times New Roman" pitchFamily="18" charset="0"/>
                <a:cs typeface="Times New Roman" pitchFamily="18" charset="0"/>
              </a:rPr>
              <a:t>CHK.java</a:t>
            </a:r>
          </a:p>
          <a:p>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package </a:t>
            </a:r>
            <a:r>
              <a:rPr lang="en-IN" sz="1200" dirty="0" err="1">
                <a:latin typeface="Times New Roman" pitchFamily="18" charset="0"/>
                <a:cs typeface="Times New Roman" pitchFamily="18" charset="0"/>
              </a:rPr>
              <a:t>actionS</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Utils.DbConnector</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java.io.IOException</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java.sql.*;</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java.util.logging.Level</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java.util.logging.Logger</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javax.servlet.ServletException</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javax.servlet.http.HttpServlet</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javax.servlet.http.HttpServletRequest</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import </a:t>
            </a:r>
            <a:r>
              <a:rPr lang="en-IN" sz="1200" dirty="0" err="1">
                <a:latin typeface="Times New Roman" pitchFamily="18" charset="0"/>
                <a:cs typeface="Times New Roman" pitchFamily="18" charset="0"/>
              </a:rPr>
              <a:t>javax.servlet.http.HttpServletResponse</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import </a:t>
            </a:r>
            <a:r>
              <a:rPr lang="en-IN" sz="1200" dirty="0" err="1">
                <a:latin typeface="Times New Roman" pitchFamily="18" charset="0"/>
                <a:cs typeface="Times New Roman" pitchFamily="18" charset="0"/>
              </a:rPr>
              <a:t>javax.servlet.http</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public class CHK extends </a:t>
            </a:r>
            <a:r>
              <a:rPr lang="en-IN" sz="1200" dirty="0" err="1">
                <a:latin typeface="Times New Roman" pitchFamily="18" charset="0"/>
                <a:cs typeface="Times New Roman" pitchFamily="18" charset="0"/>
              </a:rPr>
              <a:t>HttpServlet</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protected void </a:t>
            </a:r>
            <a:r>
              <a:rPr lang="en-IN" sz="1200" dirty="0" err="1">
                <a:latin typeface="Times New Roman" pitchFamily="18" charset="0"/>
                <a:cs typeface="Times New Roman" pitchFamily="18" charset="0"/>
              </a:rPr>
              <a:t>processRequest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HttpServletRequest</a:t>
            </a:r>
            <a:r>
              <a:rPr lang="en-IN" sz="1200" dirty="0">
                <a:latin typeface="Times New Roman" pitchFamily="18" charset="0"/>
                <a:cs typeface="Times New Roman" pitchFamily="18" charset="0"/>
              </a:rPr>
              <a:t> request, </a:t>
            </a:r>
            <a:r>
              <a:rPr lang="en-IN" sz="1200" dirty="0" err="1">
                <a:latin typeface="Times New Roman" pitchFamily="18" charset="0"/>
                <a:cs typeface="Times New Roman" pitchFamily="18" charset="0"/>
              </a:rPr>
              <a:t>HttpServletResponse</a:t>
            </a:r>
            <a:r>
              <a:rPr lang="en-IN" sz="1200" dirty="0">
                <a:latin typeface="Times New Roman" pitchFamily="18" charset="0"/>
                <a:cs typeface="Times New Roman" pitchFamily="18" charset="0"/>
              </a:rPr>
              <a: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throws </a:t>
            </a:r>
            <a:r>
              <a:rPr lang="en-IN" sz="1200" dirty="0" err="1">
                <a:latin typeface="Times New Roman" pitchFamily="18" charset="0"/>
                <a:cs typeface="Times New Roman" pitchFamily="18" charset="0"/>
              </a:rPr>
              <a:t>ServletException</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IOException</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response.setContentType</a:t>
            </a:r>
            <a:r>
              <a:rPr lang="en-IN" sz="1200" dirty="0">
                <a:latin typeface="Times New Roman" pitchFamily="18" charset="0"/>
                <a:cs typeface="Times New Roman" pitchFamily="18" charset="0"/>
              </a:rPr>
              <a:t>("text/</a:t>
            </a:r>
            <a:r>
              <a:rPr lang="en-IN" sz="1200" dirty="0" err="1">
                <a:latin typeface="Times New Roman" pitchFamily="18" charset="0"/>
                <a:cs typeface="Times New Roman" pitchFamily="18" charset="0"/>
              </a:rPr>
              <a:t>html;charset</a:t>
            </a:r>
            <a:r>
              <a:rPr lang="en-IN" sz="1200" dirty="0">
                <a:latin typeface="Times New Roman" pitchFamily="18" charset="0"/>
                <a:cs typeface="Times New Roman" pitchFamily="18" charset="0"/>
              </a:rPr>
              <a:t>=UTF-8");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try {            String name=null;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Connection con = </a:t>
            </a:r>
            <a:r>
              <a:rPr lang="en-IN" sz="1200" dirty="0" err="1">
                <a:latin typeface="Times New Roman" pitchFamily="18" charset="0"/>
                <a:cs typeface="Times New Roman" pitchFamily="18" charset="0"/>
              </a:rPr>
              <a:t>DbConnector.getConnection</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Statement </a:t>
            </a:r>
            <a:r>
              <a:rPr lang="en-IN" sz="1200" dirty="0" err="1">
                <a:latin typeface="Times New Roman" pitchFamily="18" charset="0"/>
                <a:cs typeface="Times New Roman" pitchFamily="18" charset="0"/>
              </a:rPr>
              <a:t>st</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con.createStatement</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ResultSet</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rs</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st.executeQuery</a:t>
            </a:r>
            <a:r>
              <a:rPr lang="en-IN" sz="1200" dirty="0">
                <a:latin typeface="Times New Roman" pitchFamily="18" charset="0"/>
                <a:cs typeface="Times New Roman" pitchFamily="18" charset="0"/>
              </a:rPr>
              <a:t>("select * from </a:t>
            </a:r>
            <a:r>
              <a:rPr lang="en-IN" sz="1200" dirty="0" err="1">
                <a:latin typeface="Times New Roman" pitchFamily="18" charset="0"/>
                <a:cs typeface="Times New Roman" pitchFamily="18" charset="0"/>
              </a:rPr>
              <a:t>userreg</a:t>
            </a:r>
            <a:r>
              <a:rPr lang="en-IN" sz="1200" dirty="0">
                <a:latin typeface="Times New Roman" pitchFamily="18" charset="0"/>
                <a:cs typeface="Times New Roman" pitchFamily="18" charset="0"/>
              </a:rPr>
              <a:t> where name ='"+</a:t>
            </a:r>
            <a:r>
              <a:rPr lang="en-IN" sz="1200" dirty="0" err="1">
                <a:latin typeface="Times New Roman" pitchFamily="18" charset="0"/>
                <a:cs typeface="Times New Roman" pitchFamily="18" charset="0"/>
              </a:rPr>
              <a:t>request.getParameter</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userid</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if(</a:t>
            </a:r>
            <a:r>
              <a:rPr lang="en-IN" sz="1200" dirty="0" err="1">
                <a:latin typeface="Times New Roman" pitchFamily="18" charset="0"/>
                <a:cs typeface="Times New Roman" pitchFamily="18" charset="0"/>
              </a:rPr>
              <a:t>rs.next</a:t>
            </a:r>
            <a:r>
              <a:rPr lang="en-IN" sz="1200" dirty="0">
                <a:latin typeface="Times New Roman" pitchFamily="18" charset="0"/>
                <a:cs typeface="Times New Roman" pitchFamily="18" charset="0"/>
              </a:rPr>
              <a:t>()){                   name=</a:t>
            </a:r>
            <a:r>
              <a:rPr lang="en-IN" sz="1200" dirty="0" err="1">
                <a:latin typeface="Times New Roman" pitchFamily="18" charset="0"/>
                <a:cs typeface="Times New Roman" pitchFamily="18" charset="0"/>
              </a:rPr>
              <a:t>rs.getString</a:t>
            </a:r>
            <a:r>
              <a:rPr lang="en-IN" sz="1200" dirty="0">
                <a:latin typeface="Times New Roman" pitchFamily="18" charset="0"/>
                <a:cs typeface="Times New Roman" pitchFamily="18" charset="0"/>
              </a:rPr>
              <a:t>(1);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HttpSession</a:t>
            </a:r>
            <a:r>
              <a:rPr lang="en-IN" sz="1200" dirty="0">
                <a:latin typeface="Times New Roman" pitchFamily="18" charset="0"/>
                <a:cs typeface="Times New Roman" pitchFamily="18" charset="0"/>
              </a:rPr>
              <a:t> h=</a:t>
            </a:r>
            <a:r>
              <a:rPr lang="en-IN" sz="1200" dirty="0" err="1">
                <a:latin typeface="Times New Roman" pitchFamily="18" charset="0"/>
                <a:cs typeface="Times New Roman" pitchFamily="18" charset="0"/>
              </a:rPr>
              <a:t>request.getSession</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h.setAttribute</a:t>
            </a:r>
            <a:r>
              <a:rPr lang="en-IN" sz="1200" dirty="0">
                <a:latin typeface="Times New Roman" pitchFamily="18" charset="0"/>
                <a:cs typeface="Times New Roman" pitchFamily="18" charset="0"/>
              </a:rPr>
              <a:t>("name", name);               </a:t>
            </a:r>
            <a:endParaRPr lang="en-US" sz="1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685800" y="0"/>
            <a:ext cx="7315200" cy="553998"/>
          </a:xfrm>
          <a:prstGeom prst="rect">
            <a:avLst/>
          </a:prstGeom>
          <a:noFill/>
          <a:ln w="9525">
            <a:noFill/>
            <a:miter lim="800000"/>
            <a:headEnd/>
            <a:tailEnd/>
          </a:ln>
        </p:spPr>
        <p:txBody>
          <a:bodyPr anchor="ctr">
            <a:spAutoFit/>
          </a:bodyPr>
          <a:lstStyle/>
          <a:p>
            <a:pPr algn="just">
              <a:lnSpc>
                <a:spcPct val="150000"/>
              </a:lnSpc>
            </a:pPr>
            <a:r>
              <a:rPr lang="en-US" sz="2000" b="1" dirty="0">
                <a:latin typeface="Times New Roman" pitchFamily="18" charset="0"/>
                <a:cs typeface="Times New Roman" pitchFamily="18" charset="0"/>
              </a:rPr>
              <a:t>1.3.2 LITERATURE SURVEY</a:t>
            </a:r>
            <a:endParaRPr lang="en-US" sz="2000" dirty="0">
              <a:latin typeface="Times New Roman" pitchFamily="18" charset="0"/>
              <a:cs typeface="Times New Roman" pitchFamily="18" charset="0"/>
            </a:endParaRPr>
          </a:p>
        </p:txBody>
      </p:sp>
      <p:sp>
        <p:nvSpPr>
          <p:cNvPr id="8195" name="Rectangle 3"/>
          <p:cNvSpPr>
            <a:spLocks noChangeArrowheads="1"/>
          </p:cNvSpPr>
          <p:nvPr/>
        </p:nvSpPr>
        <p:spPr bwMode="auto">
          <a:xfrm>
            <a:off x="76200" y="457200"/>
            <a:ext cx="8915400" cy="4901150"/>
          </a:xfrm>
          <a:prstGeom prst="rect">
            <a:avLst/>
          </a:prstGeom>
          <a:noFill/>
          <a:ln w="9525">
            <a:noFill/>
            <a:miter lim="800000"/>
            <a:headEnd/>
            <a:tailEnd/>
          </a:ln>
        </p:spPr>
        <p:txBody>
          <a:bodyPr wrap="square" anchor="ctr">
            <a:spAutoFit/>
          </a:bodyPr>
          <a:lstStyle/>
          <a:p>
            <a:pPr algn="just">
              <a:lnSpc>
                <a:spcPct val="150000"/>
              </a:lnSpc>
            </a:pPr>
            <a:r>
              <a:rPr lang="en-IN" sz="1400" b="1" dirty="0">
                <a:latin typeface="Times New Roman" pitchFamily="18" charset="0"/>
                <a:cs typeface="Times New Roman" pitchFamily="18" charset="0"/>
              </a:rPr>
              <a:t>TITLE	:</a:t>
            </a:r>
            <a:r>
              <a:rPr lang="en-IN" sz="1400" dirty="0">
                <a:latin typeface="Times New Roman" pitchFamily="18" charset="0"/>
                <a:cs typeface="Times New Roman" pitchFamily="18" charset="0"/>
              </a:rPr>
              <a:t> Provable data possession at un trusted stores</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AUTHOR	: </a:t>
            </a:r>
            <a:r>
              <a:rPr lang="en-IN" sz="1400" dirty="0">
                <a:latin typeface="Times New Roman" pitchFamily="18" charset="0"/>
                <a:cs typeface="Times New Roman" pitchFamily="18" charset="0"/>
              </a:rPr>
              <a:t>Giuseppe </a:t>
            </a:r>
            <a:r>
              <a:rPr lang="en-IN" sz="1400" dirty="0" err="1">
                <a:latin typeface="Times New Roman" pitchFamily="18" charset="0"/>
                <a:cs typeface="Times New Roman" pitchFamily="18" charset="0"/>
              </a:rPr>
              <a:t>Ateniese</a:t>
            </a:r>
            <a:r>
              <a:rPr lang="en-IN" sz="1400" dirty="0">
                <a:latin typeface="Times New Roman" pitchFamily="18" charset="0"/>
                <a:cs typeface="Times New Roman" pitchFamily="18" charset="0"/>
              </a:rPr>
              <a:t>, Randal Burns, Reza </a:t>
            </a:r>
            <a:r>
              <a:rPr lang="en-IN" sz="1400" dirty="0" err="1">
                <a:latin typeface="Times New Roman" pitchFamily="18" charset="0"/>
                <a:cs typeface="Times New Roman" pitchFamily="18" charset="0"/>
              </a:rPr>
              <a:t>Curtmola</a:t>
            </a:r>
            <a:r>
              <a:rPr lang="en-IN" sz="1400" dirty="0">
                <a:latin typeface="Times New Roman" pitchFamily="18" charset="0"/>
                <a:cs typeface="Times New Roman" pitchFamily="18" charset="0"/>
              </a:rPr>
              <a:t>, Joseph Herring,</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                       Lea </a:t>
            </a:r>
            <a:r>
              <a:rPr lang="en-IN" sz="1400" dirty="0" err="1">
                <a:latin typeface="Times New Roman" pitchFamily="18" charset="0"/>
                <a:cs typeface="Times New Roman" pitchFamily="18" charset="0"/>
              </a:rPr>
              <a:t>Kissner</a:t>
            </a:r>
            <a:r>
              <a:rPr lang="en-IN" sz="1400" dirty="0">
                <a:latin typeface="Times New Roman" pitchFamily="18" charset="0"/>
                <a:cs typeface="Times New Roman" pitchFamily="18" charset="0"/>
              </a:rPr>
              <a:t>, Zachary Peterson, and Dawn Song</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YEAR	:</a:t>
            </a:r>
            <a:r>
              <a:rPr lang="en-IN" sz="1400" dirty="0">
                <a:latin typeface="Times New Roman" pitchFamily="18" charset="0"/>
                <a:cs typeface="Times New Roman" pitchFamily="18" charset="0"/>
              </a:rPr>
              <a:t> 2007</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We introduce a model for provable data possession (PDP) that allows a client that has stored data at an </a:t>
            </a:r>
            <a:r>
              <a:rPr lang="en-IN" sz="1400" dirty="0" err="1">
                <a:latin typeface="Times New Roman" pitchFamily="18" charset="0"/>
                <a:cs typeface="Times New Roman" pitchFamily="18" charset="0"/>
              </a:rPr>
              <a:t>untrusted</a:t>
            </a:r>
            <a:r>
              <a:rPr lang="en-IN" sz="1400" dirty="0">
                <a:latin typeface="Times New Roman" pitchFamily="18" charset="0"/>
                <a:cs typeface="Times New Roman" pitchFamily="18" charset="0"/>
              </a:rPr>
              <a:t> server to verify that the server possesses the original data without retrieving it. The model generates probabilistic proofs of possession by sampling random sets of blocks from the server, which drastically reduces I/O costs. The client maintains a constant amount of metadata to verify the proof. The challenge/response protocol transmits a small, constant amount of data, which minimizes network communication. Thus, the PDP model for remote data checking supports large data sets in widely-distributed storage systems. We present two provably-secure PDP schemes that are more efficient than previous solutions, even when compared with schemes that achieve weaker guarantees. In particular, the overhead at the server is low (or even constant), as opposed to linear in the size of the data. Experiments using our implementation verify the practicality of PDP and reveal that the performance of PDP is bounded by disk I/O and not by cryptographic computation</a:t>
            </a:r>
            <a:endParaRPr lang="en-US" sz="1400"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1"/>
          <p:cNvSpPr>
            <a:spLocks noChangeArrowheads="1"/>
          </p:cNvSpPr>
          <p:nvPr/>
        </p:nvSpPr>
        <p:spPr bwMode="auto">
          <a:xfrm>
            <a:off x="0" y="0"/>
            <a:ext cx="914400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1200" dirty="0">
                <a:latin typeface="Times New Roman" pitchFamily="18" charset="0"/>
                <a:cs typeface="Times New Roman" pitchFamily="18" charset="0"/>
              </a:rPr>
              <a:t> if(</a:t>
            </a:r>
            <a:r>
              <a:rPr lang="en-IN" sz="1200" dirty="0" err="1">
                <a:latin typeface="Times New Roman" pitchFamily="18" charset="0"/>
                <a:cs typeface="Times New Roman" pitchFamily="18" charset="0"/>
              </a:rPr>
              <a:t>request.getParameter</a:t>
            </a:r>
            <a:r>
              <a:rPr lang="en-IN" sz="1200" dirty="0">
                <a:latin typeface="Times New Roman" pitchFamily="18" charset="0"/>
                <a:cs typeface="Times New Roman" pitchFamily="18" charset="0"/>
              </a:rPr>
              <a:t>("key").equals(</a:t>
            </a:r>
            <a:r>
              <a:rPr lang="en-IN" sz="1200" dirty="0" err="1">
                <a:latin typeface="Times New Roman" pitchFamily="18" charset="0"/>
                <a:cs typeface="Times New Roman" pitchFamily="18" charset="0"/>
              </a:rPr>
              <a:t>rs.getString</a:t>
            </a:r>
            <a:r>
              <a:rPr lang="en-IN" sz="1200" dirty="0">
                <a:latin typeface="Times New Roman" pitchFamily="18" charset="0"/>
                <a:cs typeface="Times New Roman" pitchFamily="18" charset="0"/>
              </a:rPr>
              <a:t>("key"))){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java.util.Date</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dt</a:t>
            </a:r>
            <a:r>
              <a:rPr lang="en-IN" sz="1200" dirty="0">
                <a:latin typeface="Times New Roman" pitchFamily="18" charset="0"/>
                <a:cs typeface="Times New Roman" pitchFamily="18" charset="0"/>
              </a:rPr>
              <a:t>=new </a:t>
            </a:r>
            <a:r>
              <a:rPr lang="en-IN" sz="1200" dirty="0" err="1">
                <a:latin typeface="Times New Roman" pitchFamily="18" charset="0"/>
                <a:cs typeface="Times New Roman" pitchFamily="18" charset="0"/>
              </a:rPr>
              <a:t>java.util.Date</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PreparedStatement</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ps</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con.prepareStatement</a:t>
            </a:r>
            <a:r>
              <a:rPr lang="en-IN" sz="1200" dirty="0">
                <a:latin typeface="Times New Roman" pitchFamily="18" charset="0"/>
                <a:cs typeface="Times New Roman" pitchFamily="18" charset="0"/>
              </a:rPr>
              <a:t>("UPDATE </a:t>
            </a:r>
            <a:r>
              <a:rPr lang="en-IN" sz="1200" dirty="0" err="1">
                <a:latin typeface="Times New Roman" pitchFamily="18" charset="0"/>
                <a:cs typeface="Times New Roman" pitchFamily="18" charset="0"/>
              </a:rPr>
              <a:t>userreg</a:t>
            </a:r>
            <a:r>
              <a:rPr lang="en-IN" sz="1200" dirty="0">
                <a:latin typeface="Times New Roman" pitchFamily="18" charset="0"/>
                <a:cs typeface="Times New Roman" pitchFamily="18" charset="0"/>
              </a:rPr>
              <a:t> SET DATE='"+</a:t>
            </a:r>
            <a:r>
              <a:rPr lang="en-IN" sz="1200" dirty="0" err="1">
                <a:latin typeface="Times New Roman" pitchFamily="18" charset="0"/>
                <a:cs typeface="Times New Roman" pitchFamily="18" charset="0"/>
              </a:rPr>
              <a:t>dt</a:t>
            </a:r>
            <a:r>
              <a:rPr lang="en-IN" sz="1200" dirty="0">
                <a:latin typeface="Times New Roman" pitchFamily="18" charset="0"/>
                <a:cs typeface="Times New Roman" pitchFamily="18" charset="0"/>
              </a:rPr>
              <a:t>+"' where name ='"+</a:t>
            </a:r>
            <a:r>
              <a:rPr lang="en-IN" sz="1200" dirty="0" err="1">
                <a:latin typeface="Times New Roman" pitchFamily="18" charset="0"/>
                <a:cs typeface="Times New Roman" pitchFamily="18" charset="0"/>
              </a:rPr>
              <a:t>request.getParameter</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userid</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ps.executeUpdate</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response.sendRedirect</a:t>
            </a:r>
            <a:r>
              <a:rPr lang="en-IN" sz="1200" dirty="0">
                <a:latin typeface="Times New Roman" pitchFamily="18" charset="0"/>
                <a:cs typeface="Times New Roman" pitchFamily="18" charset="0"/>
              </a:rPr>
              <a:t>("userHome.jsp");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else{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response.sendRedirect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Ulogin.jsp?pp</a:t>
            </a:r>
            <a:r>
              <a:rPr lang="en-IN" sz="1200" dirty="0">
                <a:latin typeface="Times New Roman" pitchFamily="18" charset="0"/>
                <a:cs typeface="Times New Roman" pitchFamily="18" charset="0"/>
              </a:rPr>
              <a:t>=check your key");</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            else{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response.sendRedirect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Ulogin.jsp?pp</a:t>
            </a:r>
            <a:r>
              <a:rPr lang="en-IN" sz="1200" dirty="0">
                <a:latin typeface="Times New Roman" pitchFamily="18" charset="0"/>
                <a:cs typeface="Times New Roman" pitchFamily="18" charset="0"/>
              </a:rPr>
              <a:t>=check your key");</a:t>
            </a:r>
          </a:p>
          <a:p>
            <a:r>
              <a:rPr lang="en-IN" sz="1200" dirty="0">
                <a:latin typeface="Times New Roman" pitchFamily="18" charset="0"/>
                <a:cs typeface="Times New Roman" pitchFamily="18" charset="0"/>
              </a:rPr>
              <a:t> }        } catch (</a:t>
            </a:r>
            <a:r>
              <a:rPr lang="en-IN" sz="1200" dirty="0" err="1">
                <a:latin typeface="Times New Roman" pitchFamily="18" charset="0"/>
                <a:cs typeface="Times New Roman" pitchFamily="18" charset="0"/>
              </a:rPr>
              <a:t>SQLException</a:t>
            </a:r>
            <a:r>
              <a:rPr lang="en-IN" sz="1200" dirty="0">
                <a:latin typeface="Times New Roman" pitchFamily="18" charset="0"/>
                <a:cs typeface="Times New Roman" pitchFamily="18" charset="0"/>
              </a:rPr>
              <a:t> ex)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Logger.getLogger</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CHK.class.getName</a:t>
            </a:r>
            <a:r>
              <a:rPr lang="en-IN" sz="1200" dirty="0">
                <a:latin typeface="Times New Roman" pitchFamily="18" charset="0"/>
                <a:cs typeface="Times New Roman" pitchFamily="18" charset="0"/>
              </a:rPr>
              <a:t>()).log(</a:t>
            </a:r>
            <a:r>
              <a:rPr lang="en-IN" sz="1200" dirty="0" err="1">
                <a:latin typeface="Times New Roman" pitchFamily="18" charset="0"/>
                <a:cs typeface="Times New Roman" pitchFamily="18" charset="0"/>
              </a:rPr>
              <a:t>Level.SEVERE</a:t>
            </a:r>
            <a:r>
              <a:rPr lang="en-IN" sz="1200" dirty="0">
                <a:latin typeface="Times New Roman" pitchFamily="18" charset="0"/>
                <a:cs typeface="Times New Roman" pitchFamily="18" charset="0"/>
              </a:rPr>
              <a:t>, null, ex);</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finally {        }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&lt;editor-fold </a:t>
            </a:r>
            <a:r>
              <a:rPr lang="en-IN" sz="1200" dirty="0" err="1">
                <a:latin typeface="Times New Roman" pitchFamily="18" charset="0"/>
                <a:cs typeface="Times New Roman" pitchFamily="18" charset="0"/>
              </a:rPr>
              <a:t>defaultstate</a:t>
            </a:r>
            <a:r>
              <a:rPr lang="en-IN" sz="1200" dirty="0">
                <a:latin typeface="Times New Roman" pitchFamily="18" charset="0"/>
                <a:cs typeface="Times New Roman" pitchFamily="18" charset="0"/>
              </a:rPr>
              <a:t>="collapsed" </a:t>
            </a:r>
            <a:r>
              <a:rPr lang="en-IN" sz="1200" dirty="0" err="1">
                <a:latin typeface="Times New Roman" pitchFamily="18" charset="0"/>
                <a:cs typeface="Times New Roman" pitchFamily="18" charset="0"/>
              </a:rPr>
              <a:t>desc</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HttpServlet</a:t>
            </a:r>
            <a:r>
              <a:rPr lang="en-IN" sz="1200" dirty="0">
                <a:latin typeface="Times New Roman" pitchFamily="18" charset="0"/>
                <a:cs typeface="Times New Roman" pitchFamily="18" charset="0"/>
              </a:rPr>
              <a:t> methods. Click on the + sign on the left to edit the code."&gt;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@Override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protected void </a:t>
            </a:r>
            <a:r>
              <a:rPr lang="en-IN" sz="1200" dirty="0" err="1">
                <a:latin typeface="Times New Roman" pitchFamily="18" charset="0"/>
                <a:cs typeface="Times New Roman" pitchFamily="18" charset="0"/>
              </a:rPr>
              <a:t>doGet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HttpServletRequest</a:t>
            </a:r>
            <a:r>
              <a:rPr lang="en-IN" sz="1200" dirty="0">
                <a:latin typeface="Times New Roman" pitchFamily="18" charset="0"/>
                <a:cs typeface="Times New Roman" pitchFamily="18" charset="0"/>
              </a:rPr>
              <a:t> request, </a:t>
            </a:r>
            <a:r>
              <a:rPr lang="en-IN" sz="1200" dirty="0" err="1">
                <a:latin typeface="Times New Roman" pitchFamily="18" charset="0"/>
                <a:cs typeface="Times New Roman" pitchFamily="18" charset="0"/>
              </a:rPr>
              <a:t>HttpServletResponse</a:t>
            </a:r>
            <a:r>
              <a:rPr lang="en-IN" sz="1200" dirty="0">
                <a:latin typeface="Times New Roman" pitchFamily="18" charset="0"/>
                <a:cs typeface="Times New Roman" pitchFamily="18" charset="0"/>
              </a:rPr>
              <a: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throws </a:t>
            </a:r>
            <a:r>
              <a:rPr lang="en-IN" sz="1200" dirty="0" err="1">
                <a:latin typeface="Times New Roman" pitchFamily="18" charset="0"/>
                <a:cs typeface="Times New Roman" pitchFamily="18" charset="0"/>
              </a:rPr>
              <a:t>ServletException</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IOException</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processRequest</a:t>
            </a:r>
            <a:r>
              <a:rPr lang="en-IN" sz="1200" dirty="0">
                <a:latin typeface="Times New Roman" pitchFamily="18" charset="0"/>
                <a:cs typeface="Times New Roman" pitchFamily="18" charset="0"/>
              </a:rPr>
              <a:t>(request,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@Override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protected void </a:t>
            </a:r>
            <a:r>
              <a:rPr lang="en-IN" sz="1200" dirty="0" err="1">
                <a:latin typeface="Times New Roman" pitchFamily="18" charset="0"/>
                <a:cs typeface="Times New Roman" pitchFamily="18" charset="0"/>
              </a:rPr>
              <a:t>doPost</a:t>
            </a:r>
            <a:r>
              <a:rPr lang="en-IN" sz="1200" dirty="0">
                <a:latin typeface="Times New Roman" pitchFamily="18" charset="0"/>
                <a:cs typeface="Times New Roman" pitchFamily="18" charset="0"/>
              </a:rPr>
              <a:t>(</a:t>
            </a:r>
            <a:r>
              <a:rPr lang="en-IN" sz="1200" dirty="0" err="1">
                <a:latin typeface="Times New Roman" pitchFamily="18" charset="0"/>
                <a:cs typeface="Times New Roman" pitchFamily="18" charset="0"/>
              </a:rPr>
              <a:t>HttpServletRequest</a:t>
            </a:r>
            <a:r>
              <a:rPr lang="en-IN" sz="1200" dirty="0">
                <a:latin typeface="Times New Roman" pitchFamily="18" charset="0"/>
                <a:cs typeface="Times New Roman" pitchFamily="18" charset="0"/>
              </a:rPr>
              <a:t> request, </a:t>
            </a:r>
            <a:r>
              <a:rPr lang="en-IN" sz="1200" dirty="0" err="1">
                <a:latin typeface="Times New Roman" pitchFamily="18" charset="0"/>
                <a:cs typeface="Times New Roman" pitchFamily="18" charset="0"/>
              </a:rPr>
              <a:t>HttpServletResponse</a:t>
            </a:r>
            <a:r>
              <a:rPr lang="en-IN" sz="1200" dirty="0">
                <a:latin typeface="Times New Roman" pitchFamily="18" charset="0"/>
                <a:cs typeface="Times New Roman" pitchFamily="18" charset="0"/>
              </a:rPr>
              <a: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throws </a:t>
            </a:r>
            <a:r>
              <a:rPr lang="en-IN" sz="1200" dirty="0" err="1">
                <a:latin typeface="Times New Roman" pitchFamily="18" charset="0"/>
                <a:cs typeface="Times New Roman" pitchFamily="18" charset="0"/>
              </a:rPr>
              <a:t>ServletException</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IOException</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processRequest</a:t>
            </a:r>
            <a:r>
              <a:rPr lang="en-IN" sz="1200" dirty="0">
                <a:latin typeface="Times New Roman" pitchFamily="18" charset="0"/>
                <a:cs typeface="Times New Roman" pitchFamily="18" charset="0"/>
              </a:rPr>
              <a:t>(request, response);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@Override</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public String </a:t>
            </a:r>
            <a:r>
              <a:rPr lang="en-IN" sz="1200" dirty="0" err="1">
                <a:latin typeface="Times New Roman" pitchFamily="18" charset="0"/>
                <a:cs typeface="Times New Roman" pitchFamily="18" charset="0"/>
              </a:rPr>
              <a:t>getServletInfo</a:t>
            </a: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return "Short description";</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    }// &lt;/editor-fold&gt;</a:t>
            </a:r>
            <a:endParaRPr lang="en-US"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ChangeArrowheads="1"/>
          </p:cNvSpPr>
          <p:nvPr/>
        </p:nvSpPr>
        <p:spPr bwMode="auto">
          <a:xfrm>
            <a:off x="457200" y="0"/>
            <a:ext cx="77724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1238250" algn="l"/>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7</a:t>
            </a: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1238250" algn="l"/>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General:</a:t>
            </a: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1238250" algn="l"/>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This project is implements like web application using COREJAVA and the Server process is maintained using the SOCKET &amp; SERVERSOCKET and the Design part is played by Cascading Style Sheet.</a:t>
            </a:r>
          </a:p>
          <a:p>
            <a:pPr marL="0" marR="0" lvl="0" indent="0" algn="just" defTabSz="914400" rtl="0" eaLnBrk="0" fontAlgn="base" latinLnBrk="0" hangingPunct="0">
              <a:lnSpc>
                <a:spcPct val="150000"/>
              </a:lnSpc>
              <a:spcBef>
                <a:spcPct val="0"/>
              </a:spcBef>
              <a:spcAft>
                <a:spcPct val="0"/>
              </a:spcAft>
              <a:buClrTx/>
              <a:buSzTx/>
              <a:buFontTx/>
              <a:buNone/>
              <a:tabLst>
                <a:tab pos="1238250" algn="l"/>
              </a:tabLst>
            </a:pP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1238250" algn="l"/>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7.2 VARIOUS SNAPSHOTS</a:t>
            </a: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1238250" algn="l"/>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533400" y="457200"/>
            <a:ext cx="7848600"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50000"/>
              </a:lnSpc>
            </a:pPr>
            <a:r>
              <a:rPr lang="en-US" sz="1400" b="1" dirty="0">
                <a:latin typeface="Times New Roman" pitchFamily="18" charset="0"/>
                <a:cs typeface="Times New Roman" pitchFamily="18" charset="0"/>
              </a:rPr>
              <a:t>CHAPTER 8</a:t>
            </a:r>
            <a:endParaRPr lang="en-US" sz="1400" dirty="0">
              <a:latin typeface="Times New Roman" pitchFamily="18" charset="0"/>
              <a:cs typeface="Times New Roman" pitchFamily="18" charset="0"/>
            </a:endParaRPr>
          </a:p>
          <a:p>
            <a:pPr algn="ctr">
              <a:lnSpc>
                <a:spcPct val="150000"/>
              </a:lnSpc>
            </a:pPr>
            <a:r>
              <a:rPr lang="en-US" sz="1400" b="1" dirty="0">
                <a:latin typeface="Times New Roman" pitchFamily="18" charset="0"/>
                <a:cs typeface="Times New Roman" pitchFamily="18" charset="0"/>
              </a:rPr>
              <a:t> SOFTWARE TESTING</a:t>
            </a:r>
            <a:endParaRPr lang="en-US" sz="1400" dirty="0">
              <a:latin typeface="Times New Roman" pitchFamily="18" charset="0"/>
              <a:cs typeface="Times New Roman" pitchFamily="18" charset="0"/>
            </a:endParaRPr>
          </a:p>
          <a:p>
            <a:pPr algn="just">
              <a:lnSpc>
                <a:spcPct val="150000"/>
              </a:lnSpc>
            </a:pPr>
            <a:r>
              <a:rPr lang="en-US" sz="1200" b="1"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pPr algn="just">
              <a:lnSpc>
                <a:spcPct val="150000"/>
              </a:lnSpc>
            </a:pPr>
            <a:r>
              <a:rPr lang="en-US" sz="1200" b="1" dirty="0">
                <a:latin typeface="Times New Roman" pitchFamily="18" charset="0"/>
                <a:cs typeface="Times New Roman" pitchFamily="18" charset="0"/>
              </a:rPr>
              <a:t>8.1 GENERAL</a:t>
            </a:r>
            <a:endParaRPr lang="en-US" sz="1200"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	The purpose of testing is to discover errors. Testing is the process of trying to discover every conceivable fault or weakness in a work product. It provides a way to check the functionality of components, sub assemblies, assemblies and/or a finished product It is the process of exercising software with the intent of ensuring that the Software system meets its requirements and user expectations and does not fail in an unacceptable manner. There are various types of test. Each test type addresses a specific testing requirement.</a:t>
            </a:r>
          </a:p>
          <a:p>
            <a:pPr algn="just">
              <a:lnSpc>
                <a:spcPct val="150000"/>
              </a:lnSpc>
            </a:pPr>
            <a:r>
              <a:rPr lang="en-US" sz="1200" dirty="0">
                <a:latin typeface="Times New Roman" pitchFamily="18" charset="0"/>
                <a:cs typeface="Times New Roman" pitchFamily="18" charset="0"/>
              </a:rPr>
              <a:t> </a:t>
            </a:r>
          </a:p>
          <a:p>
            <a:pPr algn="just">
              <a:lnSpc>
                <a:spcPct val="150000"/>
              </a:lnSpc>
            </a:pPr>
            <a:r>
              <a:rPr lang="en-US" sz="1200" b="1" dirty="0">
                <a:latin typeface="Times New Roman" pitchFamily="18" charset="0"/>
                <a:cs typeface="Times New Roman" pitchFamily="18" charset="0"/>
              </a:rPr>
              <a:t>8.2 DEVELOPING METHODOLOGIES</a:t>
            </a:r>
            <a:endParaRPr lang="en-US" sz="1200"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	The test process is initiated by  developing a comprehensive plan to test the general functionality and special features on a variety of platform combinations. Strict quality control procedures are used. The process verifies that the application meets the requirements specified in the system requirements document and is bug free. The following are the considerations used to develop the framework from developing the testing methodologies.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533400" y="457200"/>
            <a:ext cx="7848600" cy="57708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lnSpc>
                <a:spcPct val="150000"/>
              </a:lnSpc>
              <a:spcBef>
                <a:spcPct val="0"/>
              </a:spcBef>
              <a:spcAft>
                <a:spcPct val="0"/>
              </a:spcAf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 Types of Tests</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8.3.1 Unit testing</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Unit testing involves the design of test cases that validate that the internal program logic is functioning properly, and that program input produce valid outputs. All decision branches and internal code flow should be validated. It is the testing of individual software units of the application .it is done after the completion of an individual unit before integration. This is a structural testing, that relies on knowledge of its construction and is invasive. 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lvl="0" algn="just" fontAlgn="base">
              <a:lnSpc>
                <a:spcPct val="150000"/>
              </a:lnSpc>
              <a:spcBef>
                <a:spcPct val="0"/>
              </a:spcBef>
              <a:spcAft>
                <a:spcPct val="0"/>
              </a:spcAft>
            </a:pPr>
            <a:r>
              <a:rPr lang="en-US" sz="1400" b="1" dirty="0">
                <a:solidFill>
                  <a:srgbClr val="404040"/>
                </a:solidFill>
                <a:latin typeface="Times New Roman" pitchFamily="18" charset="0"/>
                <a:ea typeface="Times New Roman" pitchFamily="18" charset="0"/>
                <a:cs typeface="Times New Roman" pitchFamily="18" charset="0"/>
              </a:rPr>
              <a:t>8.3.2 Functional test</a:t>
            </a:r>
            <a:endParaRPr lang="en-US" sz="1400" b="1"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	Functional tests provide systematic demonstrations that functions tested are available as specified by the business and technical requirements, system documentation, and user manuals.</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Functional testing is centered on the following items:</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Valid Input              :  identified classes of valid input must be accepted.</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Invalid Input            : identified classes of invalid input must be rejected.</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Functions                : identified functions must be exercised.</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Output           	   : identified classes of application outputs must be exercised.</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Systems/Procedures: interfacing systems or procedures must be invoked.</a:t>
            </a:r>
            <a:endParaRPr lang="en-US" sz="1200" dirty="0">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p:cNvSpPr>
            <a:spLocks noChangeArrowheads="1"/>
          </p:cNvSpPr>
          <p:nvPr/>
        </p:nvSpPr>
        <p:spPr bwMode="auto">
          <a:xfrm>
            <a:off x="533400" y="457200"/>
            <a:ext cx="7620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8.3.3 System Test</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System testing ensures that the entire integrated software system meets requirements. It tests a configuration to ensure known and predictable results. An example of system testing is the configuration oriented system integration test. System testing is based on process descriptions and flows, emphasizing pre-driven process links and integration points.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8.3.4 Performance Test</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Performance test ensures that the output be produced within the time limits, and the time taken by the system for compiling, giving response to the users and request being send to the system for to retrieve the results.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8.3.5 Integration Testing</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Software integration testing is the incremental integration testing of two or more integrated software components on a single platform to produce failures caused by interface defects.</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task of the integration test is to check that components or software applications, e.g. components in a software system or – one step up – software applications at the company level – interact without error.</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
          <p:cNvSpPr>
            <a:spLocks noChangeArrowheads="1"/>
          </p:cNvSpPr>
          <p:nvPr/>
        </p:nvSpPr>
        <p:spPr bwMode="auto">
          <a:xfrm>
            <a:off x="381000" y="0"/>
            <a:ext cx="7848600" cy="3937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Lst>
            </a:pPr>
            <a:endParaRPr kumimoji="0" lang="en-US" sz="1200" b="1" i="0" u="none" strike="noStrike" cap="none" normalizeH="0" baseline="0" dirty="0">
              <a:ln>
                <a:noFill/>
              </a:ln>
              <a:solidFill>
                <a:srgbClr val="40404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tab pos="457200" algn="l"/>
              </a:tabLst>
            </a:pPr>
            <a:r>
              <a:rPr kumimoji="0" lang="en-US" sz="1200" b="1" i="0" u="none" strike="noStrike" cap="none" normalizeH="0" baseline="0" dirty="0">
                <a:ln>
                  <a:noFill/>
                </a:ln>
                <a:solidFill>
                  <a:srgbClr val="404040"/>
                </a:solidFill>
                <a:effectLst/>
                <a:latin typeface="Times New Roman" pitchFamily="18" charset="0"/>
                <a:ea typeface="Times New Roman" pitchFamily="18" charset="0"/>
                <a:cs typeface="Times New Roman" pitchFamily="18" charset="0"/>
              </a:rPr>
              <a:t>8.3.6 Acceptance Testing</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User Acceptance Testing is a critical phase of any project and requires significant participation by the end user. It also ensures that the system meets the functional requirements.</a:t>
            </a: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Acceptance testing for Data Synchronization:</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Acknowledgements will be received by the Sender Node after the Packets are received by the Destination Node</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Route add operation is done only when there is a Route request in need</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Status of Nodes information is done automatically in the Cache Updating process</a:t>
            </a: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8.3.7 Build the test plan</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Any project can be divided into units that can be further performed for detailed processing. Then a testing strategy for each of this unit is carried out. Unit testing helps to identity the possible bugs in the individual component, so the component that has bugs can be identified and can be rectified from errors.</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04800" y="304800"/>
            <a:ext cx="8229600" cy="68326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0" algn="l"/>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9</a:t>
            </a:r>
          </a:p>
          <a:p>
            <a:pPr algn="ctr" fontAlgn="base">
              <a:lnSpc>
                <a:spcPct val="150000"/>
              </a:lnSpc>
              <a:spcBef>
                <a:spcPct val="0"/>
              </a:spcBef>
              <a:spcAft>
                <a:spcPct val="0"/>
              </a:spcAft>
              <a:tabLst>
                <a:tab pos="0" algn="l"/>
              </a:tabLst>
            </a:pPr>
            <a:r>
              <a:rPr lang="en-US" sz="1600" b="1" dirty="0"/>
              <a:t> APPLICATION</a:t>
            </a:r>
            <a:endParaRPr lang="en-US" sz="1600" dirty="0"/>
          </a:p>
          <a:p>
            <a:pPr marL="0" marR="0" lvl="0" indent="0" algn="ctr" defTabSz="914400" rtl="0" eaLnBrk="0" fontAlgn="base" latinLnBrk="0" hangingPunct="0">
              <a:lnSpc>
                <a:spcPct val="100000"/>
              </a:lnSpc>
              <a:spcBef>
                <a:spcPct val="0"/>
              </a:spcBef>
              <a:spcAft>
                <a:spcPct val="0"/>
              </a:spcAft>
              <a:buClrTx/>
              <a:buSzTx/>
              <a:buFontTx/>
              <a:buNone/>
              <a:tabLst>
                <a:tab pos="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9.1 GENERAL</a:t>
            </a: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algn="just">
              <a:lnSpc>
                <a:spcPct val="150000"/>
              </a:lnSpc>
            </a:pPr>
            <a:r>
              <a:rPr lang="en-US" sz="1200" dirty="0">
                <a:latin typeface="Times New Roman" pitchFamily="18" charset="0"/>
                <a:ea typeface="Times New Roman" pitchFamily="18" charset="0"/>
                <a:cs typeface="Times New Roman" pitchFamily="18" charset="0"/>
              </a:rPr>
              <a:t>	</a:t>
            </a:r>
            <a:r>
              <a:rPr lang="en-US" sz="1400" dirty="0"/>
              <a:t> To realize query integrity verification in DSSE, a possible solution is that we can map query operations to set operations, so that the query integrity verification can be achieved by using the accumulation tree. However, there are several challenges that must be overcome before we use this method: Firstly, how to map query operations to set operations in DSSE. Secondly, how to construct the accumulation tree with limited information of DSSE so that the construction process would not affect the architecture of DSSE. Thirdly, how to achieve the secure and privacy-preserving query integrity verification by using the accumulation tree in DSSE while ensuring the verification requirements. Finally, how to ensure the efficiency and scalability of the query integrity verification process in DSSE. All these challenges make the query integrity verification of DSSE different from the existing work.</a:t>
            </a:r>
          </a:p>
          <a:p>
            <a:r>
              <a:rPr lang="en-US" sz="1400" b="1" dirty="0">
                <a:latin typeface="Times New Roman" pitchFamily="18" charset="0"/>
                <a:cs typeface="Times New Roman" pitchFamily="18" charset="0"/>
              </a:rPr>
              <a:t> </a:t>
            </a:r>
          </a:p>
          <a:p>
            <a:r>
              <a:rPr lang="en-US" sz="1400" b="1" dirty="0">
                <a:latin typeface="Times New Roman" pitchFamily="18" charset="0"/>
                <a:cs typeface="Times New Roman" pitchFamily="18" charset="0"/>
              </a:rPr>
              <a:t>9.3 FUTIRE ENHANCEMENTS</a:t>
            </a:r>
          </a:p>
          <a:p>
            <a:endParaRPr lang="en-US" sz="1400" b="1"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	 Furthermore, any keyless customer can freely check the legitimacy of the returned calculation result. Security examination shows that our arrangement is provable secure under the CDH supposition in the unpredictable prophet model.  Results show that our tradition is in every practical sense gainful to the extent both communication and computation cost.</a:t>
            </a:r>
          </a:p>
          <a:p>
            <a:pPr algn="just">
              <a:lnSpc>
                <a:spcPct val="150000"/>
              </a:lnSpc>
            </a:pPr>
            <a:endParaRPr lang="en-US" sz="1400" dirty="0">
              <a:latin typeface="Times New Roman" pitchFamily="18" charset="0"/>
              <a:cs typeface="Times New Roman" pitchFamily="18" charset="0"/>
            </a:endParaRPr>
          </a:p>
          <a:p>
            <a:pPr>
              <a:lnSpc>
                <a:spcPct val="150000"/>
              </a:lnSpc>
            </a:pPr>
            <a:endParaRPr lang="en-US" sz="12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ChangeArrowheads="1"/>
          </p:cNvSpPr>
          <p:nvPr/>
        </p:nvSpPr>
        <p:spPr bwMode="auto">
          <a:xfrm>
            <a:off x="685800" y="1"/>
            <a:ext cx="7315200" cy="2123658"/>
          </a:xfrm>
          <a:prstGeom prst="rect">
            <a:avLst/>
          </a:prstGeom>
          <a:noFill/>
          <a:ln w="9525">
            <a:noFill/>
            <a:miter lim="800000"/>
            <a:headEnd/>
            <a:tailEnd/>
          </a:ln>
        </p:spPr>
        <p:txBody>
          <a:bodyPr wrap="square" anchor="ctr">
            <a:spAutoFit/>
          </a:bodyPr>
          <a:lstStyle/>
          <a:p>
            <a:pPr algn="just">
              <a:lnSpc>
                <a:spcPct val="150000"/>
              </a:lnSpc>
            </a:pPr>
            <a:endParaRPr lang="en-US" sz="1200" b="1" dirty="0">
              <a:latin typeface="Times New Roman" pitchFamily="18" charset="0"/>
              <a:cs typeface="Times New Roman" pitchFamily="18" charset="0"/>
            </a:endParaRPr>
          </a:p>
          <a:p>
            <a:pPr lvl="0" algn="ctr">
              <a:lnSpc>
                <a:spcPct val="150000"/>
              </a:lnSpc>
            </a:pPr>
            <a:r>
              <a:rPr lang="en-US" sz="1400" b="1" dirty="0">
                <a:latin typeface="Times New Roman" pitchFamily="18" charset="0"/>
                <a:ea typeface="Times New Roman" pitchFamily="18" charset="0"/>
                <a:cs typeface="Times New Roman" pitchFamily="18" charset="0"/>
              </a:rPr>
              <a:t>CHAPTER 10</a:t>
            </a:r>
          </a:p>
          <a:p>
            <a:pPr algn="ctr">
              <a:lnSpc>
                <a:spcPct val="150000"/>
              </a:lnSpc>
            </a:pPr>
            <a:r>
              <a:rPr lang="en-US" sz="1400" b="1" dirty="0">
                <a:latin typeface="Times New Roman" pitchFamily="18" charset="0"/>
                <a:cs typeface="Times New Roman" pitchFamily="18" charset="0"/>
              </a:rPr>
              <a:t>CONCLUSION &amp; REFERENCES</a:t>
            </a:r>
            <a:endParaRPr lang="en-US" sz="1400" dirty="0">
              <a:latin typeface="Times New Roman" pitchFamily="18" charset="0"/>
              <a:cs typeface="Times New Roman" pitchFamily="18" charset="0"/>
            </a:endParaRPr>
          </a:p>
          <a:p>
            <a:pPr algn="just">
              <a:lnSpc>
                <a:spcPct val="150000"/>
              </a:lnSpc>
            </a:pPr>
            <a:endParaRPr lang="en-US" sz="1200" b="1" dirty="0">
              <a:latin typeface="Times New Roman" pitchFamily="18" charset="0"/>
              <a:cs typeface="Times New Roman" pitchFamily="18" charset="0"/>
            </a:endParaRPr>
          </a:p>
          <a:p>
            <a:pPr algn="just">
              <a:lnSpc>
                <a:spcPct val="150000"/>
              </a:lnSpc>
            </a:pPr>
            <a:r>
              <a:rPr lang="en-US" sz="1200" b="1" dirty="0">
                <a:latin typeface="Times New Roman" pitchFamily="18" charset="0"/>
                <a:cs typeface="Times New Roman" pitchFamily="18" charset="0"/>
              </a:rPr>
              <a:t>10.1 CONCLUSION:</a:t>
            </a:r>
          </a:p>
          <a:p>
            <a:pPr algn="just">
              <a:lnSpc>
                <a:spcPct val="150000"/>
              </a:lnSpc>
            </a:pPr>
            <a:endParaRPr lang="en-US" sz="1200" dirty="0">
              <a:latin typeface="Times New Roman" pitchFamily="18" charset="0"/>
              <a:cs typeface="Times New Roman" pitchFamily="18" charset="0"/>
            </a:endParaRPr>
          </a:p>
          <a:p>
            <a:pPr algn="just">
              <a:lnSpc>
                <a:spcPct val="150000"/>
              </a:lnSpc>
            </a:pPr>
            <a:r>
              <a:rPr lang="en-US" sz="1200" b="1"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p:txBody>
      </p:sp>
      <p:sp>
        <p:nvSpPr>
          <p:cNvPr id="3" name="Rectangle 2"/>
          <p:cNvSpPr/>
          <p:nvPr/>
        </p:nvSpPr>
        <p:spPr>
          <a:xfrm>
            <a:off x="609600" y="1905000"/>
            <a:ext cx="8153400" cy="2951064"/>
          </a:xfrm>
          <a:prstGeom prst="rect">
            <a:avLst/>
          </a:prstGeom>
        </p:spPr>
        <p:txBody>
          <a:bodyPr wrap="square">
            <a:spAutoFit/>
          </a:bodyPr>
          <a:lstStyle/>
          <a:p>
            <a:pPr lvl="0" indent="457200" algn="just" fontAlgn="base">
              <a:lnSpc>
                <a:spcPct val="150000"/>
              </a:lnSpc>
              <a:spcBef>
                <a:spcPct val="0"/>
              </a:spcBef>
              <a:spcAft>
                <a:spcPct val="0"/>
              </a:spcAft>
            </a:pPr>
            <a:r>
              <a:rPr lang="en-US" dirty="0">
                <a:latin typeface="Times New Roman" pitchFamily="18" charset="0"/>
                <a:ea typeface="Times New Roman" pitchFamily="18" charset="0"/>
                <a:cs typeface="Times New Roman" pitchFamily="18" charset="0"/>
              </a:rPr>
              <a:t>In this paper, we study the problem of verifying the freshness, authenticity, and completeness of the Boolean query result over the outsourced encrypted data. Based on OSPIROXT, we propose a publicly verifiable scheme by constructing the accumulation tree to achieve the query integrity verification while keeping privacy-preserving and efficiently practical. The security analysis shows that without protecting the access pattern, our scheme can keep the privacy-preserving of private information retrieval. The performance demonstrates our scheme is scalable.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228600" y="0"/>
            <a:ext cx="8686800" cy="6878806"/>
          </a:xfrm>
          <a:prstGeom prst="rect">
            <a:avLst/>
          </a:prstGeom>
          <a:noFill/>
          <a:ln w="9525">
            <a:noFill/>
            <a:miter lim="800000"/>
            <a:headEnd/>
            <a:tailEnd/>
          </a:ln>
        </p:spPr>
        <p:txBody>
          <a:bodyPr anchor="ctr">
            <a:spAutoFit/>
          </a:bodyPr>
          <a:lstStyle/>
          <a:p>
            <a:pPr algn="just">
              <a:lnSpc>
                <a:spcPct val="150000"/>
              </a:lnSpc>
            </a:pPr>
            <a:r>
              <a:rPr lang="en-US" sz="1400" b="1" dirty="0">
                <a:latin typeface="Times New Roman" pitchFamily="18" charset="0"/>
                <a:cs typeface="Times New Roman" pitchFamily="18" charset="0"/>
              </a:rPr>
              <a:t>10.2 REFERENCE</a:t>
            </a:r>
            <a:endParaRPr lang="en-US" sz="1400"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[1] S. Jiang, X. Zhu, L. </a:t>
            </a:r>
            <a:r>
              <a:rPr lang="en-US" sz="1400" dirty="0" err="1">
                <a:latin typeface="Times New Roman" pitchFamily="18" charset="0"/>
                <a:cs typeface="Times New Roman" pitchFamily="18" charset="0"/>
              </a:rPr>
              <a:t>Guo</a:t>
            </a:r>
            <a:r>
              <a:rPr lang="en-US" sz="1400" dirty="0">
                <a:latin typeface="Times New Roman" pitchFamily="18" charset="0"/>
                <a:cs typeface="Times New Roman" pitchFamily="18" charset="0"/>
              </a:rPr>
              <a:t>, and J. Liu, “Publicly verifiable </a:t>
            </a:r>
            <a:r>
              <a:rPr lang="en-US" sz="1400" dirty="0" err="1">
                <a:latin typeface="Times New Roman" pitchFamily="18" charset="0"/>
                <a:cs typeface="Times New Roman" pitchFamily="18" charset="0"/>
              </a:rPr>
              <a:t>boolean</a:t>
            </a:r>
            <a:r>
              <a:rPr lang="en-US" sz="1400" dirty="0">
                <a:latin typeface="Times New Roman" pitchFamily="18" charset="0"/>
                <a:cs typeface="Times New Roman" pitchFamily="18" charset="0"/>
              </a:rPr>
              <a:t> query over outsourced encrypted data,” in Proceedings of the 2015 IEEE Global Communications Conference (GLOBECOM 2015). IEEE, 2015.</a:t>
            </a:r>
          </a:p>
          <a:p>
            <a:pPr algn="just">
              <a:lnSpc>
                <a:spcPct val="150000"/>
              </a:lnSpc>
            </a:pPr>
            <a:r>
              <a:rPr lang="en-US" sz="1400" dirty="0">
                <a:latin typeface="Times New Roman" pitchFamily="18" charset="0"/>
                <a:cs typeface="Times New Roman" pitchFamily="18" charset="0"/>
              </a:rPr>
              <a:t>[2] S. </a:t>
            </a:r>
            <a:r>
              <a:rPr lang="en-US" sz="1400" dirty="0" err="1">
                <a:latin typeface="Times New Roman" pitchFamily="18" charset="0"/>
                <a:cs typeface="Times New Roman" pitchFamily="18" charset="0"/>
              </a:rPr>
              <a:t>Jarecki</a:t>
            </a:r>
            <a:r>
              <a:rPr lang="en-US" sz="1400" dirty="0">
                <a:latin typeface="Times New Roman" pitchFamily="18" charset="0"/>
                <a:cs typeface="Times New Roman" pitchFamily="18" charset="0"/>
              </a:rPr>
              <a:t>, C. </a:t>
            </a:r>
            <a:r>
              <a:rPr lang="en-US" sz="1400" dirty="0" err="1">
                <a:latin typeface="Times New Roman" pitchFamily="18" charset="0"/>
                <a:cs typeface="Times New Roman" pitchFamily="18" charset="0"/>
              </a:rPr>
              <a:t>Jutla</a:t>
            </a:r>
            <a:r>
              <a:rPr lang="en-US" sz="1400" dirty="0">
                <a:latin typeface="Times New Roman" pitchFamily="18" charset="0"/>
                <a:cs typeface="Times New Roman" pitchFamily="18" charset="0"/>
              </a:rPr>
              <a:t>, H. </a:t>
            </a:r>
            <a:r>
              <a:rPr lang="en-US" sz="1400" dirty="0" err="1">
                <a:latin typeface="Times New Roman" pitchFamily="18" charset="0"/>
                <a:cs typeface="Times New Roman" pitchFamily="18" charset="0"/>
              </a:rPr>
              <a:t>Krawczyk</a:t>
            </a:r>
            <a:r>
              <a:rPr lang="en-US" sz="1400" dirty="0">
                <a:latin typeface="Times New Roman" pitchFamily="18" charset="0"/>
                <a:cs typeface="Times New Roman" pitchFamily="18" charset="0"/>
              </a:rPr>
              <a:t>, M. </a:t>
            </a:r>
            <a:r>
              <a:rPr lang="en-US" sz="1400" dirty="0" err="1">
                <a:latin typeface="Times New Roman" pitchFamily="18" charset="0"/>
                <a:cs typeface="Times New Roman" pitchFamily="18" charset="0"/>
              </a:rPr>
              <a:t>Rosu</a:t>
            </a:r>
            <a:r>
              <a:rPr lang="en-US" sz="1400" dirty="0">
                <a:latin typeface="Times New Roman" pitchFamily="18" charset="0"/>
                <a:cs typeface="Times New Roman" pitchFamily="18" charset="0"/>
              </a:rPr>
              <a:t>, and M. Steiner, “Outsourced symmetric private information retrieval,” in Proceedings of the 2013 ACM SIGSAC conference on Computer &amp; communications security. ACM, 2013, pp. 875–888.</a:t>
            </a:r>
          </a:p>
          <a:p>
            <a:pPr algn="just">
              <a:lnSpc>
                <a:spcPct val="150000"/>
              </a:lnSpc>
            </a:pPr>
            <a:r>
              <a:rPr lang="en-US" sz="1400" dirty="0">
                <a:latin typeface="Times New Roman" pitchFamily="18" charset="0"/>
                <a:cs typeface="Times New Roman" pitchFamily="18" charset="0"/>
              </a:rPr>
              <a:t>[3] S. </a:t>
            </a:r>
            <a:r>
              <a:rPr lang="en-US" sz="1400" dirty="0" err="1">
                <a:latin typeface="Times New Roman" pitchFamily="18" charset="0"/>
                <a:cs typeface="Times New Roman" pitchFamily="18" charset="0"/>
              </a:rPr>
              <a:t>Kamara</a:t>
            </a:r>
            <a:r>
              <a:rPr lang="en-US" sz="1400" dirty="0">
                <a:latin typeface="Times New Roman" pitchFamily="18" charset="0"/>
                <a:cs typeface="Times New Roman" pitchFamily="18" charset="0"/>
              </a:rPr>
              <a:t>, C. </a:t>
            </a:r>
            <a:r>
              <a:rPr lang="en-US" sz="1400" dirty="0" err="1">
                <a:latin typeface="Times New Roman" pitchFamily="18" charset="0"/>
                <a:cs typeface="Times New Roman" pitchFamily="18" charset="0"/>
              </a:rPr>
              <a:t>Papamanthou</a:t>
            </a:r>
            <a:r>
              <a:rPr lang="en-US" sz="1400" dirty="0">
                <a:latin typeface="Times New Roman" pitchFamily="18" charset="0"/>
                <a:cs typeface="Times New Roman" pitchFamily="18" charset="0"/>
              </a:rPr>
              <a:t>, and T. Roeder, “Dynamic searchable symmetric encryption,” in Proceedings of the 2012 ACM conference on Computer and communications security. ACM, 2012, pp. 965–976.</a:t>
            </a:r>
          </a:p>
          <a:p>
            <a:pPr algn="just">
              <a:lnSpc>
                <a:spcPct val="150000"/>
              </a:lnSpc>
            </a:pPr>
            <a:r>
              <a:rPr lang="en-US" sz="1400" dirty="0">
                <a:latin typeface="Times New Roman" pitchFamily="18" charset="0"/>
                <a:cs typeface="Times New Roman" pitchFamily="18" charset="0"/>
              </a:rPr>
              <a:t>[4] D. Cash, S. </a:t>
            </a:r>
            <a:r>
              <a:rPr lang="en-US" sz="1400" dirty="0" err="1">
                <a:latin typeface="Times New Roman" pitchFamily="18" charset="0"/>
                <a:cs typeface="Times New Roman" pitchFamily="18" charset="0"/>
              </a:rPr>
              <a:t>Jarecki</a:t>
            </a:r>
            <a:r>
              <a:rPr lang="en-US" sz="1400" dirty="0">
                <a:latin typeface="Times New Roman" pitchFamily="18" charset="0"/>
                <a:cs typeface="Times New Roman" pitchFamily="18" charset="0"/>
              </a:rPr>
              <a:t>, C. </a:t>
            </a:r>
            <a:r>
              <a:rPr lang="en-US" sz="1400" dirty="0" err="1">
                <a:latin typeface="Times New Roman" pitchFamily="18" charset="0"/>
                <a:cs typeface="Times New Roman" pitchFamily="18" charset="0"/>
              </a:rPr>
              <a:t>Jutla</a:t>
            </a:r>
            <a:r>
              <a:rPr lang="en-US" sz="1400" dirty="0">
                <a:latin typeface="Times New Roman" pitchFamily="18" charset="0"/>
                <a:cs typeface="Times New Roman" pitchFamily="18" charset="0"/>
              </a:rPr>
              <a:t>, H. </a:t>
            </a:r>
            <a:r>
              <a:rPr lang="en-US" sz="1400" dirty="0" err="1">
                <a:latin typeface="Times New Roman" pitchFamily="18" charset="0"/>
                <a:cs typeface="Times New Roman" pitchFamily="18" charset="0"/>
              </a:rPr>
              <a:t>Krawczyk</a:t>
            </a:r>
            <a:r>
              <a:rPr lang="en-US" sz="1400" dirty="0">
                <a:latin typeface="Times New Roman" pitchFamily="18" charset="0"/>
                <a:cs typeface="Times New Roman" pitchFamily="18" charset="0"/>
              </a:rPr>
              <a:t>, M. </a:t>
            </a:r>
            <a:r>
              <a:rPr lang="en-US" sz="1400" dirty="0" err="1">
                <a:latin typeface="Times New Roman" pitchFamily="18" charset="0"/>
                <a:cs typeface="Times New Roman" pitchFamily="18" charset="0"/>
              </a:rPr>
              <a:t>Rosu</a:t>
            </a:r>
            <a:r>
              <a:rPr lang="en-US" sz="1400" dirty="0">
                <a:latin typeface="Times New Roman" pitchFamily="18" charset="0"/>
                <a:cs typeface="Times New Roman" pitchFamily="18" charset="0"/>
              </a:rPr>
              <a:t>, and M. Steiner, “Highly-scalable searchable symmetric encryption with support for </a:t>
            </a:r>
            <a:r>
              <a:rPr lang="en-US" sz="1400" dirty="0" err="1">
                <a:latin typeface="Times New Roman" pitchFamily="18" charset="0"/>
                <a:cs typeface="Times New Roman" pitchFamily="18" charset="0"/>
              </a:rPr>
              <a:t>boolean</a:t>
            </a:r>
            <a:r>
              <a:rPr lang="en-US" sz="1400" dirty="0">
                <a:latin typeface="Times New Roman" pitchFamily="18" charset="0"/>
                <a:cs typeface="Times New Roman" pitchFamily="18" charset="0"/>
              </a:rPr>
              <a:t> queries,” in Advances in Cryptology- CRYPTO 2013. Springer, 2013, pp. 353–373.</a:t>
            </a:r>
          </a:p>
          <a:p>
            <a:pPr algn="just">
              <a:lnSpc>
                <a:spcPct val="150000"/>
              </a:lnSpc>
            </a:pPr>
            <a:r>
              <a:rPr lang="en-US" sz="1400" dirty="0">
                <a:latin typeface="Times New Roman" pitchFamily="18" charset="0"/>
                <a:cs typeface="Times New Roman" pitchFamily="18" charset="0"/>
              </a:rPr>
              <a:t>[5] M. </a:t>
            </a:r>
            <a:r>
              <a:rPr lang="en-US" sz="1400" dirty="0" err="1">
                <a:latin typeface="Times New Roman" pitchFamily="18" charset="0"/>
                <a:cs typeface="Times New Roman" pitchFamily="18" charset="0"/>
              </a:rPr>
              <a:t>Naveed</a:t>
            </a:r>
            <a:r>
              <a:rPr lang="en-US" sz="1400" dirty="0">
                <a:latin typeface="Times New Roman" pitchFamily="18" charset="0"/>
                <a:cs typeface="Times New Roman" pitchFamily="18" charset="0"/>
              </a:rPr>
              <a:t>, M. </a:t>
            </a:r>
            <a:r>
              <a:rPr lang="en-US" sz="1400" dirty="0" err="1">
                <a:latin typeface="Times New Roman" pitchFamily="18" charset="0"/>
                <a:cs typeface="Times New Roman" pitchFamily="18" charset="0"/>
              </a:rPr>
              <a:t>Prabhakaran</a:t>
            </a:r>
            <a:r>
              <a:rPr lang="en-US" sz="1400" dirty="0">
                <a:latin typeface="Times New Roman" pitchFamily="18" charset="0"/>
                <a:cs typeface="Times New Roman" pitchFamily="18" charset="0"/>
              </a:rPr>
              <a:t>, and C. A. Gunter, “Dynamic searchable encryption via blind storage.” in Proceedings of the IEEE Symposium on Security and Privacy, San Jose, CA, May, 2014.</a:t>
            </a:r>
          </a:p>
          <a:p>
            <a:pPr algn="just">
              <a:lnSpc>
                <a:spcPct val="150000"/>
              </a:lnSpc>
            </a:pPr>
            <a:r>
              <a:rPr lang="en-US" sz="1400" dirty="0">
                <a:latin typeface="Times New Roman" pitchFamily="18" charset="0"/>
                <a:cs typeface="Times New Roman" pitchFamily="18" charset="0"/>
              </a:rPr>
              <a:t>[6] E. </a:t>
            </a:r>
            <a:r>
              <a:rPr lang="en-US" sz="1400" dirty="0" err="1">
                <a:latin typeface="Times New Roman" pitchFamily="18" charset="0"/>
                <a:cs typeface="Times New Roman" pitchFamily="18" charset="0"/>
              </a:rPr>
              <a:t>Stefanov</a:t>
            </a:r>
            <a:r>
              <a:rPr lang="en-US" sz="1400" dirty="0">
                <a:latin typeface="Times New Roman" pitchFamily="18" charset="0"/>
                <a:cs typeface="Times New Roman" pitchFamily="18" charset="0"/>
              </a:rPr>
              <a:t>, C. </a:t>
            </a:r>
            <a:r>
              <a:rPr lang="en-US" sz="1400" dirty="0" err="1">
                <a:latin typeface="Times New Roman" pitchFamily="18" charset="0"/>
                <a:cs typeface="Times New Roman" pitchFamily="18" charset="0"/>
              </a:rPr>
              <a:t>Papamanthou</a:t>
            </a:r>
            <a:r>
              <a:rPr lang="en-US" sz="1400" dirty="0">
                <a:latin typeface="Times New Roman" pitchFamily="18" charset="0"/>
                <a:cs typeface="Times New Roman" pitchFamily="18" charset="0"/>
              </a:rPr>
              <a:t>, and E. Shi, “Practical dynamic searchable encryption with small leakage.” IACR Cryptology </a:t>
            </a:r>
            <a:r>
              <a:rPr lang="en-US" sz="1400" dirty="0" err="1">
                <a:latin typeface="Times New Roman" pitchFamily="18" charset="0"/>
                <a:cs typeface="Times New Roman" pitchFamily="18" charset="0"/>
              </a:rPr>
              <a:t>ePrint</a:t>
            </a:r>
            <a:r>
              <a:rPr lang="en-US" sz="1400" dirty="0">
                <a:latin typeface="Times New Roman" pitchFamily="18" charset="0"/>
                <a:cs typeface="Times New Roman" pitchFamily="18" charset="0"/>
              </a:rPr>
              <a:t> Archive, vol. 2013, p. 832, 2013.</a:t>
            </a:r>
          </a:p>
          <a:p>
            <a:pPr algn="just">
              <a:lnSpc>
                <a:spcPct val="150000"/>
              </a:lnSpc>
            </a:pPr>
            <a:r>
              <a:rPr lang="en-US" sz="1400" dirty="0">
                <a:latin typeface="Times New Roman" pitchFamily="18" charset="0"/>
                <a:cs typeface="Times New Roman" pitchFamily="18" charset="0"/>
              </a:rPr>
              <a:t>[7] D. Cash, J. Jaeger, S. </a:t>
            </a:r>
            <a:r>
              <a:rPr lang="en-US" sz="1400" dirty="0" err="1">
                <a:latin typeface="Times New Roman" pitchFamily="18" charset="0"/>
                <a:cs typeface="Times New Roman" pitchFamily="18" charset="0"/>
              </a:rPr>
              <a:t>Jarecki</a:t>
            </a:r>
            <a:r>
              <a:rPr lang="en-US" sz="1400" dirty="0">
                <a:latin typeface="Times New Roman" pitchFamily="18" charset="0"/>
                <a:cs typeface="Times New Roman" pitchFamily="18" charset="0"/>
              </a:rPr>
              <a:t>, C. S. </a:t>
            </a:r>
            <a:r>
              <a:rPr lang="en-US" sz="1400" dirty="0" err="1">
                <a:latin typeface="Times New Roman" pitchFamily="18" charset="0"/>
                <a:cs typeface="Times New Roman" pitchFamily="18" charset="0"/>
              </a:rPr>
              <a:t>Jutla</a:t>
            </a:r>
            <a:r>
              <a:rPr lang="en-US" sz="1400" dirty="0">
                <a:latin typeface="Times New Roman" pitchFamily="18" charset="0"/>
                <a:cs typeface="Times New Roman" pitchFamily="18" charset="0"/>
              </a:rPr>
              <a:t>, H. </a:t>
            </a:r>
            <a:r>
              <a:rPr lang="en-US" sz="1400" dirty="0" err="1">
                <a:latin typeface="Times New Roman" pitchFamily="18" charset="0"/>
                <a:cs typeface="Times New Roman" pitchFamily="18" charset="0"/>
              </a:rPr>
              <a:t>Krawczyk</a:t>
            </a:r>
            <a:r>
              <a:rPr lang="en-US" sz="1400" dirty="0">
                <a:latin typeface="Times New Roman" pitchFamily="18" charset="0"/>
                <a:cs typeface="Times New Roman" pitchFamily="18" charset="0"/>
              </a:rPr>
              <a:t>, M. C. </a:t>
            </a:r>
            <a:r>
              <a:rPr lang="en-US" sz="1400" dirty="0" err="1">
                <a:latin typeface="Times New Roman" pitchFamily="18" charset="0"/>
                <a:cs typeface="Times New Roman" pitchFamily="18" charset="0"/>
              </a:rPr>
              <a:t>Rosu</a:t>
            </a:r>
            <a:r>
              <a:rPr lang="en-US" sz="1400" dirty="0">
                <a:latin typeface="Times New Roman" pitchFamily="18" charset="0"/>
                <a:cs typeface="Times New Roman" pitchFamily="18" charset="0"/>
              </a:rPr>
              <a:t>, and M. Steiner, “Dynamic searchable encryption in </a:t>
            </a:r>
            <a:r>
              <a:rPr lang="en-US" sz="1400" dirty="0" err="1">
                <a:latin typeface="Times New Roman" pitchFamily="18" charset="0"/>
                <a:cs typeface="Times New Roman" pitchFamily="18" charset="0"/>
              </a:rPr>
              <a:t>verylarge</a:t>
            </a:r>
            <a:r>
              <a:rPr lang="en-US" sz="1400" dirty="0">
                <a:latin typeface="Times New Roman" pitchFamily="18" charset="0"/>
                <a:cs typeface="Times New Roman" pitchFamily="18" charset="0"/>
              </a:rPr>
              <a:t> databases: Data structures and implementation,” in 21st Annual Network and Distributed System Security Symposium, NDSS 2014, San Diego, California, USA, February 23-26, 2014, 2014.</a:t>
            </a:r>
          </a:p>
          <a:p>
            <a:pPr algn="just">
              <a:lnSpc>
                <a:spcPct val="150000"/>
              </a:lnSpc>
            </a:pPr>
            <a:r>
              <a:rPr lang="en-US" sz="1400" dirty="0">
                <a:latin typeface="Times New Roman" pitchFamily="18" charset="0"/>
                <a:cs typeface="Times New Roman" pitchFamily="18" charset="0"/>
              </a:rPr>
              <a:t>[8] S. Faber, S. </a:t>
            </a:r>
            <a:r>
              <a:rPr lang="en-US" sz="1400" dirty="0" err="1">
                <a:latin typeface="Times New Roman" pitchFamily="18" charset="0"/>
                <a:cs typeface="Times New Roman" pitchFamily="18" charset="0"/>
              </a:rPr>
              <a:t>Jarecki</a:t>
            </a:r>
            <a:r>
              <a:rPr lang="en-US" sz="1400" dirty="0">
                <a:latin typeface="Times New Roman" pitchFamily="18" charset="0"/>
                <a:cs typeface="Times New Roman" pitchFamily="18" charset="0"/>
              </a:rPr>
              <a:t>, H. </a:t>
            </a:r>
            <a:r>
              <a:rPr lang="en-US" sz="1400" dirty="0" err="1">
                <a:latin typeface="Times New Roman" pitchFamily="18" charset="0"/>
                <a:cs typeface="Times New Roman" pitchFamily="18" charset="0"/>
              </a:rPr>
              <a:t>Krawczyk</a:t>
            </a:r>
            <a:r>
              <a:rPr lang="en-US" sz="1400" dirty="0">
                <a:latin typeface="Times New Roman" pitchFamily="18" charset="0"/>
                <a:cs typeface="Times New Roman" pitchFamily="18" charset="0"/>
              </a:rPr>
              <a:t>, Q. Nguyen, M. </a:t>
            </a:r>
            <a:r>
              <a:rPr lang="en-US" sz="1400" dirty="0" err="1">
                <a:latin typeface="Times New Roman" pitchFamily="18" charset="0"/>
                <a:cs typeface="Times New Roman" pitchFamily="18" charset="0"/>
              </a:rPr>
              <a:t>Rosu</a:t>
            </a:r>
            <a:r>
              <a:rPr lang="en-US" sz="1400" dirty="0">
                <a:latin typeface="Times New Roman" pitchFamily="18" charset="0"/>
                <a:cs typeface="Times New Roman" pitchFamily="18" charset="0"/>
              </a:rPr>
              <a:t>, and M. Steiner, “Rich queries on encrypted data: Beyond exact matches,” in European Symposium on Research in Computer Security (ESORICS 2015). Springer, 2015, pp. 123–145.</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0" y="0"/>
            <a:ext cx="9144000" cy="6878806"/>
          </a:xfrm>
          <a:prstGeom prst="rect">
            <a:avLst/>
          </a:prstGeom>
          <a:noFill/>
          <a:ln w="9525">
            <a:noFill/>
            <a:miter lim="800000"/>
            <a:headEnd/>
            <a:tailEnd/>
          </a:ln>
        </p:spPr>
        <p:txBody>
          <a:bodyPr anchor="ctr">
            <a:spAutoFit/>
          </a:bodyPr>
          <a:lstStyle/>
          <a:p>
            <a:pPr algn="just">
              <a:lnSpc>
                <a:spcPct val="150000"/>
              </a:lnSpc>
            </a:pPr>
            <a:endParaRPr lang="en-US" sz="1400"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[9] M. </a:t>
            </a:r>
            <a:r>
              <a:rPr lang="en-US" sz="1400" dirty="0" err="1">
                <a:latin typeface="Times New Roman" pitchFamily="18" charset="0"/>
                <a:cs typeface="Times New Roman" pitchFamily="18" charset="0"/>
              </a:rPr>
              <a:t>Azraoui</a:t>
            </a:r>
            <a:r>
              <a:rPr lang="en-US" sz="1400" dirty="0">
                <a:latin typeface="Times New Roman" pitchFamily="18" charset="0"/>
                <a:cs typeface="Times New Roman" pitchFamily="18" charset="0"/>
              </a:rPr>
              <a:t>, K. </a:t>
            </a:r>
            <a:r>
              <a:rPr lang="en-US" sz="1400" dirty="0" err="1">
                <a:latin typeface="Times New Roman" pitchFamily="18" charset="0"/>
                <a:cs typeface="Times New Roman" pitchFamily="18" charset="0"/>
              </a:rPr>
              <a:t>Elkhiyaoui</a:t>
            </a:r>
            <a:r>
              <a:rPr lang="en-US" sz="1400" dirty="0">
                <a:latin typeface="Times New Roman" pitchFamily="18" charset="0"/>
                <a:cs typeface="Times New Roman" pitchFamily="18" charset="0"/>
              </a:rPr>
              <a:t>, M. </a:t>
            </a:r>
            <a:r>
              <a:rPr lang="en-US" sz="1400" dirty="0" err="1">
                <a:latin typeface="Times New Roman" pitchFamily="18" charset="0"/>
                <a:cs typeface="Times New Roman" pitchFamily="18" charset="0"/>
              </a:rPr>
              <a:t>Onen</a:t>
            </a:r>
            <a:r>
              <a:rPr lang="en-US" sz="1400" dirty="0">
                <a:latin typeface="Times New Roman" pitchFamily="18" charset="0"/>
                <a:cs typeface="Times New Roman" pitchFamily="18" charset="0"/>
              </a:rPr>
              <a:t>, and R. </a:t>
            </a:r>
            <a:r>
              <a:rPr lang="en-US" sz="1400" dirty="0" err="1">
                <a:latin typeface="Times New Roman" pitchFamily="18" charset="0"/>
                <a:cs typeface="Times New Roman" pitchFamily="18" charset="0"/>
              </a:rPr>
              <a:t>Molva</a:t>
            </a:r>
            <a:r>
              <a:rPr lang="en-US" sz="1400" dirty="0">
                <a:latin typeface="Times New Roman" pitchFamily="18" charset="0"/>
                <a:cs typeface="Times New Roman" pitchFamily="18" charset="0"/>
              </a:rPr>
              <a:t>, “Publicly verifiable conjunctive keyword search in outsourced databases,” in Proceedings of the 2015 IEEE conference on Communications and Network Security (CNS). IEEE, 2015, pp. 619–627.</a:t>
            </a:r>
          </a:p>
          <a:p>
            <a:pPr algn="just">
              <a:lnSpc>
                <a:spcPct val="150000"/>
              </a:lnSpc>
            </a:pPr>
            <a:r>
              <a:rPr lang="en-US" sz="1400" dirty="0">
                <a:latin typeface="Times New Roman" pitchFamily="18" charset="0"/>
                <a:cs typeface="Times New Roman" pitchFamily="18" charset="0"/>
              </a:rPr>
              <a:t>[10] </a:t>
            </a:r>
            <a:r>
              <a:rPr lang="en-US" sz="1400" dirty="0">
                <a:latin typeface="Times New Roman" pitchFamily="18" charset="0"/>
                <a:cs typeface="Times New Roman" pitchFamily="18" charset="0"/>
                <a:hlinkClick r:id="rId2"/>
              </a:rPr>
              <a:t>http://www.wired.com/2009/01/magnolia-suffer/</a:t>
            </a:r>
            <a:r>
              <a:rPr lang="en-US" sz="1400" dirty="0">
                <a:latin typeface="Times New Roman" pitchFamily="18" charset="0"/>
                <a:cs typeface="Times New Roman" pitchFamily="18" charset="0"/>
              </a:rPr>
              <a:t>.</a:t>
            </a:r>
          </a:p>
          <a:p>
            <a:pPr algn="just">
              <a:lnSpc>
                <a:spcPct val="150000"/>
              </a:lnSpc>
            </a:pPr>
            <a:r>
              <a:rPr lang="en-US" sz="1400" dirty="0">
                <a:latin typeface="Times New Roman" pitchFamily="18" charset="0"/>
                <a:cs typeface="Times New Roman" pitchFamily="18" charset="0"/>
              </a:rPr>
              <a:t>[11] http://mashable.com/2011/02/27/gmail-glitch/.</a:t>
            </a:r>
          </a:p>
          <a:p>
            <a:pPr algn="just">
              <a:lnSpc>
                <a:spcPct val="150000"/>
              </a:lnSpc>
            </a:pPr>
            <a:r>
              <a:rPr lang="en-US" sz="1400" dirty="0">
                <a:latin typeface="Times New Roman" pitchFamily="18" charset="0"/>
                <a:cs typeface="Times New Roman" pitchFamily="18" charset="0"/>
              </a:rPr>
              <a:t>[12] B. </a:t>
            </a:r>
            <a:r>
              <a:rPr lang="en-US" sz="1400" dirty="0" err="1">
                <a:latin typeface="Times New Roman" pitchFamily="18" charset="0"/>
                <a:cs typeface="Times New Roman" pitchFamily="18" charset="0"/>
              </a:rPr>
              <a:t>Parno</a:t>
            </a:r>
            <a:r>
              <a:rPr lang="en-US" sz="1400" dirty="0">
                <a:latin typeface="Times New Roman" pitchFamily="18" charset="0"/>
                <a:cs typeface="Times New Roman" pitchFamily="18" charset="0"/>
              </a:rPr>
              <a:t>, M. </a:t>
            </a:r>
            <a:r>
              <a:rPr lang="en-US" sz="1400" dirty="0" err="1">
                <a:latin typeface="Times New Roman" pitchFamily="18" charset="0"/>
                <a:cs typeface="Times New Roman" pitchFamily="18" charset="0"/>
              </a:rPr>
              <a:t>Raykova</a:t>
            </a:r>
            <a:r>
              <a:rPr lang="en-US" sz="1400" dirty="0">
                <a:latin typeface="Times New Roman" pitchFamily="18" charset="0"/>
                <a:cs typeface="Times New Roman" pitchFamily="18" charset="0"/>
              </a:rPr>
              <a:t>, and  V. </a:t>
            </a:r>
            <a:r>
              <a:rPr lang="en-US" sz="1400" dirty="0" err="1">
                <a:latin typeface="Times New Roman" pitchFamily="18" charset="0"/>
                <a:cs typeface="Times New Roman" pitchFamily="18" charset="0"/>
              </a:rPr>
              <a:t>Vaikuntanathan</a:t>
            </a:r>
            <a:r>
              <a:rPr lang="en-US" sz="1400" dirty="0">
                <a:latin typeface="Times New Roman" pitchFamily="18" charset="0"/>
                <a:cs typeface="Times New Roman" pitchFamily="18" charset="0"/>
              </a:rPr>
              <a:t>, “How to delegate and verify in public: Verifiable computation from attribute-based encryption,” in Proceedings of the 9th Theory of Cryptography Conference, TCC 12, 2012, pp. 422–439.</a:t>
            </a:r>
          </a:p>
          <a:p>
            <a:pPr algn="just">
              <a:lnSpc>
                <a:spcPct val="150000"/>
              </a:lnSpc>
            </a:pPr>
            <a:r>
              <a:rPr lang="en-US" sz="1400" dirty="0">
                <a:latin typeface="Times New Roman" pitchFamily="18" charset="0"/>
                <a:cs typeface="Times New Roman" pitchFamily="18" charset="0"/>
              </a:rPr>
              <a:t>[13] H. Pang, j. Zhang, and k. </a:t>
            </a:r>
            <a:r>
              <a:rPr lang="en-US" sz="1400" dirty="0" err="1">
                <a:latin typeface="Times New Roman" pitchFamily="18" charset="0"/>
                <a:cs typeface="Times New Roman" pitchFamily="18" charset="0"/>
              </a:rPr>
              <a:t>Mouratidis</a:t>
            </a:r>
            <a:r>
              <a:rPr lang="en-US" sz="1400" dirty="0">
                <a:latin typeface="Times New Roman" pitchFamily="18" charset="0"/>
                <a:cs typeface="Times New Roman" pitchFamily="18" charset="0"/>
              </a:rPr>
              <a:t>, “Scalable verification for outsourced dynamic databases,” Proceedings of the VLDB Endowment, vol. 2, no. 1, pp. 802–813, 2009.</a:t>
            </a:r>
          </a:p>
          <a:p>
            <a:pPr algn="just">
              <a:lnSpc>
                <a:spcPct val="150000"/>
              </a:lnSpc>
            </a:pPr>
            <a:r>
              <a:rPr lang="en-US" sz="1400" dirty="0">
                <a:latin typeface="Times New Roman" pitchFamily="18" charset="0"/>
                <a:cs typeface="Times New Roman" pitchFamily="18" charset="0"/>
              </a:rPr>
              <a:t>[14] F. Li, M. </a:t>
            </a:r>
            <a:r>
              <a:rPr lang="en-US" sz="1400" dirty="0" err="1">
                <a:latin typeface="Times New Roman" pitchFamily="18" charset="0"/>
                <a:cs typeface="Times New Roman" pitchFamily="18" charset="0"/>
              </a:rPr>
              <a:t>Hadjieleftheriou</a:t>
            </a:r>
            <a:r>
              <a:rPr lang="en-US" sz="1400" dirty="0">
                <a:latin typeface="Times New Roman" pitchFamily="18" charset="0"/>
                <a:cs typeface="Times New Roman" pitchFamily="18" charset="0"/>
              </a:rPr>
              <a:t>, k. </a:t>
            </a:r>
            <a:r>
              <a:rPr lang="en-US" sz="1400" dirty="0" err="1">
                <a:latin typeface="Times New Roman" pitchFamily="18" charset="0"/>
                <a:cs typeface="Times New Roman" pitchFamily="18" charset="0"/>
              </a:rPr>
              <a:t>Kollios</a:t>
            </a:r>
            <a:r>
              <a:rPr lang="en-US" sz="1400" dirty="0">
                <a:latin typeface="Times New Roman" pitchFamily="18" charset="0"/>
                <a:cs typeface="Times New Roman" pitchFamily="18" charset="0"/>
              </a:rPr>
              <a:t>, and L. </a:t>
            </a:r>
            <a:r>
              <a:rPr lang="en-US" sz="1400" dirty="0" err="1">
                <a:latin typeface="Times New Roman" pitchFamily="18" charset="0"/>
                <a:cs typeface="Times New Roman" pitchFamily="18" charset="0"/>
              </a:rPr>
              <a:t>Reyzin</a:t>
            </a:r>
            <a:r>
              <a:rPr lang="en-US" sz="1400" dirty="0">
                <a:latin typeface="Times New Roman" pitchFamily="18" charset="0"/>
                <a:cs typeface="Times New Roman" pitchFamily="18" charset="0"/>
              </a:rPr>
              <a:t>, “Dynamic authenticated index structures for outsourced databases,” in Proceedings of the 2006 ACM SIGMOD international conference on Management of data. ACM, 2006, pp. 121–132.</a:t>
            </a:r>
          </a:p>
          <a:p>
            <a:pPr algn="just">
              <a:lnSpc>
                <a:spcPct val="150000"/>
              </a:lnSpc>
            </a:pPr>
            <a:r>
              <a:rPr lang="en-US" sz="1400" dirty="0">
                <a:latin typeface="Times New Roman" pitchFamily="18" charset="0"/>
                <a:cs typeface="Times New Roman" pitchFamily="18" charset="0"/>
              </a:rPr>
              <a:t>[15] S. </a:t>
            </a:r>
            <a:r>
              <a:rPr lang="en-US" sz="1400" dirty="0" err="1">
                <a:latin typeface="Times New Roman" pitchFamily="18" charset="0"/>
                <a:cs typeface="Times New Roman" pitchFamily="18" charset="0"/>
              </a:rPr>
              <a:t>Nath</a:t>
            </a:r>
            <a:r>
              <a:rPr lang="en-US" sz="1400" dirty="0">
                <a:latin typeface="Times New Roman" pitchFamily="18" charset="0"/>
                <a:cs typeface="Times New Roman" pitchFamily="18" charset="0"/>
              </a:rPr>
              <a:t> and R. </a:t>
            </a:r>
            <a:r>
              <a:rPr lang="en-US" sz="1400" dirty="0" err="1">
                <a:latin typeface="Times New Roman" pitchFamily="18" charset="0"/>
                <a:cs typeface="Times New Roman" pitchFamily="18" charset="0"/>
              </a:rPr>
              <a:t>Venkatesan</a:t>
            </a:r>
            <a:r>
              <a:rPr lang="en-US" sz="1400" dirty="0">
                <a:latin typeface="Times New Roman" pitchFamily="18" charset="0"/>
                <a:cs typeface="Times New Roman" pitchFamily="18" charset="0"/>
              </a:rPr>
              <a:t>, “Publicly verifiable grouped aggregation queries on outsourced data streams,” in Proceedings of the 29th International Conference on Data Engineering (ICDE). IEEE, 2013, pp. 517–528.</a:t>
            </a:r>
          </a:p>
          <a:p>
            <a:pPr algn="just">
              <a:lnSpc>
                <a:spcPct val="150000"/>
              </a:lnSpc>
            </a:pPr>
            <a:r>
              <a:rPr lang="en-US" sz="1400" dirty="0">
                <a:latin typeface="Times New Roman" pitchFamily="18" charset="0"/>
                <a:cs typeface="Times New Roman" pitchFamily="18" charset="0"/>
              </a:rPr>
              <a:t>[16] F. Li, K. Yi, M. </a:t>
            </a:r>
            <a:r>
              <a:rPr lang="en-US" sz="1400" dirty="0" err="1">
                <a:latin typeface="Times New Roman" pitchFamily="18" charset="0"/>
                <a:cs typeface="Times New Roman" pitchFamily="18" charset="0"/>
              </a:rPr>
              <a:t>Hadjieleftheriou</a:t>
            </a:r>
            <a:r>
              <a:rPr lang="en-US" sz="1400" dirty="0">
                <a:latin typeface="Times New Roman" pitchFamily="18" charset="0"/>
                <a:cs typeface="Times New Roman" pitchFamily="18" charset="0"/>
              </a:rPr>
              <a:t>, and G. </a:t>
            </a:r>
            <a:r>
              <a:rPr lang="en-US" sz="1400" dirty="0" err="1">
                <a:latin typeface="Times New Roman" pitchFamily="18" charset="0"/>
                <a:cs typeface="Times New Roman" pitchFamily="18" charset="0"/>
              </a:rPr>
              <a:t>Kollios</a:t>
            </a:r>
            <a:r>
              <a:rPr lang="en-US" sz="1400" dirty="0">
                <a:latin typeface="Times New Roman" pitchFamily="18" charset="0"/>
                <a:cs typeface="Times New Roman" pitchFamily="18" charset="0"/>
              </a:rPr>
              <a:t>, “Proof-infused streams: Enabling authentication of sliding window queries on streams,” in Proceedings of the 33rd international conference on Very large data bases. VLDB Endowment, 2007, pp. 147–158.</a:t>
            </a:r>
          </a:p>
          <a:p>
            <a:pPr algn="just">
              <a:lnSpc>
                <a:spcPct val="150000"/>
              </a:lnSpc>
            </a:pPr>
            <a:r>
              <a:rPr lang="en-US" sz="1400" dirty="0">
                <a:latin typeface="Times New Roman" pitchFamily="18" charset="0"/>
                <a:cs typeface="Times New Roman" pitchFamily="18" charset="0"/>
              </a:rPr>
              <a:t>[17] S. Papadopoulos, Y. Yang, and D. </a:t>
            </a:r>
            <a:r>
              <a:rPr lang="en-US" sz="1400" dirty="0" err="1">
                <a:latin typeface="Times New Roman" pitchFamily="18" charset="0"/>
                <a:cs typeface="Times New Roman" pitchFamily="18" charset="0"/>
              </a:rPr>
              <a:t>Papadias</a:t>
            </a:r>
            <a:r>
              <a:rPr lang="en-US" sz="1400" dirty="0">
                <a:latin typeface="Times New Roman" pitchFamily="18" charset="0"/>
                <a:cs typeface="Times New Roman" pitchFamily="18" charset="0"/>
              </a:rPr>
              <a:t>, “Cads: Continuous authentication on data streams,” in Proceedings of the 33rd international conference on Very large data bases. VLDB Endowment, 2007, pp. 135–146.</a:t>
            </a:r>
          </a:p>
          <a:p>
            <a:pPr algn="just">
              <a:lnSpc>
                <a:spcPct val="150000"/>
              </a:lnSpc>
            </a:pPr>
            <a:endParaRPr lang="en-US" sz="1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57200" y="304800"/>
            <a:ext cx="75438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 </a:t>
            </a:r>
          </a:p>
        </p:txBody>
      </p:sp>
      <p:sp>
        <p:nvSpPr>
          <p:cNvPr id="9219" name="Rectangle 3"/>
          <p:cNvSpPr>
            <a:spLocks noChangeArrowheads="1"/>
          </p:cNvSpPr>
          <p:nvPr/>
        </p:nvSpPr>
        <p:spPr bwMode="auto">
          <a:xfrm>
            <a:off x="228600" y="152400"/>
            <a:ext cx="8686800" cy="4254819"/>
          </a:xfrm>
          <a:prstGeom prst="rect">
            <a:avLst/>
          </a:prstGeom>
          <a:noFill/>
          <a:ln w="9525">
            <a:noFill/>
            <a:miter lim="800000"/>
            <a:headEnd/>
            <a:tailEnd/>
          </a:ln>
        </p:spPr>
        <p:txBody>
          <a:bodyPr anchor="ctr">
            <a:spAutoFit/>
          </a:bodyPr>
          <a:lstStyle/>
          <a:p>
            <a:pPr algn="just">
              <a:lnSpc>
                <a:spcPct val="150000"/>
              </a:lnSpc>
            </a:pPr>
            <a:r>
              <a:rPr lang="en-IN" sz="1400" b="1" dirty="0">
                <a:latin typeface="Times New Roman" pitchFamily="18" charset="0"/>
                <a:cs typeface="Times New Roman" pitchFamily="18" charset="0"/>
              </a:rPr>
              <a:t>TITLE	:</a:t>
            </a:r>
            <a:r>
              <a:rPr lang="en-IN" sz="1400" dirty="0">
                <a:latin typeface="Times New Roman" pitchFamily="18" charset="0"/>
                <a:cs typeface="Times New Roman" pitchFamily="18" charset="0"/>
              </a:rPr>
              <a:t> Improved proxy re-encryption schemes with applications to secure distributed storage.</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AUTHOR	: </a:t>
            </a:r>
            <a:r>
              <a:rPr lang="en-IN" sz="1400" dirty="0">
                <a:latin typeface="Times New Roman" pitchFamily="18" charset="0"/>
                <a:cs typeface="Times New Roman" pitchFamily="18" charset="0"/>
              </a:rPr>
              <a:t>Giuseppe </a:t>
            </a:r>
            <a:r>
              <a:rPr lang="en-IN" sz="1400" dirty="0" err="1">
                <a:latin typeface="Times New Roman" pitchFamily="18" charset="0"/>
                <a:cs typeface="Times New Roman" pitchFamily="18" charset="0"/>
              </a:rPr>
              <a:t>Ateniese</a:t>
            </a:r>
            <a:r>
              <a:rPr lang="en-IN" sz="1400" dirty="0">
                <a:latin typeface="Times New Roman" pitchFamily="18" charset="0"/>
                <a:cs typeface="Times New Roman" pitchFamily="18" charset="0"/>
              </a:rPr>
              <a:t>, Kevin Fu, Matthew Green, and Susan </a:t>
            </a:r>
            <a:r>
              <a:rPr lang="en-IN" sz="1400" dirty="0" err="1">
                <a:latin typeface="Times New Roman" pitchFamily="18" charset="0"/>
                <a:cs typeface="Times New Roman" pitchFamily="18" charset="0"/>
              </a:rPr>
              <a:t>Hohenberger</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YEAR	:</a:t>
            </a:r>
            <a:r>
              <a:rPr lang="en-IN" sz="1400" dirty="0">
                <a:latin typeface="Times New Roman" pitchFamily="18" charset="0"/>
                <a:cs typeface="Times New Roman" pitchFamily="18" charset="0"/>
              </a:rPr>
              <a:t> 2006</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In 1998, Blaze, </a:t>
            </a:r>
            <a:r>
              <a:rPr lang="en-IN" sz="1400" dirty="0" err="1">
                <a:latin typeface="Times New Roman" pitchFamily="18" charset="0"/>
                <a:cs typeface="Times New Roman" pitchFamily="18" charset="0"/>
              </a:rPr>
              <a:t>Bleumer</a:t>
            </a:r>
            <a:r>
              <a:rPr lang="en-IN" sz="1400" dirty="0">
                <a:latin typeface="Times New Roman" pitchFamily="18" charset="0"/>
                <a:cs typeface="Times New Roman" pitchFamily="18" charset="0"/>
              </a:rPr>
              <a:t>, and Strauss (BBS) proposed an application called atomic proxy re-encryption, in which a semi-trusted proxy converts a </a:t>
            </a:r>
            <a:r>
              <a:rPr lang="en-IN" sz="1400" dirty="0" err="1">
                <a:latin typeface="Times New Roman" pitchFamily="18" charset="0"/>
                <a:cs typeface="Times New Roman" pitchFamily="18" charset="0"/>
              </a:rPr>
              <a:t>ciphertext</a:t>
            </a:r>
            <a:r>
              <a:rPr lang="en-IN" sz="1400" dirty="0">
                <a:latin typeface="Times New Roman" pitchFamily="18" charset="0"/>
                <a:cs typeface="Times New Roman" pitchFamily="18" charset="0"/>
              </a:rPr>
              <a:t> for Alice into a </a:t>
            </a:r>
            <a:r>
              <a:rPr lang="en-IN" sz="1400" dirty="0" err="1">
                <a:latin typeface="Times New Roman" pitchFamily="18" charset="0"/>
                <a:cs typeface="Times New Roman" pitchFamily="18" charset="0"/>
              </a:rPr>
              <a:t>ciphertext</a:t>
            </a:r>
            <a:r>
              <a:rPr lang="en-IN" sz="1400" dirty="0">
                <a:latin typeface="Times New Roman" pitchFamily="18" charset="0"/>
                <a:cs typeface="Times New Roman" pitchFamily="18" charset="0"/>
              </a:rPr>
              <a:t> for Bob without seeing the underlying plaintext. We predict that fast and secure re-encryption will become increasingly popular as a method for managing encrypted file systems. Although efficiently computable, the wide-spread adoption of BBS re-encryption has been hindered by considerable security risks. Following recent work of </a:t>
            </a:r>
            <a:r>
              <a:rPr lang="en-IN" sz="1400" dirty="0" err="1">
                <a:latin typeface="Times New Roman" pitchFamily="18" charset="0"/>
                <a:cs typeface="Times New Roman" pitchFamily="18" charset="0"/>
              </a:rPr>
              <a:t>Dodis</a:t>
            </a:r>
            <a:r>
              <a:rPr lang="en-IN" sz="1400" dirty="0">
                <a:latin typeface="Times New Roman" pitchFamily="18" charset="0"/>
                <a:cs typeface="Times New Roman" pitchFamily="18" charset="0"/>
              </a:rPr>
              <a:t> and Ivan, we present new re-encryption schemes that realize a stronger notion of security, and we demonstrate the usefulness of proxy re-encryption as a method of adding access control to a secure file system. Performance measurements of our experimental file system demonstrate that proxy re-encryption can work effectively in practice.</a:t>
            </a:r>
            <a:endParaRPr lang="en-US" sz="1400" dirty="0">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76200" y="381000"/>
            <a:ext cx="8839200" cy="5870646"/>
          </a:xfrm>
          <a:prstGeom prst="rect">
            <a:avLst/>
          </a:prstGeom>
          <a:noFill/>
          <a:ln w="9525">
            <a:noFill/>
            <a:miter lim="800000"/>
            <a:headEnd/>
            <a:tailEnd/>
          </a:ln>
        </p:spPr>
        <p:txBody>
          <a:bodyPr>
            <a:spAutoFit/>
          </a:bodyPr>
          <a:lstStyle/>
          <a:p>
            <a:pPr algn="just" eaLnBrk="0" hangingPunct="0">
              <a:lnSpc>
                <a:spcPct val="150000"/>
              </a:lnSpc>
            </a:pPr>
            <a:r>
              <a:rPr lang="en-US" sz="1400" dirty="0">
                <a:latin typeface="Times New Roman" pitchFamily="18" charset="0"/>
                <a:ea typeface="Calibri" pitchFamily="34" charset="0"/>
                <a:cs typeface="Times New Roman" pitchFamily="18" charset="0"/>
              </a:rPr>
              <a:t>[18] K. Yi, F. Li, G. </a:t>
            </a:r>
            <a:r>
              <a:rPr lang="en-US" sz="1400" dirty="0" err="1">
                <a:latin typeface="Times New Roman" pitchFamily="18" charset="0"/>
                <a:ea typeface="Calibri" pitchFamily="34" charset="0"/>
                <a:cs typeface="Times New Roman" pitchFamily="18" charset="0"/>
              </a:rPr>
              <a:t>Cormode</a:t>
            </a:r>
            <a:r>
              <a:rPr lang="en-US" sz="1400" dirty="0">
                <a:latin typeface="Times New Roman" pitchFamily="18" charset="0"/>
                <a:ea typeface="Calibri" pitchFamily="34" charset="0"/>
                <a:cs typeface="Times New Roman" pitchFamily="18" charset="0"/>
              </a:rPr>
              <a:t>, M. </a:t>
            </a:r>
            <a:r>
              <a:rPr lang="en-US" sz="1400" dirty="0" err="1">
                <a:latin typeface="Times New Roman" pitchFamily="18" charset="0"/>
                <a:ea typeface="Calibri" pitchFamily="34" charset="0"/>
                <a:cs typeface="Times New Roman" pitchFamily="18" charset="0"/>
              </a:rPr>
              <a:t>Hadjieleftheriou</a:t>
            </a:r>
            <a:r>
              <a:rPr lang="en-US" sz="1400" dirty="0">
                <a:latin typeface="Times New Roman" pitchFamily="18" charset="0"/>
                <a:ea typeface="Calibri" pitchFamily="34" charset="0"/>
                <a:cs typeface="Times New Roman" pitchFamily="18" charset="0"/>
              </a:rPr>
              <a:t>, G. </a:t>
            </a:r>
            <a:r>
              <a:rPr lang="en-US" sz="1400" dirty="0" err="1">
                <a:latin typeface="Times New Roman" pitchFamily="18" charset="0"/>
                <a:ea typeface="Calibri" pitchFamily="34" charset="0"/>
                <a:cs typeface="Times New Roman" pitchFamily="18" charset="0"/>
              </a:rPr>
              <a:t>Kollios</a:t>
            </a:r>
            <a:r>
              <a:rPr lang="en-US" sz="1400" dirty="0">
                <a:latin typeface="Times New Roman" pitchFamily="18" charset="0"/>
                <a:ea typeface="Calibri" pitchFamily="34" charset="0"/>
                <a:cs typeface="Times New Roman" pitchFamily="18" charset="0"/>
              </a:rPr>
              <a:t>, and D. </a:t>
            </a:r>
            <a:r>
              <a:rPr lang="en-US" sz="1400" dirty="0" err="1">
                <a:latin typeface="Times New Roman" pitchFamily="18" charset="0"/>
                <a:ea typeface="Calibri" pitchFamily="34" charset="0"/>
                <a:cs typeface="Times New Roman" pitchFamily="18" charset="0"/>
              </a:rPr>
              <a:t>Srivastava</a:t>
            </a:r>
            <a:r>
              <a:rPr lang="en-US" sz="1400" dirty="0">
                <a:latin typeface="Times New Roman" pitchFamily="18" charset="0"/>
                <a:ea typeface="Calibri" pitchFamily="34" charset="0"/>
                <a:cs typeface="Times New Roman" pitchFamily="18" charset="0"/>
              </a:rPr>
              <a:t>, “Small synopses for group-by query verification on outsourced data streams,” ACM Transactions on Database Systems (TODS), vol. 34, no. 3, p. 15, 2009.</a:t>
            </a:r>
          </a:p>
          <a:p>
            <a:pPr algn="just" eaLnBrk="0" hangingPunct="0">
              <a:lnSpc>
                <a:spcPct val="150000"/>
              </a:lnSpc>
            </a:pPr>
            <a:r>
              <a:rPr lang="en-US" sz="1400" dirty="0">
                <a:latin typeface="Times New Roman" pitchFamily="18" charset="0"/>
                <a:ea typeface="Calibri" pitchFamily="34" charset="0"/>
                <a:cs typeface="Times New Roman" pitchFamily="18" charset="0"/>
              </a:rPr>
              <a:t>[19] Q. </a:t>
            </a:r>
            <a:r>
              <a:rPr lang="en-US" sz="1400" dirty="0" err="1">
                <a:latin typeface="Times New Roman" pitchFamily="18" charset="0"/>
                <a:ea typeface="Calibri" pitchFamily="34" charset="0"/>
                <a:cs typeface="Times New Roman" pitchFamily="18" charset="0"/>
              </a:rPr>
              <a:t>Zheng</a:t>
            </a:r>
            <a:r>
              <a:rPr lang="en-US" sz="1400" dirty="0">
                <a:latin typeface="Times New Roman" pitchFamily="18" charset="0"/>
                <a:ea typeface="Calibri" pitchFamily="34" charset="0"/>
                <a:cs typeface="Times New Roman" pitchFamily="18" charset="0"/>
              </a:rPr>
              <a:t>, S. </a:t>
            </a:r>
            <a:r>
              <a:rPr lang="en-US" sz="1400" dirty="0" err="1">
                <a:latin typeface="Times New Roman" pitchFamily="18" charset="0"/>
                <a:ea typeface="Calibri" pitchFamily="34" charset="0"/>
                <a:cs typeface="Times New Roman" pitchFamily="18" charset="0"/>
              </a:rPr>
              <a:t>Xu</a:t>
            </a:r>
            <a:r>
              <a:rPr lang="en-US" sz="1400" dirty="0">
                <a:latin typeface="Times New Roman" pitchFamily="18" charset="0"/>
                <a:ea typeface="Calibri" pitchFamily="34" charset="0"/>
                <a:cs typeface="Times New Roman" pitchFamily="18" charset="0"/>
              </a:rPr>
              <a:t>, and G. </a:t>
            </a:r>
            <a:r>
              <a:rPr lang="en-US" sz="1400" dirty="0" err="1">
                <a:latin typeface="Times New Roman" pitchFamily="18" charset="0"/>
                <a:ea typeface="Calibri" pitchFamily="34" charset="0"/>
                <a:cs typeface="Times New Roman" pitchFamily="18" charset="0"/>
              </a:rPr>
              <a:t>Ateniese</a:t>
            </a:r>
            <a:r>
              <a:rPr lang="en-US" sz="1400" dirty="0">
                <a:latin typeface="Times New Roman" pitchFamily="18" charset="0"/>
                <a:ea typeface="Calibri" pitchFamily="34" charset="0"/>
                <a:cs typeface="Times New Roman" pitchFamily="18" charset="0"/>
              </a:rPr>
              <a:t>, “</a:t>
            </a:r>
            <a:r>
              <a:rPr lang="en-US" sz="1400" dirty="0" err="1">
                <a:latin typeface="Times New Roman" pitchFamily="18" charset="0"/>
                <a:ea typeface="Calibri" pitchFamily="34" charset="0"/>
                <a:cs typeface="Times New Roman" pitchFamily="18" charset="0"/>
              </a:rPr>
              <a:t>Vabks</a:t>
            </a:r>
            <a:r>
              <a:rPr lang="en-US" sz="1400" dirty="0">
                <a:latin typeface="Times New Roman" pitchFamily="18" charset="0"/>
                <a:ea typeface="Calibri" pitchFamily="34" charset="0"/>
                <a:cs typeface="Times New Roman" pitchFamily="18" charset="0"/>
              </a:rPr>
              <a:t>: Verifiable </a:t>
            </a:r>
            <a:r>
              <a:rPr lang="en-US" sz="1400" dirty="0" err="1">
                <a:latin typeface="Times New Roman" pitchFamily="18" charset="0"/>
                <a:ea typeface="Calibri" pitchFamily="34" charset="0"/>
                <a:cs typeface="Times New Roman" pitchFamily="18" charset="0"/>
              </a:rPr>
              <a:t>attributebased</a:t>
            </a:r>
            <a:r>
              <a:rPr lang="en-US" sz="1400" dirty="0">
                <a:latin typeface="Times New Roman" pitchFamily="18" charset="0"/>
                <a:ea typeface="Calibri" pitchFamily="34" charset="0"/>
                <a:cs typeface="Times New Roman" pitchFamily="18" charset="0"/>
              </a:rPr>
              <a:t> keyword search over outsourced encrypted data,” in Proceedings of the 2014 INFOCOM 2014. IEEE, 2014.</a:t>
            </a:r>
          </a:p>
          <a:p>
            <a:pPr algn="just" eaLnBrk="0" hangingPunct="0">
              <a:lnSpc>
                <a:spcPct val="150000"/>
              </a:lnSpc>
            </a:pPr>
            <a:r>
              <a:rPr lang="en-US" sz="1400" dirty="0">
                <a:latin typeface="Times New Roman" pitchFamily="18" charset="0"/>
                <a:ea typeface="Calibri" pitchFamily="34" charset="0"/>
                <a:cs typeface="Times New Roman" pitchFamily="18" charset="0"/>
              </a:rPr>
              <a:t>[20] C. </a:t>
            </a:r>
            <a:r>
              <a:rPr lang="en-US" sz="1400" dirty="0" err="1">
                <a:latin typeface="Times New Roman" pitchFamily="18" charset="0"/>
                <a:ea typeface="Calibri" pitchFamily="34" charset="0"/>
                <a:cs typeface="Times New Roman" pitchFamily="18" charset="0"/>
              </a:rPr>
              <a:t>Papamanthou</a:t>
            </a:r>
            <a:r>
              <a:rPr lang="en-US" sz="1400" dirty="0">
                <a:latin typeface="Times New Roman" pitchFamily="18" charset="0"/>
                <a:ea typeface="Calibri" pitchFamily="34" charset="0"/>
                <a:cs typeface="Times New Roman" pitchFamily="18" charset="0"/>
              </a:rPr>
              <a:t>, R. </a:t>
            </a:r>
            <a:r>
              <a:rPr lang="en-US" sz="1400" dirty="0" err="1">
                <a:latin typeface="Times New Roman" pitchFamily="18" charset="0"/>
                <a:ea typeface="Calibri" pitchFamily="34" charset="0"/>
                <a:cs typeface="Times New Roman" pitchFamily="18" charset="0"/>
              </a:rPr>
              <a:t>Tamassia</a:t>
            </a:r>
            <a:r>
              <a:rPr lang="en-US" sz="1400" dirty="0">
                <a:latin typeface="Times New Roman" pitchFamily="18" charset="0"/>
                <a:ea typeface="Calibri" pitchFamily="34" charset="0"/>
                <a:cs typeface="Times New Roman" pitchFamily="18" charset="0"/>
              </a:rPr>
              <a:t>, and N. </a:t>
            </a:r>
            <a:r>
              <a:rPr lang="en-US" sz="1400" dirty="0" err="1">
                <a:latin typeface="Times New Roman" pitchFamily="18" charset="0"/>
                <a:ea typeface="Calibri" pitchFamily="34" charset="0"/>
                <a:cs typeface="Times New Roman" pitchFamily="18" charset="0"/>
              </a:rPr>
              <a:t>Triandopoulos</a:t>
            </a:r>
            <a:r>
              <a:rPr lang="en-US" sz="1400" dirty="0">
                <a:latin typeface="Times New Roman" pitchFamily="18" charset="0"/>
                <a:ea typeface="Calibri" pitchFamily="34" charset="0"/>
                <a:cs typeface="Times New Roman" pitchFamily="18" charset="0"/>
              </a:rPr>
              <a:t>, “Authenticated hash tables,” in Proceedings of the 15th ACM conference on Computer and communications security. ACM, 2008, pp. 437–448.</a:t>
            </a:r>
          </a:p>
          <a:p>
            <a:pPr algn="just" eaLnBrk="0" hangingPunct="0">
              <a:lnSpc>
                <a:spcPct val="150000"/>
              </a:lnSpc>
            </a:pPr>
            <a:r>
              <a:rPr lang="en-US" sz="1400" dirty="0">
                <a:latin typeface="Times New Roman" pitchFamily="18" charset="0"/>
                <a:ea typeface="Calibri" pitchFamily="34" charset="0"/>
                <a:cs typeface="Times New Roman" pitchFamily="18" charset="0"/>
              </a:rPr>
              <a:t>[21] R. </a:t>
            </a:r>
            <a:r>
              <a:rPr lang="en-US" sz="1400" dirty="0" err="1">
                <a:latin typeface="Times New Roman" pitchFamily="18" charset="0"/>
                <a:ea typeface="Calibri" pitchFamily="34" charset="0"/>
                <a:cs typeface="Times New Roman" pitchFamily="18" charset="0"/>
              </a:rPr>
              <a:t>Curtmola</a:t>
            </a:r>
            <a:r>
              <a:rPr lang="en-US" sz="1400" dirty="0">
                <a:latin typeface="Times New Roman" pitchFamily="18" charset="0"/>
                <a:ea typeface="Calibri" pitchFamily="34" charset="0"/>
                <a:cs typeface="Times New Roman" pitchFamily="18" charset="0"/>
              </a:rPr>
              <a:t>, J. </a:t>
            </a:r>
            <a:r>
              <a:rPr lang="en-US" sz="1400" dirty="0" err="1">
                <a:latin typeface="Times New Roman" pitchFamily="18" charset="0"/>
                <a:ea typeface="Calibri" pitchFamily="34" charset="0"/>
                <a:cs typeface="Times New Roman" pitchFamily="18" charset="0"/>
              </a:rPr>
              <a:t>Garay</a:t>
            </a:r>
            <a:r>
              <a:rPr lang="en-US" sz="1400" dirty="0">
                <a:latin typeface="Times New Roman" pitchFamily="18" charset="0"/>
                <a:ea typeface="Calibri" pitchFamily="34" charset="0"/>
                <a:cs typeface="Times New Roman" pitchFamily="18" charset="0"/>
              </a:rPr>
              <a:t>, S. </a:t>
            </a:r>
            <a:r>
              <a:rPr lang="en-US" sz="1400" dirty="0" err="1">
                <a:latin typeface="Times New Roman" pitchFamily="18" charset="0"/>
                <a:ea typeface="Calibri" pitchFamily="34" charset="0"/>
                <a:cs typeface="Times New Roman" pitchFamily="18" charset="0"/>
              </a:rPr>
              <a:t>Kamara</a:t>
            </a:r>
            <a:r>
              <a:rPr lang="en-US" sz="1400" dirty="0">
                <a:latin typeface="Times New Roman" pitchFamily="18" charset="0"/>
                <a:ea typeface="Calibri" pitchFamily="34" charset="0"/>
                <a:cs typeface="Times New Roman" pitchFamily="18" charset="0"/>
              </a:rPr>
              <a:t>, and R. </a:t>
            </a:r>
            <a:r>
              <a:rPr lang="en-US" sz="1400" dirty="0" err="1">
                <a:latin typeface="Times New Roman" pitchFamily="18" charset="0"/>
                <a:ea typeface="Calibri" pitchFamily="34" charset="0"/>
                <a:cs typeface="Times New Roman" pitchFamily="18" charset="0"/>
              </a:rPr>
              <a:t>Ostrovsky</a:t>
            </a:r>
            <a:r>
              <a:rPr lang="en-US" sz="1400" dirty="0">
                <a:latin typeface="Times New Roman" pitchFamily="18" charset="0"/>
                <a:ea typeface="Calibri" pitchFamily="34" charset="0"/>
                <a:cs typeface="Times New Roman" pitchFamily="18" charset="0"/>
              </a:rPr>
              <a:t>, “Searchable symmetric encryption: improved definitions and efficient constructions,” in Proceedings of the 13th ACM conference on Computer and communications security. ACM, 2006, pp. 79– 88.</a:t>
            </a:r>
          </a:p>
          <a:p>
            <a:pPr algn="just" eaLnBrk="0" hangingPunct="0">
              <a:lnSpc>
                <a:spcPct val="150000"/>
              </a:lnSpc>
            </a:pPr>
            <a:r>
              <a:rPr lang="en-US" sz="1400" dirty="0">
                <a:latin typeface="Times New Roman" pitchFamily="18" charset="0"/>
                <a:ea typeface="Calibri" pitchFamily="34" charset="0"/>
                <a:cs typeface="Times New Roman" pitchFamily="18" charset="0"/>
              </a:rPr>
              <a:t>[22] D. </a:t>
            </a:r>
            <a:r>
              <a:rPr lang="en-US" sz="1400" dirty="0" err="1">
                <a:latin typeface="Times New Roman" pitchFamily="18" charset="0"/>
                <a:ea typeface="Calibri" pitchFamily="34" charset="0"/>
                <a:cs typeface="Times New Roman" pitchFamily="18" charset="0"/>
              </a:rPr>
              <a:t>Boneh</a:t>
            </a:r>
            <a:r>
              <a:rPr lang="en-US" sz="1400" dirty="0">
                <a:latin typeface="Times New Roman" pitchFamily="18" charset="0"/>
                <a:ea typeface="Calibri" pitchFamily="34" charset="0"/>
                <a:cs typeface="Times New Roman" pitchFamily="18" charset="0"/>
              </a:rPr>
              <a:t> and M. Franklin, “Identity-based encryption from the </a:t>
            </a:r>
            <a:r>
              <a:rPr lang="en-US" sz="1400" dirty="0" err="1">
                <a:latin typeface="Times New Roman" pitchFamily="18" charset="0"/>
                <a:ea typeface="Calibri" pitchFamily="34" charset="0"/>
                <a:cs typeface="Times New Roman" pitchFamily="18" charset="0"/>
              </a:rPr>
              <a:t>weil</a:t>
            </a:r>
            <a:r>
              <a:rPr lang="en-US" sz="1400" dirty="0">
                <a:latin typeface="Times New Roman" pitchFamily="18" charset="0"/>
                <a:ea typeface="Calibri" pitchFamily="34" charset="0"/>
                <a:cs typeface="Times New Roman" pitchFamily="18" charset="0"/>
              </a:rPr>
              <a:t> pairing,” in Advances in Cryptology-CRYPTO 2001. Springer, 2001, pp. 213–229.</a:t>
            </a:r>
          </a:p>
          <a:p>
            <a:pPr algn="just" eaLnBrk="0" hangingPunct="0">
              <a:lnSpc>
                <a:spcPct val="150000"/>
              </a:lnSpc>
            </a:pPr>
            <a:r>
              <a:rPr lang="en-US" sz="1400" dirty="0">
                <a:latin typeface="Times New Roman" pitchFamily="18" charset="0"/>
                <a:ea typeface="Calibri" pitchFamily="34" charset="0"/>
                <a:cs typeface="Times New Roman" pitchFamily="18" charset="0"/>
              </a:rPr>
              <a:t>[23] C. </a:t>
            </a:r>
            <a:r>
              <a:rPr lang="en-US" sz="1400" dirty="0" err="1">
                <a:latin typeface="Times New Roman" pitchFamily="18" charset="0"/>
                <a:ea typeface="Calibri" pitchFamily="34" charset="0"/>
                <a:cs typeface="Times New Roman" pitchFamily="18" charset="0"/>
              </a:rPr>
              <a:t>Papamanthou</a:t>
            </a:r>
            <a:r>
              <a:rPr lang="en-US" sz="1400" dirty="0">
                <a:latin typeface="Times New Roman" pitchFamily="18" charset="0"/>
                <a:ea typeface="Calibri" pitchFamily="34" charset="0"/>
                <a:cs typeface="Times New Roman" pitchFamily="18" charset="0"/>
              </a:rPr>
              <a:t>, R. </a:t>
            </a:r>
            <a:r>
              <a:rPr lang="en-US" sz="1400" dirty="0" err="1">
                <a:latin typeface="Times New Roman" pitchFamily="18" charset="0"/>
                <a:ea typeface="Calibri" pitchFamily="34" charset="0"/>
                <a:cs typeface="Times New Roman" pitchFamily="18" charset="0"/>
              </a:rPr>
              <a:t>Tamassia</a:t>
            </a:r>
            <a:r>
              <a:rPr lang="en-US" sz="1400" dirty="0">
                <a:latin typeface="Times New Roman" pitchFamily="18" charset="0"/>
                <a:ea typeface="Calibri" pitchFamily="34" charset="0"/>
                <a:cs typeface="Times New Roman" pitchFamily="18" charset="0"/>
              </a:rPr>
              <a:t>, and N. </a:t>
            </a:r>
            <a:r>
              <a:rPr lang="en-US" sz="1400" dirty="0" err="1">
                <a:latin typeface="Times New Roman" pitchFamily="18" charset="0"/>
                <a:ea typeface="Calibri" pitchFamily="34" charset="0"/>
                <a:cs typeface="Times New Roman" pitchFamily="18" charset="0"/>
              </a:rPr>
              <a:t>Triandopoulos</a:t>
            </a:r>
            <a:r>
              <a:rPr lang="en-US" sz="1400" dirty="0">
                <a:latin typeface="Times New Roman" pitchFamily="18" charset="0"/>
                <a:ea typeface="Calibri" pitchFamily="34" charset="0"/>
                <a:cs typeface="Times New Roman" pitchFamily="18" charset="0"/>
              </a:rPr>
              <a:t>, “Optimal verification of operations on dynamic sets,” in Advances in Cryptology-CRYPTO 2011. Springer, 2011, pp. 91–110.</a:t>
            </a:r>
          </a:p>
          <a:p>
            <a:pPr algn="just" eaLnBrk="0" hangingPunct="0">
              <a:lnSpc>
                <a:spcPct val="150000"/>
              </a:lnSpc>
            </a:pPr>
            <a:r>
              <a:rPr lang="en-US" sz="1400" dirty="0">
                <a:latin typeface="Times New Roman" pitchFamily="18" charset="0"/>
                <a:ea typeface="Calibri" pitchFamily="34" charset="0"/>
                <a:cs typeface="Times New Roman" pitchFamily="18" charset="0"/>
              </a:rPr>
              <a:t>[24] R. Canetti, O. </a:t>
            </a:r>
            <a:r>
              <a:rPr lang="en-US" sz="1400" dirty="0" err="1">
                <a:latin typeface="Times New Roman" pitchFamily="18" charset="0"/>
                <a:ea typeface="Calibri" pitchFamily="34" charset="0"/>
                <a:cs typeface="Times New Roman" pitchFamily="18" charset="0"/>
              </a:rPr>
              <a:t>Paneth</a:t>
            </a:r>
            <a:r>
              <a:rPr lang="en-US" sz="1400" dirty="0">
                <a:latin typeface="Times New Roman" pitchFamily="18" charset="0"/>
                <a:ea typeface="Calibri" pitchFamily="34" charset="0"/>
                <a:cs typeface="Times New Roman" pitchFamily="18" charset="0"/>
              </a:rPr>
              <a:t>, D. Papadopoulos, and N. </a:t>
            </a:r>
            <a:r>
              <a:rPr lang="en-US" sz="1400" dirty="0" err="1">
                <a:latin typeface="Times New Roman" pitchFamily="18" charset="0"/>
                <a:ea typeface="Calibri" pitchFamily="34" charset="0"/>
                <a:cs typeface="Times New Roman" pitchFamily="18" charset="0"/>
              </a:rPr>
              <a:t>Triandopoulos</a:t>
            </a:r>
            <a:r>
              <a:rPr lang="en-US" sz="1400" dirty="0">
                <a:latin typeface="Times New Roman" pitchFamily="18" charset="0"/>
                <a:ea typeface="Calibri" pitchFamily="34" charset="0"/>
                <a:cs typeface="Times New Roman" pitchFamily="18" charset="0"/>
              </a:rPr>
              <a:t>, “Verifiable set operations over outsourced databases,” in Public- Key Cryptography-PKC 2014. Springer, 2014, pp. 113–130.</a:t>
            </a:r>
          </a:p>
          <a:p>
            <a:pPr algn="just" eaLnBrk="0" hangingPunct="0">
              <a:lnSpc>
                <a:spcPct val="150000"/>
              </a:lnSpc>
            </a:pPr>
            <a:r>
              <a:rPr lang="en-US" sz="1400" dirty="0">
                <a:latin typeface="Times New Roman" pitchFamily="18" charset="0"/>
                <a:ea typeface="Calibri" pitchFamily="34" charset="0"/>
                <a:cs typeface="Times New Roman" pitchFamily="18" charset="0"/>
              </a:rPr>
              <a:t>[25] K. </a:t>
            </a:r>
            <a:r>
              <a:rPr lang="en-US" sz="1400" dirty="0" err="1">
                <a:latin typeface="Times New Roman" pitchFamily="18" charset="0"/>
                <a:ea typeface="Calibri" pitchFamily="34" charset="0"/>
                <a:cs typeface="Times New Roman" pitchFamily="18" charset="0"/>
              </a:rPr>
              <a:t>Mouratidis</a:t>
            </a:r>
            <a:r>
              <a:rPr lang="en-US" sz="1400" dirty="0">
                <a:latin typeface="Times New Roman" pitchFamily="18" charset="0"/>
                <a:ea typeface="Calibri" pitchFamily="34" charset="0"/>
                <a:cs typeface="Times New Roman" pitchFamily="18" charset="0"/>
              </a:rPr>
              <a:t>, D. </a:t>
            </a:r>
            <a:r>
              <a:rPr lang="en-US" sz="1400" dirty="0" err="1">
                <a:latin typeface="Times New Roman" pitchFamily="18" charset="0"/>
                <a:ea typeface="Calibri" pitchFamily="34" charset="0"/>
                <a:cs typeface="Times New Roman" pitchFamily="18" charset="0"/>
              </a:rPr>
              <a:t>Sacharidis</a:t>
            </a:r>
            <a:r>
              <a:rPr lang="en-US" sz="1400" dirty="0">
                <a:latin typeface="Times New Roman" pitchFamily="18" charset="0"/>
                <a:ea typeface="Calibri" pitchFamily="34" charset="0"/>
                <a:cs typeface="Times New Roman" pitchFamily="18" charset="0"/>
              </a:rPr>
              <a:t>, and H. Pang, “Partially materialized digest scheme: an efficient verification method for outsourced databases,” The VLDB </a:t>
            </a:r>
            <a:r>
              <a:rPr lang="en-US" sz="1400" dirty="0" err="1">
                <a:latin typeface="Times New Roman" pitchFamily="18" charset="0"/>
                <a:ea typeface="Calibri" pitchFamily="34" charset="0"/>
                <a:cs typeface="Times New Roman" pitchFamily="18" charset="0"/>
              </a:rPr>
              <a:t>JournalłThe</a:t>
            </a:r>
            <a:r>
              <a:rPr lang="en-US" sz="1400" dirty="0">
                <a:latin typeface="Times New Roman" pitchFamily="18" charset="0"/>
                <a:ea typeface="Calibri" pitchFamily="34" charset="0"/>
                <a:cs typeface="Times New Roman" pitchFamily="18" charset="0"/>
              </a:rPr>
              <a:t> International Journal on Very Large Data Bases, vol. 18, no. 1, pp. 363– 381, 2009.</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76200" y="381000"/>
            <a:ext cx="8839200" cy="5547481"/>
          </a:xfrm>
          <a:prstGeom prst="rect">
            <a:avLst/>
          </a:prstGeom>
          <a:noFill/>
          <a:ln w="9525">
            <a:noFill/>
            <a:miter lim="800000"/>
            <a:headEnd/>
            <a:tailEnd/>
          </a:ln>
        </p:spPr>
        <p:txBody>
          <a:bodyPr>
            <a:spAutoFit/>
          </a:bodyPr>
          <a:lstStyle/>
          <a:p>
            <a:pPr algn="just" eaLnBrk="0" hangingPunct="0">
              <a:lnSpc>
                <a:spcPct val="150000"/>
              </a:lnSpc>
            </a:pPr>
            <a:r>
              <a:rPr lang="en-US" sz="1400" dirty="0">
                <a:latin typeface="Times New Roman" pitchFamily="18" charset="0"/>
                <a:ea typeface="Calibri" pitchFamily="34" charset="0"/>
                <a:cs typeface="Times New Roman" pitchFamily="18" charset="0"/>
              </a:rPr>
              <a:t>[26] D. Fiore and R. </a:t>
            </a:r>
            <a:r>
              <a:rPr lang="en-US" sz="1400" dirty="0" err="1">
                <a:latin typeface="Times New Roman" pitchFamily="18" charset="0"/>
                <a:ea typeface="Calibri" pitchFamily="34" charset="0"/>
                <a:cs typeface="Times New Roman" pitchFamily="18" charset="0"/>
              </a:rPr>
              <a:t>Gennaro</a:t>
            </a:r>
            <a:r>
              <a:rPr lang="en-US" sz="1400" dirty="0">
                <a:latin typeface="Times New Roman" pitchFamily="18" charset="0"/>
                <a:ea typeface="Calibri" pitchFamily="34" charset="0"/>
                <a:cs typeface="Times New Roman" pitchFamily="18" charset="0"/>
              </a:rPr>
              <a:t>, “Publicly verifiable delegation of large polynomials and matrix computations, with applications,” in Proceedings of the 2012 ACM conference on Computer and communications security. ACM, 2012, pp. 501–512.</a:t>
            </a:r>
          </a:p>
          <a:p>
            <a:pPr algn="just" eaLnBrk="0" hangingPunct="0">
              <a:lnSpc>
                <a:spcPct val="150000"/>
              </a:lnSpc>
            </a:pPr>
            <a:r>
              <a:rPr lang="en-US" sz="1400" dirty="0">
                <a:latin typeface="Times New Roman" pitchFamily="18" charset="0"/>
                <a:ea typeface="Calibri" pitchFamily="34" charset="0"/>
                <a:cs typeface="Times New Roman" pitchFamily="18" charset="0"/>
              </a:rPr>
              <a:t>[27] F. P. </a:t>
            </a:r>
            <a:r>
              <a:rPr lang="en-US" sz="1400" dirty="0" err="1">
                <a:latin typeface="Times New Roman" pitchFamily="18" charset="0"/>
                <a:ea typeface="Calibri" pitchFamily="34" charset="0"/>
                <a:cs typeface="Times New Roman" pitchFamily="18" charset="0"/>
              </a:rPr>
              <a:t>Preparata</a:t>
            </a:r>
            <a:r>
              <a:rPr lang="en-US" sz="1400" dirty="0">
                <a:latin typeface="Times New Roman" pitchFamily="18" charset="0"/>
                <a:ea typeface="Calibri" pitchFamily="34" charset="0"/>
                <a:cs typeface="Times New Roman" pitchFamily="18" charset="0"/>
              </a:rPr>
              <a:t> and D. V. </a:t>
            </a:r>
            <a:r>
              <a:rPr lang="en-US" sz="1400" dirty="0" err="1">
                <a:latin typeface="Times New Roman" pitchFamily="18" charset="0"/>
                <a:ea typeface="Calibri" pitchFamily="34" charset="0"/>
                <a:cs typeface="Times New Roman" pitchFamily="18" charset="0"/>
              </a:rPr>
              <a:t>Sarwate</a:t>
            </a:r>
            <a:r>
              <a:rPr lang="en-US" sz="1400" dirty="0">
                <a:latin typeface="Times New Roman" pitchFamily="18" charset="0"/>
                <a:ea typeface="Calibri" pitchFamily="34" charset="0"/>
                <a:cs typeface="Times New Roman" pitchFamily="18" charset="0"/>
              </a:rPr>
              <a:t>, “Computational complexity of </a:t>
            </a:r>
            <a:r>
              <a:rPr lang="en-US" sz="1400" dirty="0" err="1">
                <a:latin typeface="Times New Roman" pitchFamily="18" charset="0"/>
                <a:ea typeface="Calibri" pitchFamily="34" charset="0"/>
                <a:cs typeface="Times New Roman" pitchFamily="18" charset="0"/>
              </a:rPr>
              <a:t>fourier</a:t>
            </a:r>
            <a:r>
              <a:rPr lang="en-US" sz="1400" dirty="0">
                <a:latin typeface="Times New Roman" pitchFamily="18" charset="0"/>
                <a:ea typeface="Calibri" pitchFamily="34" charset="0"/>
                <a:cs typeface="Times New Roman" pitchFamily="18" charset="0"/>
              </a:rPr>
              <a:t> transforms over finite fields,” Mathematics of Computation, vol. 31, no. 139, pp. 740–751, 1977.</a:t>
            </a:r>
          </a:p>
          <a:p>
            <a:pPr algn="just" eaLnBrk="0" hangingPunct="0">
              <a:lnSpc>
                <a:spcPct val="150000"/>
              </a:lnSpc>
            </a:pPr>
            <a:r>
              <a:rPr lang="en-US" sz="1400" dirty="0">
                <a:latin typeface="Times New Roman" pitchFamily="18" charset="0"/>
                <a:ea typeface="Calibri" pitchFamily="34" charset="0"/>
                <a:cs typeface="Times New Roman" pitchFamily="18" charset="0"/>
              </a:rPr>
              <a:t>[28] D. Papadopoulos, S. Papadopoulos, and N. </a:t>
            </a:r>
            <a:r>
              <a:rPr lang="en-US" sz="1400" dirty="0" err="1">
                <a:latin typeface="Times New Roman" pitchFamily="18" charset="0"/>
                <a:ea typeface="Calibri" pitchFamily="34" charset="0"/>
                <a:cs typeface="Times New Roman" pitchFamily="18" charset="0"/>
              </a:rPr>
              <a:t>Triandopoulos</a:t>
            </a:r>
            <a:r>
              <a:rPr lang="en-US" sz="1400" dirty="0">
                <a:latin typeface="Times New Roman" pitchFamily="18" charset="0"/>
                <a:ea typeface="Calibri" pitchFamily="34" charset="0"/>
                <a:cs typeface="Times New Roman" pitchFamily="18" charset="0"/>
              </a:rPr>
              <a:t>, “Taking authenticated range queries to arbitrary dimensions,” in Proceedings of the 2014 ACM SIGSAC conference on Computer &amp; communications security. ACM, 2014.</a:t>
            </a:r>
          </a:p>
          <a:p>
            <a:pPr algn="just" eaLnBrk="0" hangingPunct="0">
              <a:lnSpc>
                <a:spcPct val="150000"/>
              </a:lnSpc>
            </a:pPr>
            <a:r>
              <a:rPr lang="en-US" sz="1400" dirty="0">
                <a:latin typeface="Times New Roman" pitchFamily="18" charset="0"/>
                <a:ea typeface="Calibri" pitchFamily="34" charset="0"/>
                <a:cs typeface="Times New Roman" pitchFamily="18" charset="0"/>
              </a:rPr>
              <a:t>[29] “The </a:t>
            </a:r>
            <a:r>
              <a:rPr lang="en-US" sz="1400" dirty="0" err="1">
                <a:latin typeface="Times New Roman" pitchFamily="18" charset="0"/>
                <a:ea typeface="Calibri" pitchFamily="34" charset="0"/>
                <a:cs typeface="Times New Roman" pitchFamily="18" charset="0"/>
              </a:rPr>
              <a:t>dclxvi</a:t>
            </a:r>
            <a:r>
              <a:rPr lang="en-US" sz="1400" dirty="0">
                <a:latin typeface="Times New Roman" pitchFamily="18" charset="0"/>
                <a:ea typeface="Calibri" pitchFamily="34" charset="0"/>
                <a:cs typeface="Times New Roman" pitchFamily="18" charset="0"/>
              </a:rPr>
              <a:t> library,” http://cryptojedi.org/crypto/. </a:t>
            </a:r>
          </a:p>
          <a:p>
            <a:pPr algn="just" eaLnBrk="0" hangingPunct="0">
              <a:lnSpc>
                <a:spcPct val="150000"/>
              </a:lnSpc>
            </a:pPr>
            <a:r>
              <a:rPr lang="en-US" sz="1400" dirty="0">
                <a:latin typeface="Times New Roman" pitchFamily="18" charset="0"/>
                <a:ea typeface="Calibri" pitchFamily="34" charset="0"/>
                <a:cs typeface="Times New Roman" pitchFamily="18" charset="0"/>
              </a:rPr>
              <a:t>[30] “The flint library,” http://www.flintlib.org/.</a:t>
            </a:r>
          </a:p>
          <a:p>
            <a:pPr algn="just" eaLnBrk="0" hangingPunct="0">
              <a:lnSpc>
                <a:spcPct val="150000"/>
              </a:lnSpc>
            </a:pPr>
            <a:r>
              <a:rPr lang="en-US" sz="1400" dirty="0">
                <a:latin typeface="Times New Roman" pitchFamily="18" charset="0"/>
                <a:ea typeface="Calibri" pitchFamily="34" charset="0"/>
                <a:cs typeface="Times New Roman" pitchFamily="18" charset="0"/>
              </a:rPr>
              <a:t>[31] “The crypto++ library,” http://www.cryptopp.com/.</a:t>
            </a:r>
          </a:p>
          <a:p>
            <a:pPr algn="just" eaLnBrk="0" hangingPunct="0">
              <a:lnSpc>
                <a:spcPct val="150000"/>
              </a:lnSpc>
            </a:pPr>
            <a:r>
              <a:rPr lang="en-US" sz="1400" dirty="0">
                <a:latin typeface="Times New Roman" pitchFamily="18" charset="0"/>
                <a:ea typeface="Calibri" pitchFamily="34" charset="0"/>
                <a:cs typeface="Times New Roman" pitchFamily="18" charset="0"/>
              </a:rPr>
              <a:t>[32] D. X. Song, D. Wagner, and A. </a:t>
            </a:r>
            <a:r>
              <a:rPr lang="en-US" sz="1400" dirty="0" err="1">
                <a:latin typeface="Times New Roman" pitchFamily="18" charset="0"/>
                <a:ea typeface="Calibri" pitchFamily="34" charset="0"/>
                <a:cs typeface="Times New Roman" pitchFamily="18" charset="0"/>
              </a:rPr>
              <a:t>Perrig</a:t>
            </a:r>
            <a:r>
              <a:rPr lang="en-US" sz="1400" dirty="0">
                <a:latin typeface="Times New Roman" pitchFamily="18" charset="0"/>
                <a:ea typeface="Calibri" pitchFamily="34" charset="0"/>
                <a:cs typeface="Times New Roman" pitchFamily="18" charset="0"/>
              </a:rPr>
              <a:t>, “Practical techniques for searches on encrypted data,” in Proceedings of the IEEE Symposium on Security and Privacy, 2000. S&amp;P  2000. IEEE, 2000, pp. 44–55.</a:t>
            </a:r>
          </a:p>
          <a:p>
            <a:pPr algn="just" eaLnBrk="0" hangingPunct="0">
              <a:lnSpc>
                <a:spcPct val="150000"/>
              </a:lnSpc>
            </a:pPr>
            <a:r>
              <a:rPr lang="en-US" sz="1400" dirty="0">
                <a:latin typeface="Times New Roman" pitchFamily="18" charset="0"/>
                <a:ea typeface="Calibri" pitchFamily="34" charset="0"/>
                <a:cs typeface="Times New Roman" pitchFamily="18" charset="0"/>
              </a:rPr>
              <a:t>[33] M. Chase and S. </a:t>
            </a:r>
            <a:r>
              <a:rPr lang="en-US" sz="1400" dirty="0" err="1">
                <a:latin typeface="Times New Roman" pitchFamily="18" charset="0"/>
                <a:ea typeface="Calibri" pitchFamily="34" charset="0"/>
                <a:cs typeface="Times New Roman" pitchFamily="18" charset="0"/>
              </a:rPr>
              <a:t>Kamara</a:t>
            </a:r>
            <a:r>
              <a:rPr lang="en-US" sz="1400" dirty="0">
                <a:latin typeface="Times New Roman" pitchFamily="18" charset="0"/>
                <a:ea typeface="Calibri" pitchFamily="34" charset="0"/>
                <a:cs typeface="Times New Roman" pitchFamily="18" charset="0"/>
              </a:rPr>
              <a:t>, “Structured encryption and controlled disclosure,” in Advances in Cryptology-ASIACRYPT 2010. Springer, 2010, pp. 577–594.</a:t>
            </a:r>
          </a:p>
          <a:p>
            <a:pPr algn="just" eaLnBrk="0" hangingPunct="0">
              <a:lnSpc>
                <a:spcPct val="150000"/>
              </a:lnSpc>
            </a:pPr>
            <a:r>
              <a:rPr lang="en-US" sz="1400" dirty="0">
                <a:latin typeface="Times New Roman" pitchFamily="18" charset="0"/>
                <a:ea typeface="Calibri" pitchFamily="34" charset="0"/>
                <a:cs typeface="Times New Roman" pitchFamily="18" charset="0"/>
              </a:rPr>
              <a:t>[34] K. Kurosawa and Y. </a:t>
            </a:r>
            <a:r>
              <a:rPr lang="en-US" sz="1400" dirty="0" err="1">
                <a:latin typeface="Times New Roman" pitchFamily="18" charset="0"/>
                <a:ea typeface="Calibri" pitchFamily="34" charset="0"/>
                <a:cs typeface="Times New Roman" pitchFamily="18" charset="0"/>
              </a:rPr>
              <a:t>Ohtaki</a:t>
            </a:r>
            <a:r>
              <a:rPr lang="en-US" sz="1400" dirty="0">
                <a:latin typeface="Times New Roman" pitchFamily="18" charset="0"/>
                <a:ea typeface="Calibri" pitchFamily="34" charset="0"/>
                <a:cs typeface="Times New Roman" pitchFamily="18" charset="0"/>
              </a:rPr>
              <a:t>, “</a:t>
            </a:r>
            <a:r>
              <a:rPr lang="en-US" sz="1400" dirty="0" err="1">
                <a:latin typeface="Times New Roman" pitchFamily="18" charset="0"/>
                <a:ea typeface="Calibri" pitchFamily="34" charset="0"/>
                <a:cs typeface="Times New Roman" pitchFamily="18" charset="0"/>
              </a:rPr>
              <a:t>Uc</a:t>
            </a:r>
            <a:r>
              <a:rPr lang="en-US" sz="1400" dirty="0">
                <a:latin typeface="Times New Roman" pitchFamily="18" charset="0"/>
                <a:ea typeface="Calibri" pitchFamily="34" charset="0"/>
                <a:cs typeface="Times New Roman" pitchFamily="18" charset="0"/>
              </a:rPr>
              <a:t>-secure searchable symmetric encryption,” in Financial Cryptography and Data Security. Springer, 2012, pp. 285–298.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76200" y="76200"/>
            <a:ext cx="8915400" cy="4901150"/>
          </a:xfrm>
          <a:prstGeom prst="rect">
            <a:avLst/>
          </a:prstGeom>
          <a:noFill/>
          <a:ln w="9525">
            <a:noFill/>
            <a:miter lim="800000"/>
            <a:headEnd/>
            <a:tailEnd/>
          </a:ln>
        </p:spPr>
        <p:txBody>
          <a:bodyPr anchor="ctr">
            <a:spAutoFit/>
          </a:bodyPr>
          <a:lstStyle/>
          <a:p>
            <a:pPr algn="just">
              <a:lnSpc>
                <a:spcPct val="150000"/>
              </a:lnSpc>
            </a:pPr>
            <a:r>
              <a:rPr lang="en-IN" sz="1400" b="1" dirty="0">
                <a:latin typeface="Times New Roman" pitchFamily="18" charset="0"/>
                <a:cs typeface="Times New Roman" pitchFamily="18" charset="0"/>
              </a:rPr>
              <a:t>TITLE	:</a:t>
            </a:r>
            <a:r>
              <a:rPr lang="en-IN" sz="1400" dirty="0">
                <a:latin typeface="Times New Roman" pitchFamily="18" charset="0"/>
                <a:cs typeface="Times New Roman" pitchFamily="18" charset="0"/>
              </a:rPr>
              <a:t> An analysis of latent sector errors in disk drives</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AUTHOR	: </a:t>
            </a:r>
            <a:r>
              <a:rPr lang="en-IN" sz="1400" dirty="0" err="1">
                <a:latin typeface="Times New Roman" pitchFamily="18" charset="0"/>
                <a:cs typeface="Times New Roman" pitchFamily="18" charset="0"/>
              </a:rPr>
              <a:t>Lakshmi</a:t>
            </a:r>
            <a:r>
              <a:rPr lang="en-IN" sz="1400" dirty="0">
                <a:latin typeface="Times New Roman" pitchFamily="18" charset="0"/>
                <a:cs typeface="Times New Roman" pitchFamily="18" charset="0"/>
              </a:rPr>
              <a:t> N. </a:t>
            </a:r>
            <a:r>
              <a:rPr lang="en-IN" sz="1400" dirty="0" err="1">
                <a:latin typeface="Times New Roman" pitchFamily="18" charset="0"/>
                <a:cs typeface="Times New Roman" pitchFamily="18" charset="0"/>
              </a:rPr>
              <a:t>Bairavasundaram</a:t>
            </a:r>
            <a:r>
              <a:rPr lang="en-IN" sz="1400" dirty="0">
                <a:latin typeface="Times New Roman" pitchFamily="18" charset="0"/>
                <a:cs typeface="Times New Roman" pitchFamily="18" charset="0"/>
              </a:rPr>
              <a:t>, Garth R. Goodson, Shankar </a:t>
            </a:r>
            <a:r>
              <a:rPr lang="en-IN" sz="1400" dirty="0" err="1">
                <a:latin typeface="Times New Roman" pitchFamily="18" charset="0"/>
                <a:cs typeface="Times New Roman" pitchFamily="18" charset="0"/>
              </a:rPr>
              <a:t>Pasupathy</a:t>
            </a:r>
            <a:r>
              <a:rPr lang="en-IN"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                              and </a:t>
            </a:r>
            <a:r>
              <a:rPr lang="en-IN" sz="1400" dirty="0" err="1">
                <a:latin typeface="Times New Roman" pitchFamily="18" charset="0"/>
                <a:cs typeface="Times New Roman" pitchFamily="18" charset="0"/>
              </a:rPr>
              <a:t>Jiri</a:t>
            </a:r>
            <a:r>
              <a:rPr lang="en-IN" sz="1400" dirty="0">
                <a:latin typeface="Times New Roman" pitchFamily="18" charset="0"/>
                <a:cs typeface="Times New Roman" pitchFamily="18" charset="0"/>
              </a:rPr>
              <a:t> Schindler</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YEAR	:</a:t>
            </a:r>
            <a:r>
              <a:rPr lang="en-IN" sz="1400" dirty="0">
                <a:latin typeface="Times New Roman" pitchFamily="18" charset="0"/>
                <a:cs typeface="Times New Roman" pitchFamily="18" charset="0"/>
              </a:rPr>
              <a:t> 2007</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The reliability measures in today’s disk drive-based storage systems focus predominantly on protecting against complete disk failures. Previous disk reliability studies have analyzed empirical data in an attempt to better understand and predict disk failure rates. Yet, very little is known about the incidence of latent sector errors i.e., errors that go undetected until the corresponding disk sectors are accessed. Our study analyzes data collected from production storage systems over 32 months across 1.53 million disks (both </a:t>
            </a:r>
            <a:r>
              <a:rPr lang="en-IN" sz="1400" dirty="0" err="1">
                <a:latin typeface="Times New Roman" pitchFamily="18" charset="0"/>
                <a:cs typeface="Times New Roman" pitchFamily="18" charset="0"/>
              </a:rPr>
              <a:t>nearline</a:t>
            </a:r>
            <a:r>
              <a:rPr lang="en-IN" sz="1400" dirty="0">
                <a:latin typeface="Times New Roman" pitchFamily="18" charset="0"/>
                <a:cs typeface="Times New Roman" pitchFamily="18" charset="0"/>
              </a:rPr>
              <a:t> and enterprise class). We analyze factors that impact latent sector errors, observe trends, and explore their implications on the design of reliability mechanisms in storage systems. To the best of our knowledge, this is the first study of such large scale – our sample size is at least an order of magnitude larger than previously published studies – and the first one to focus specifically on latent sector errors and their implications on the design and reliability of storage systems.</a:t>
            </a:r>
            <a:endParaRPr lang="en-US" sz="1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0"/>
            <a:ext cx="7848600" cy="498475"/>
          </a:xfrm>
          <a:prstGeom prst="rect">
            <a:avLst/>
          </a:prstGeom>
          <a:noFill/>
          <a:ln w="9525">
            <a:noFill/>
            <a:miter lim="800000"/>
            <a:headEnd/>
            <a:tailEnd/>
          </a:ln>
        </p:spPr>
        <p:txBody>
          <a:bodyPr>
            <a:spAutoFit/>
          </a:bodyPr>
          <a:lstStyle/>
          <a:p>
            <a:pPr algn="just">
              <a:lnSpc>
                <a:spcPct val="150000"/>
              </a:lnSpc>
            </a:pPr>
            <a:r>
              <a:rPr lang="en-US" sz="2000">
                <a:latin typeface="Times New Roman" pitchFamily="18" charset="0"/>
                <a:cs typeface="Times New Roman" pitchFamily="18" charset="0"/>
              </a:rPr>
              <a:t> </a:t>
            </a:r>
          </a:p>
        </p:txBody>
      </p:sp>
      <p:sp>
        <p:nvSpPr>
          <p:cNvPr id="11267" name="Rectangle 3"/>
          <p:cNvSpPr>
            <a:spLocks noChangeArrowheads="1"/>
          </p:cNvSpPr>
          <p:nvPr/>
        </p:nvSpPr>
        <p:spPr bwMode="auto">
          <a:xfrm>
            <a:off x="152400" y="0"/>
            <a:ext cx="8991600" cy="5224315"/>
          </a:xfrm>
          <a:prstGeom prst="rect">
            <a:avLst/>
          </a:prstGeom>
          <a:noFill/>
          <a:ln w="9525">
            <a:noFill/>
            <a:miter lim="800000"/>
            <a:headEnd/>
            <a:tailEnd/>
          </a:ln>
        </p:spPr>
        <p:txBody>
          <a:bodyPr anchor="ctr">
            <a:spAutoFit/>
          </a:bodyPr>
          <a:lstStyle/>
          <a:p>
            <a:pPr algn="just">
              <a:lnSpc>
                <a:spcPct val="150000"/>
              </a:lnSpc>
            </a:pPr>
            <a:r>
              <a:rPr lang="en-IN" sz="1400" b="1" dirty="0">
                <a:latin typeface="Times New Roman" pitchFamily="18" charset="0"/>
                <a:cs typeface="Times New Roman" pitchFamily="18" charset="0"/>
              </a:rPr>
              <a:t>TITLE	:</a:t>
            </a:r>
            <a:r>
              <a:rPr lang="en-IN" sz="1400" dirty="0">
                <a:latin typeface="Times New Roman" pitchFamily="18" charset="0"/>
                <a:cs typeface="Times New Roman" pitchFamily="18" charset="0"/>
              </a:rPr>
              <a:t> Enabling dynamic data and indirect mutual trust for cloud computing storage systems</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AUTHOR	:</a:t>
            </a:r>
            <a:r>
              <a:rPr lang="en-IN" sz="1400" dirty="0">
                <a:latin typeface="Times New Roman" pitchFamily="18" charset="0"/>
                <a:cs typeface="Times New Roman" pitchFamily="18" charset="0"/>
              </a:rPr>
              <a:t> A. </a:t>
            </a:r>
            <a:r>
              <a:rPr lang="en-IN" sz="1400" dirty="0" err="1">
                <a:latin typeface="Times New Roman" pitchFamily="18" charset="0"/>
                <a:cs typeface="Times New Roman" pitchFamily="18" charset="0"/>
              </a:rPr>
              <a:t>Barsoum</a:t>
            </a:r>
            <a:r>
              <a:rPr lang="en-IN" sz="1400" dirty="0">
                <a:latin typeface="Times New Roman" pitchFamily="18" charset="0"/>
                <a:cs typeface="Times New Roman" pitchFamily="18" charset="0"/>
              </a:rPr>
              <a:t> and A. </a:t>
            </a:r>
            <a:r>
              <a:rPr lang="en-IN" sz="1400" dirty="0" err="1">
                <a:latin typeface="Times New Roman" pitchFamily="18" charset="0"/>
                <a:cs typeface="Times New Roman" pitchFamily="18" charset="0"/>
              </a:rPr>
              <a:t>Hasan</a:t>
            </a:r>
            <a:r>
              <a:rPr lang="en-IN"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YEAR	:</a:t>
            </a:r>
            <a:r>
              <a:rPr lang="en-IN" sz="1400" dirty="0">
                <a:latin typeface="Times New Roman" pitchFamily="18" charset="0"/>
                <a:cs typeface="Times New Roman" pitchFamily="18" charset="0"/>
              </a:rPr>
              <a:t> 2013</a:t>
            </a:r>
            <a:endParaRPr lang="en-US" sz="1400" dirty="0">
              <a:latin typeface="Times New Roman" pitchFamily="18" charset="0"/>
              <a:cs typeface="Times New Roman" pitchFamily="18" charset="0"/>
            </a:endParaRPr>
          </a:p>
          <a:p>
            <a:pPr algn="just">
              <a:lnSpc>
                <a:spcPct val="150000"/>
              </a:lnSpc>
            </a:pPr>
            <a:r>
              <a:rPr lang="en-IN" sz="1400" b="1" dirty="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p>
            <a:pPr algn="just">
              <a:lnSpc>
                <a:spcPct val="150000"/>
              </a:lnSpc>
            </a:pPr>
            <a:br>
              <a:rPr lang="en-IN" sz="1400" dirty="0">
                <a:latin typeface="Times New Roman" pitchFamily="18" charset="0"/>
                <a:cs typeface="Times New Roman" pitchFamily="18" charset="0"/>
              </a:rPr>
            </a:br>
            <a:r>
              <a:rPr lang="en-IN" sz="1400" dirty="0">
                <a:latin typeface="Times New Roman" pitchFamily="18" charset="0"/>
                <a:cs typeface="Times New Roman" pitchFamily="18" charset="0"/>
              </a:rPr>
              <a:t>Storage-as-a-service offered by cloud service providers (CSPs) is a paid facility that enables organizations to outsource their sensitive data to be stored on remote servers. In this paper, we propose a cloud-based storage scheme that allows the data owner to benefit from the facilities offered by the CSP and enables indirect mutual trust between them. The proposed scheme has four important features: 1) it allows the owner to outsource sensitive data to a CSP, and perform full block-level dynamic operations on the outsourced data, i.e., block modification, insertion, deletion, and append, 2) it ensures that authorized users (i.e., those who have the right to access the owner's file) receive the latest version of the outsourced data, 3) it enables indirect mutual trust between the owner and the CSP, and 4) it allows the owner to grant or revoke access to the outsourced data. We discuss the security issues of the proposed scheme. Besides, we justify its performance through theoretical analysis and a prototype implementation on Amazon cloud platform to evaluate storage, communication, and computation overheads.</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1900</TotalTime>
  <Words>4362</Words>
  <Application>Microsoft Office PowerPoint</Application>
  <PresentationFormat>On-screen Show (4:3)</PresentationFormat>
  <Paragraphs>667</Paragraphs>
  <Slides>71</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Bell MT</vt:lpstr>
      <vt:lpstr>Calibri</vt:lpstr>
      <vt:lpstr>Constantia</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Ram Innovative;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 Innovative</dc:creator>
  <cp:lastModifiedBy>Ganesh Raja</cp:lastModifiedBy>
  <cp:revision>8</cp:revision>
  <dcterms:created xsi:type="dcterms:W3CDTF">2006-08-16T00:00:00Z</dcterms:created>
  <dcterms:modified xsi:type="dcterms:W3CDTF">2019-11-01T05:01:58Z</dcterms:modified>
</cp:coreProperties>
</file>