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BCF2A-FAED-4FB0-B670-071169656000}">
          <p14:sldIdLst>
            <p14:sldId id="256"/>
            <p14:sldId id="261"/>
            <p14:sldId id="262"/>
            <p14:sldId id="263"/>
            <p14:sldId id="264"/>
            <p14:sldId id="273"/>
            <p14:sldId id="274"/>
            <p14:sldId id="275"/>
          </p14:sldIdLst>
        </p14:section>
        <p14:section name="Untitled Section" id="{9E95FE2C-2FE9-42FD-AE4A-D18A526B40B9}">
          <p14:sldIdLst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0D9C-515C-4716-9FCD-FEBADD8846D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EDB60-088F-4DC0-A459-C2AF34328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6077-D5CC-0F59-8701-0CA1C355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26622-FC0F-C9EE-F9F8-E41DF3CE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6750-F550-E237-521C-C3512C1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D646-9D84-E9C9-F5D9-19C77DFF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9410-1BF9-9CDF-2F41-70B0054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5749-E956-17A2-59F5-5CD696B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575B5-8DE7-A470-7007-E6DE4607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B4A-EE83-1A3D-BA6F-024DD60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77E3-39E9-C19B-EBBE-A49B1C0D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CACE-D4A7-D900-C263-B8C49C7D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0DFF2-7A19-F4DF-7AD5-916EB36EE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FA0C-BFCC-AA54-F56B-88E8F7BE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B220-DF21-8214-37F2-B4FA28B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1F12-06CD-D603-439E-4F65B79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BB4-C121-07CD-ED90-79ED1B3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A1F2-A531-A8DB-56FA-8347A69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1C1E-6D67-4D9E-59FA-FAFE4DE7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7B15-1771-7C7B-6BE0-467D4C3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5F3F-ED7E-950B-991E-707C9D0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1694-881F-A186-DFE3-F641ACB4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DB23-11E3-5586-7D88-8FF6AC8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C5AD-B05B-12A1-67A4-BD4E442E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96F2-169C-7CD5-930D-4F88F239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7214-361B-39B0-A743-B22392FD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E3DB-E640-668F-E782-F005B3C2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492-D88D-CA4D-F4F7-6D2178AD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25D7-B3E1-51BE-9643-43D65F31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D2EF-8861-6338-8A16-F8EA8576E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6916-7B75-E5D7-24BC-A4904E8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47B70-DEBD-FBA7-FE18-22A852E6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7DF7-7577-0FF9-2E91-E83F2F1B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1AE7-2044-5DC3-DD50-4DF6F27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DEE7-9B36-9CA6-B3BA-E010EFFC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FCB4D-BDCD-BEF8-E5EE-4E1A59CB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B9698-3143-9E88-A897-8989BD60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D30E0-9856-82BC-E969-FCF0079E5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D49A3-569B-4748-D70C-234E16D7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C9926-D852-1FA6-565B-AE77551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55FF9-2A21-0B54-C6BA-320956B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6AAF-261F-F292-4F11-520A006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D818C-E9FA-42F2-A69E-50217A1F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C4B2-AA28-5BC7-78C0-62A1F872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694D4-8E48-31C9-A9E0-E9483E1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1424D-EB73-EFFE-C161-6E24B706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527A4-6B6D-D9D4-819B-689B0CB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7A4B-F859-D68A-F67E-9A59CC8D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B470-8120-E8F2-94D7-1AA7A7B5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11C2-477D-FBF3-C7A0-ABD57F7E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C6F65-7645-B98A-21C2-65D204CE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48F6-7E7F-499B-ADB0-58907C5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D2A74-98AD-C27A-4BB3-AC33D11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252E-1392-52AB-29E3-A8EBCE5B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6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7916-A8B6-5882-8F1E-31AEFD3B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A0AAF-C697-5338-B9A9-1AE11B569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750E0-75BC-85E3-27EF-CD49489AB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6B0A-7006-FD92-979B-2EA7B615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7BCC-4D97-3359-AA87-2EAE3A4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D3BC-6197-E5B3-E6B6-9BBCBEE4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934FF-9B2B-0DE3-9B83-9ABBB85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C74B-B573-DB18-6E86-8DA63850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724D-6217-7D29-4390-2553E7AC4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BDB0-F505-4995-A5F7-F42D0552DE3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0010-655A-5912-A3FE-AEAE6C33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EB74-DA4F-38E0-C516-76BD81F9C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92" y="65583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MULTIPLICATION OF POLYNOMIALS USING FFT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392" y="3736509"/>
            <a:ext cx="9144000" cy="1796544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TEAM 5</a:t>
            </a:r>
          </a:p>
          <a:p>
            <a:r>
              <a:rPr lang="en-US" sz="2600" b="1" dirty="0"/>
              <a:t>Ammu Mary (PES1PG21CS004)</a:t>
            </a:r>
          </a:p>
          <a:p>
            <a:r>
              <a:rPr lang="en-US" sz="2600" b="1" dirty="0"/>
              <a:t>Ganesh R (PES1PG21CS016)</a:t>
            </a:r>
          </a:p>
          <a:p>
            <a:r>
              <a:rPr lang="en-US" sz="2600" b="1" dirty="0"/>
              <a:t>Manoj KN(PES1PG20CS020)</a:t>
            </a:r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8762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E1B0-2268-F322-CFFF-DE16EB8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593985"/>
            <a:ext cx="10515600" cy="56015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Bit Reversal Ordering :-</a:t>
            </a:r>
          </a:p>
          <a:p>
            <a:r>
              <a:rPr lang="en-US" sz="2200" dirty="0"/>
              <a:t>We arrange the coefficient vector elements in the order of leaves.</a:t>
            </a:r>
          </a:p>
          <a:p>
            <a:pPr marL="0" indent="0">
              <a:buNone/>
            </a:pPr>
            <a:r>
              <a:rPr lang="en-US" sz="2200" dirty="0"/>
              <a:t>Example : - </a:t>
            </a:r>
          </a:p>
          <a:p>
            <a:r>
              <a:rPr lang="en-US" sz="2200" dirty="0"/>
              <a:t>The order in leaves 0, 4, 2, 6, 1, 5, 3, 7 is a bit reversal of the indices. </a:t>
            </a:r>
          </a:p>
          <a:p>
            <a:r>
              <a:rPr lang="en-US" sz="2200" dirty="0"/>
              <a:t>Start with 000, 001, 010, 011, 100, 101, 110, 111 and reverse the bits of each binary number to obtain 000, 100, 010, 110, 001, 101, 011, 111</a:t>
            </a:r>
            <a:endParaRPr lang="en-IN" sz="2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96FC3EF-6376-3E5E-2782-8348E57D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9" y="3085875"/>
            <a:ext cx="5181600" cy="27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97C5-FFD7-AB37-C52F-E9E15EB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Parallel vs Sequential Comparison for input N=10000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C3B1-716C-EA41-9562-343C8C24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27" y="1790823"/>
            <a:ext cx="7417120" cy="4059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46897-CCBB-4513-8175-04C3948C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9" y="1790823"/>
            <a:ext cx="3208298" cy="4197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AD304-080B-2FC4-9F2D-C34BF644940C}"/>
              </a:ext>
            </a:extLst>
          </p:cNvPr>
          <p:cNvSpPr txBox="1"/>
          <p:nvPr/>
        </p:nvSpPr>
        <p:spPr>
          <a:xfrm>
            <a:off x="923731" y="5964876"/>
            <a:ext cx="337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 Time taken for Parallel vs Sequential in microsecs</a:t>
            </a:r>
          </a:p>
        </p:txBody>
      </p:sp>
    </p:spTree>
    <p:extLst>
      <p:ext uri="{BB962C8B-B14F-4D97-AF65-F5344CB8AC3E}">
        <p14:creationId xmlns:p14="http://schemas.microsoft.com/office/powerpoint/2010/main" val="40025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FBB785-A1D8-2141-AEFE-4A615EE3BACC}"/>
              </a:ext>
            </a:extLst>
          </p:cNvPr>
          <p:cNvSpPr/>
          <p:nvPr/>
        </p:nvSpPr>
        <p:spPr>
          <a:xfrm>
            <a:off x="3189524" y="2314192"/>
            <a:ext cx="56450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CA108-5D23-46E4-FC28-D7A201C504D6}"/>
              </a:ext>
            </a:extLst>
          </p:cNvPr>
          <p:cNvSpPr txBox="1"/>
          <p:nvPr/>
        </p:nvSpPr>
        <p:spPr>
          <a:xfrm>
            <a:off x="979715" y="4404049"/>
            <a:ext cx="8714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Link for Project Code : - https://github.com/ganeshrajasekaran1996/MWP-Project</a:t>
            </a:r>
          </a:p>
        </p:txBody>
      </p:sp>
    </p:spTree>
    <p:extLst>
      <p:ext uri="{BB962C8B-B14F-4D97-AF65-F5344CB8AC3E}">
        <p14:creationId xmlns:p14="http://schemas.microsoft.com/office/powerpoint/2010/main" val="40018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057" y="741342"/>
            <a:ext cx="9714760" cy="9067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57" y="2220686"/>
            <a:ext cx="10241886" cy="2453951"/>
          </a:xfrm>
        </p:spPr>
        <p:txBody>
          <a:bodyPr>
            <a:noAutofit/>
          </a:bodyPr>
          <a:lstStyle/>
          <a:p>
            <a:pPr marL="114300" indent="-95250">
              <a:buSzPct val="100000"/>
              <a:buFont typeface="Arial" panose="020B0604020202020204" pitchFamily="34" charset="0"/>
              <a:buChar char="●"/>
            </a:pPr>
            <a:r>
              <a:rPr lang="en-US" sz="2200" dirty="0"/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of two polynomials take O(n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when the number of terms of the polynomials are n.</a:t>
            </a:r>
            <a:endParaRPr lang="en-US" sz="2200" dirty="0"/>
          </a:p>
          <a:p>
            <a:pPr marL="114300" indent="-95250">
              <a:buSzPct val="100000"/>
              <a:buChar char="●"/>
            </a:pPr>
            <a:r>
              <a:rPr lang="en-US" sz="2200" dirty="0"/>
              <a:t>Multiplication of polynomials usually takes O(n*m where one polynomial has n and other has m terms. This can be reduced to O(n*log(m)) by using FFT.</a:t>
            </a:r>
          </a:p>
          <a:p>
            <a:pPr marL="114300" indent="-95250">
              <a:buSzPct val="100000"/>
              <a:buChar char="●"/>
            </a:pPr>
            <a:r>
              <a:rPr lang="en-US" sz="2200" dirty="0"/>
              <a:t> We are using the Cooley-Tukey FFT Algorithm which is a type of FFT to perform multiplication. </a:t>
            </a:r>
          </a:p>
        </p:txBody>
      </p:sp>
    </p:spTree>
    <p:extLst>
      <p:ext uri="{BB962C8B-B14F-4D97-AF65-F5344CB8AC3E}">
        <p14:creationId xmlns:p14="http://schemas.microsoft.com/office/powerpoint/2010/main" val="5291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55" y="485192"/>
            <a:ext cx="11392953" cy="100033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Discrete Fast Fourier Transform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5151" y="1680562"/>
            <a:ext cx="10186282" cy="3815169"/>
          </a:xfrm>
        </p:spPr>
        <p:txBody>
          <a:bodyPr>
            <a:noAutofit/>
          </a:bodyPr>
          <a:lstStyle/>
          <a:p>
            <a:pPr marL="114300" indent="-95250">
              <a:buSzPct val="100000"/>
              <a:buChar char="●"/>
            </a:pPr>
            <a:r>
              <a:rPr lang="en-US" sz="3200" dirty="0"/>
              <a:t>Directly calculating the DFT requires computing the sum from k = 0 to N  1 for each respective values of j . </a:t>
            </a:r>
          </a:p>
          <a:p>
            <a:pPr marL="114300" indent="-95250">
              <a:buSzPct val="100000"/>
              <a:buChar char="●"/>
            </a:pPr>
            <a:r>
              <a:rPr lang="en-US" sz="3200" dirty="0"/>
              <a:t>When the complete output is computed, there will be a total of N2 operations where each operation is a multiplication followed by an addition.</a:t>
            </a:r>
          </a:p>
          <a:p>
            <a:pPr marL="19050" indent="0">
              <a:buSzPct val="1000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904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34" y="139849"/>
            <a:ext cx="10353761" cy="103631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Cooley-Tukey FFT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34" y="1483625"/>
            <a:ext cx="10353762" cy="43386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Re-expresses the DFT of an arbitrary composite size N=N</a:t>
            </a:r>
            <a:r>
              <a:rPr lang="en-US" sz="2800" baseline="-25000" dirty="0"/>
              <a:t>1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en-US" sz="2800" dirty="0"/>
              <a:t> in terms of N</a:t>
            </a:r>
            <a:r>
              <a:rPr lang="en-US" sz="2800" baseline="-25000" dirty="0"/>
              <a:t>1</a:t>
            </a:r>
            <a:r>
              <a:rPr lang="en-US" sz="2800" dirty="0"/>
              <a:t> smaller DFTs of size N</a:t>
            </a:r>
            <a:r>
              <a:rPr lang="en-US" sz="2800" baseline="-25000" dirty="0"/>
              <a:t>2</a:t>
            </a:r>
            <a:r>
              <a:rPr lang="en-US" sz="2800" dirty="0"/>
              <a:t> recursively to reduce computation time to Nlog</a:t>
            </a:r>
            <a:r>
              <a:rPr lang="en-US" sz="2800" baseline="-25000" dirty="0"/>
              <a:t>2</a:t>
            </a:r>
            <a:r>
              <a:rPr lang="en-US" sz="2800" dirty="0"/>
              <a:t>N for high values of N</a:t>
            </a:r>
          </a:p>
          <a:p>
            <a:pPr lvl="1"/>
            <a:r>
              <a:rPr lang="en-US" sz="2400" dirty="0"/>
              <a:t>Example: for N = 8, DFT(8) = DFT</a:t>
            </a:r>
            <a:r>
              <a:rPr lang="en-US" sz="2400" baseline="-25000" dirty="0"/>
              <a:t>1</a:t>
            </a:r>
            <a:r>
              <a:rPr lang="en-US" sz="2400" dirty="0"/>
              <a:t>(4) + DFT</a:t>
            </a:r>
            <a:r>
              <a:rPr lang="en-US" sz="2400" baseline="-25000" dirty="0"/>
              <a:t>2</a:t>
            </a:r>
            <a:r>
              <a:rPr lang="en-US" sz="2400" dirty="0"/>
              <a:t>(4)</a:t>
            </a:r>
          </a:p>
          <a:p>
            <a:pPr lvl="1"/>
            <a:r>
              <a:rPr lang="en-US" sz="2400" dirty="0"/>
              <a:t>So 8 = 2 * 4.    N</a:t>
            </a:r>
            <a:r>
              <a:rPr lang="en-US" sz="2400" baseline="-25000" dirty="0"/>
              <a:t>1</a:t>
            </a:r>
            <a:r>
              <a:rPr lang="en-US" sz="2400" dirty="0"/>
              <a:t> = 2,  N</a:t>
            </a:r>
            <a:r>
              <a:rPr lang="en-US" sz="2400" baseline="-25000" dirty="0"/>
              <a:t>2</a:t>
            </a:r>
            <a:r>
              <a:rPr lang="en-US" sz="2400" dirty="0"/>
              <a:t> = 4.  Then we have 2 smaller DFTs of size 4</a:t>
            </a:r>
          </a:p>
          <a:p>
            <a:pPr lvl="1"/>
            <a:r>
              <a:rPr lang="en-US" sz="2400" dirty="0"/>
              <a:t>This also means:</a:t>
            </a:r>
          </a:p>
          <a:p>
            <a:pPr lvl="2"/>
            <a:r>
              <a:rPr lang="en-US" sz="2000" dirty="0"/>
              <a:t>DFT(12) = DFT</a:t>
            </a:r>
            <a:r>
              <a:rPr lang="en-US" sz="2000" baseline="-25000" dirty="0"/>
              <a:t>1</a:t>
            </a:r>
            <a:r>
              <a:rPr lang="en-US" sz="2000" dirty="0"/>
              <a:t>(6) + DFT</a:t>
            </a:r>
            <a:r>
              <a:rPr lang="en-US" sz="2000" baseline="-25000" dirty="0"/>
              <a:t>2</a:t>
            </a:r>
            <a:r>
              <a:rPr lang="en-US" sz="2000" dirty="0"/>
              <a:t>(6)  ;    N</a:t>
            </a:r>
            <a:r>
              <a:rPr lang="en-US" sz="2000" baseline="-25000" dirty="0"/>
              <a:t>1</a:t>
            </a:r>
            <a:r>
              <a:rPr lang="en-US" sz="2000" dirty="0"/>
              <a:t> = 2, N</a:t>
            </a:r>
            <a:r>
              <a:rPr lang="en-US" sz="2000" baseline="-25000" dirty="0"/>
              <a:t>2</a:t>
            </a:r>
            <a:r>
              <a:rPr lang="en-US" sz="2000" dirty="0"/>
              <a:t> = 6, or</a:t>
            </a:r>
          </a:p>
          <a:p>
            <a:pPr lvl="2"/>
            <a:r>
              <a:rPr lang="en-US" sz="2000" dirty="0"/>
              <a:t>DFT(12) = DFT</a:t>
            </a:r>
            <a:r>
              <a:rPr lang="en-US" sz="2000" baseline="-25000" dirty="0"/>
              <a:t>1</a:t>
            </a:r>
            <a:r>
              <a:rPr lang="en-US" sz="2000" dirty="0"/>
              <a:t>(4) + DFT</a:t>
            </a:r>
            <a:r>
              <a:rPr lang="en-US" sz="2000" baseline="-25000" dirty="0"/>
              <a:t>2</a:t>
            </a:r>
            <a:r>
              <a:rPr lang="en-US" sz="2000" dirty="0"/>
              <a:t>(4) + DFT</a:t>
            </a:r>
            <a:r>
              <a:rPr lang="en-US" sz="2000" baseline="-25000" dirty="0"/>
              <a:t>3</a:t>
            </a:r>
            <a:r>
              <a:rPr lang="en-US" sz="2000" dirty="0"/>
              <a:t>(4) ;    N</a:t>
            </a:r>
            <a:r>
              <a:rPr lang="en-US" sz="2000" baseline="-25000" dirty="0"/>
              <a:t>1</a:t>
            </a:r>
            <a:r>
              <a:rPr lang="en-US" sz="2000" dirty="0"/>
              <a:t> = 3, N</a:t>
            </a:r>
            <a:r>
              <a:rPr lang="en-US" sz="2000" baseline="-25000" dirty="0"/>
              <a:t>2</a:t>
            </a:r>
            <a:r>
              <a:rPr lang="en-US" sz="2000" dirty="0"/>
              <a:t> = 4</a:t>
            </a:r>
            <a:endParaRPr lang="en-US" dirty="0"/>
          </a:p>
          <a:p>
            <a:pPr lvl="2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Cooley Tukey is a divide and conquer algorithm.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each recursive call, we divide the number of elements in half.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88" y="982518"/>
            <a:ext cx="10905644" cy="5638236"/>
          </a:xfrm>
        </p:spPr>
        <p:txBody>
          <a:bodyPr>
            <a:noAutofit/>
          </a:bodyPr>
          <a:lstStyle/>
          <a:p>
            <a:r>
              <a:rPr lang="en-US" sz="2400" dirty="0"/>
              <a:t>Most simplest and most common form of the Cooley-Tukey Algorithm</a:t>
            </a:r>
          </a:p>
          <a:p>
            <a:r>
              <a:rPr lang="en-US" sz="2400" dirty="0"/>
              <a:t>We divides a DFT of size N into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DFTs of size </a:t>
            </a:r>
            <a:r>
              <a:rPr lang="en-US" sz="2400" dirty="0">
                <a:solidFill>
                  <a:srgbClr val="FF0000"/>
                </a:solidFill>
              </a:rPr>
              <a:t>N/2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911" y="796066"/>
            <a:ext cx="24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460" y="272846"/>
            <a:ext cx="11252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Formula for calculation of DFT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0" y="2299448"/>
            <a:ext cx="2171770" cy="963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7" y="2346101"/>
            <a:ext cx="6916925" cy="9639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337560" y="2781418"/>
            <a:ext cx="1212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823" y="3338611"/>
            <a:ext cx="24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DFT Formula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9021" y="3306258"/>
            <a:ext cx="49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(Even and Odd portions)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84" y="4118734"/>
            <a:ext cx="9291525" cy="127228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702016" y="3306258"/>
            <a:ext cx="0" cy="758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47" y="5684757"/>
            <a:ext cx="3377594" cy="10435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67786" y="3749402"/>
            <a:ext cx="209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Twiddle factored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75358" y="6288328"/>
            <a:ext cx="209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50763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COOLEY-TUKEY ALGORITHM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1326321"/>
            <a:ext cx="10951634" cy="3758863"/>
          </a:xfrm>
        </p:spPr>
        <p:txBody>
          <a:bodyPr>
            <a:normAutofit/>
          </a:bodyPr>
          <a:lstStyle/>
          <a:p>
            <a:r>
              <a:rPr lang="en-US" dirty="0"/>
              <a:t>Parallel: Showing Example for N =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61034" y="2652642"/>
            <a:ext cx="1785773" cy="435996"/>
            <a:chOff x="902668" y="2810585"/>
            <a:chExt cx="1785773" cy="435996"/>
          </a:xfrm>
        </p:grpSpPr>
        <p:sp>
          <p:nvSpPr>
            <p:cNvPr id="7" name="Rectangle 6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83752" y="2652641"/>
            <a:ext cx="1785773" cy="435996"/>
            <a:chOff x="902668" y="2810585"/>
            <a:chExt cx="1785773" cy="435996"/>
          </a:xfrm>
        </p:grpSpPr>
        <p:sp>
          <p:nvSpPr>
            <p:cNvPr id="70" name="Rectangle 6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00386" y="2648383"/>
            <a:ext cx="1785773" cy="435996"/>
            <a:chOff x="902668" y="2810585"/>
            <a:chExt cx="1785773" cy="435996"/>
          </a:xfrm>
        </p:grpSpPr>
        <p:sp>
          <p:nvSpPr>
            <p:cNvPr id="75" name="Rectangle 7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952209" y="2648382"/>
            <a:ext cx="1785773" cy="435996"/>
            <a:chOff x="902668" y="2810585"/>
            <a:chExt cx="1785773" cy="435996"/>
          </a:xfrm>
        </p:grpSpPr>
        <p:sp>
          <p:nvSpPr>
            <p:cNvPr id="80" name="Rectangle 7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899650" y="2626264"/>
            <a:ext cx="1785773" cy="435996"/>
            <a:chOff x="902668" y="2810585"/>
            <a:chExt cx="1785773" cy="435996"/>
          </a:xfrm>
        </p:grpSpPr>
        <p:sp>
          <p:nvSpPr>
            <p:cNvPr id="85" name="Rectangle 8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91051" y="3671082"/>
            <a:ext cx="1785773" cy="435996"/>
            <a:chOff x="902668" y="2810585"/>
            <a:chExt cx="1785773" cy="435996"/>
          </a:xfrm>
        </p:grpSpPr>
        <p:sp>
          <p:nvSpPr>
            <p:cNvPr id="90" name="Rectangle 8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69525" y="3671081"/>
            <a:ext cx="1785773" cy="435996"/>
            <a:chOff x="902668" y="2810585"/>
            <a:chExt cx="1785773" cy="435996"/>
          </a:xfrm>
        </p:grpSpPr>
        <p:sp>
          <p:nvSpPr>
            <p:cNvPr id="95" name="Rectangle 9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536240" y="3655585"/>
            <a:ext cx="1785773" cy="435996"/>
            <a:chOff x="902668" y="2810585"/>
            <a:chExt cx="1785773" cy="435996"/>
          </a:xfrm>
        </p:grpSpPr>
        <p:sp>
          <p:nvSpPr>
            <p:cNvPr id="100" name="Rectangle 9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29606" y="1978258"/>
            <a:ext cx="10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=</a:t>
            </a:r>
          </a:p>
          <a:p>
            <a:r>
              <a:rPr lang="en-US" dirty="0"/>
              <a:t>m =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23977" y="197825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68037" y="197825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12097" y="199054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18541" y="2013722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824985" y="199054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223" y="3097746"/>
            <a:ext cx="10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=</a:t>
            </a:r>
          </a:p>
          <a:p>
            <a:r>
              <a:rPr lang="en-US" dirty="0"/>
              <a:t>m =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861765" y="3082403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32468" y="3050161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86619" y="3028810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0,      1,     2,     3</a:t>
            </a:r>
          </a:p>
        </p:txBody>
      </p:sp>
    </p:spTree>
    <p:extLst>
      <p:ext uri="{BB962C8B-B14F-4D97-AF65-F5344CB8AC3E}">
        <p14:creationId xmlns:p14="http://schemas.microsoft.com/office/powerpoint/2010/main" val="375513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7A41-6ED1-62C0-F51E-BA10951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33"/>
            <a:ext cx="10515600" cy="830424"/>
          </a:xfrm>
        </p:spPr>
        <p:txBody>
          <a:bodyPr>
            <a:norm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Multiplication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F740-D1EE-1019-EBFE-1DA281B8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28808"/>
          </a:xfrm>
        </p:spPr>
        <p:txBody>
          <a:bodyPr/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of two polynomials take O(n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when the number of terms of the polynomials are n.</a:t>
            </a:r>
          </a:p>
          <a:p>
            <a:r>
              <a:rPr lang="en-US" sz="2200" dirty="0"/>
              <a:t>The naive approach uses the coefficient form of the polynomial to calculate the product</a:t>
            </a:r>
            <a:r>
              <a:rPr lang="en-US" dirty="0"/>
              <a:t>.</a:t>
            </a:r>
          </a:p>
          <a:p>
            <a:r>
              <a:rPr lang="en-US" sz="2200" dirty="0"/>
              <a:t>But a better approach is to convert from the coefficient form to point value representation.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8898-691C-F37B-5ECF-847B58B5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08" y="3310828"/>
            <a:ext cx="5585460" cy="2483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88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15F-3FF3-3CF3-3249-474C7D43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Iterative Fast Fourier Transformation for polynomial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3937-5CDA-6747-9699-9549246D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Butterfly operation :-</a:t>
            </a:r>
          </a:p>
          <a:p>
            <a:r>
              <a:rPr lang="en-US" sz="2200" dirty="0">
                <a:latin typeface="+mj-lt"/>
              </a:rPr>
              <a:t>The operation of multiplying the twiddle factor, storing the product into t, and adding and subtracting t from is known as a butterfly operation. </a:t>
            </a:r>
            <a:endParaRPr lang="en-IN" sz="22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B8B7A-9EDA-B5C7-8AC2-F3DDD165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70" y="3048055"/>
            <a:ext cx="5044653" cy="2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2E3BB-1642-5F5F-D817-FC9ABA78852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172408" y="1107785"/>
            <a:ext cx="5181600" cy="2741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2AE69-6866-D311-CB2B-C987D118B032}"/>
              </a:ext>
            </a:extLst>
          </p:cNvPr>
          <p:cNvSpPr txBox="1"/>
          <p:nvPr/>
        </p:nvSpPr>
        <p:spPr>
          <a:xfrm>
            <a:off x="914400" y="3668608"/>
            <a:ext cx="10478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 us take for n=8 and proceed with the formation of the iterative FFT algorithm.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W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 arrange the elements of the initial coefficient vector into the order in which they appear in the leaves and trace the execution of the FFT bottom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First, we take the elements in pairs, compute the DFT of each pair using one butterfly operation, and replace the pair with its DFT. The vector then holds n/2 2-element DFTs.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Next, we take these n/2 DFTs in pairs and compute the DFT of the four-vector elements the vector then holds n/4 4-element DFTs.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continue in this manner until the vector holds two (n/2) element DFTs, which we combine using n/2 butterfly operations into the final n-element DFT.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B854D-0D8A-2001-1AC9-F6363C1F6555}"/>
              </a:ext>
            </a:extLst>
          </p:cNvPr>
          <p:cNvSpPr txBox="1"/>
          <p:nvPr/>
        </p:nvSpPr>
        <p:spPr>
          <a:xfrm>
            <a:off x="1539551" y="177282"/>
            <a:ext cx="815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131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790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urw-din</vt:lpstr>
      <vt:lpstr>Office Theme</vt:lpstr>
      <vt:lpstr>MULTIPLICATION OF POLYNOMIALS USING FFT</vt:lpstr>
      <vt:lpstr>Project Objective</vt:lpstr>
      <vt:lpstr>Discrete Fast Fourier Transform</vt:lpstr>
      <vt:lpstr>Cooley-Tukey FFT Algorithm</vt:lpstr>
      <vt:lpstr>PowerPoint Presentation</vt:lpstr>
      <vt:lpstr>COOLEY-TUKEY ALGORITHM (contd)</vt:lpstr>
      <vt:lpstr>Multiplication of Polynomials</vt:lpstr>
      <vt:lpstr>Iterative Fast Fourier Transformation for polynomial multiplication</vt:lpstr>
      <vt:lpstr>PowerPoint Presentation</vt:lpstr>
      <vt:lpstr>PowerPoint Presentation</vt:lpstr>
      <vt:lpstr>Parallel vs Sequential Comparison for input N=10000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LIGAND BINDING  with  MOTION PLANNING</dc:title>
  <dc:creator>Anthony Enem</dc:creator>
  <cp:lastModifiedBy>Ganesh R</cp:lastModifiedBy>
  <cp:revision>139</cp:revision>
  <dcterms:created xsi:type="dcterms:W3CDTF">2016-10-12T16:15:02Z</dcterms:created>
  <dcterms:modified xsi:type="dcterms:W3CDTF">2022-08-28T11:05:22Z</dcterms:modified>
</cp:coreProperties>
</file>