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75" r:id="rId4"/>
    <p:sldId id="271" r:id="rId5"/>
    <p:sldId id="266" r:id="rId6"/>
    <p:sldId id="268" r:id="rId7"/>
    <p:sldId id="267" r:id="rId8"/>
    <p:sldId id="269" r:id="rId9"/>
    <p:sldId id="270" r:id="rId10"/>
    <p:sldId id="265" r:id="rId11"/>
    <p:sldId id="258" r:id="rId12"/>
    <p:sldId id="259" r:id="rId13"/>
    <p:sldId id="260" r:id="rId14"/>
    <p:sldId id="261" r:id="rId15"/>
    <p:sldId id="273" r:id="rId16"/>
    <p:sldId id="276" r:id="rId17"/>
    <p:sldId id="274" r:id="rId18"/>
    <p:sldId id="26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4588F-01E2-4CA0-9CE3-F5729944F9B9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0F271-4A3A-4003-92BB-13214DC3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314BC0D-EB03-4124-B462-2C6677C78D5C}" type="datetime1">
              <a:rPr lang="en-US" smtClean="0"/>
              <a:t>8/21/2013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81B-CD00-4808-8E7F-F7CE34957533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1FC-F853-4E1B-B24C-7A8CC3BCEAE4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0F5E0E6-2B72-4C3C-BFA7-B0F949D4E121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E14AC86-41FD-4A32-BDEC-155F5B049630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C3AEC3-710A-46A4-A945-510BD68A4C49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B382CF8-6F31-4C21-8AD5-11AE1A93178C}" type="datetime1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0CB-0E25-48CE-95CA-BBD8DB44ACCC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CE677D-167C-40F4-A807-ABEB3FE430EB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BF6377-28CE-44DA-8ED4-0D4934E1B5AF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EACA7BF-9DC8-4BFF-8066-2E5574A7CEDA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957797B-2A2A-4DD6-8D76-2261C3610C7C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63FD0CA-8F05-494C-B9B6-C12C22DD3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Realization Of Multi-Axis Solar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343400"/>
            <a:ext cx="3719512" cy="990600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 smtClean="0"/>
              <a:t>M</a:t>
            </a:r>
            <a:r>
              <a:rPr lang="en-US" dirty="0" smtClean="0"/>
              <a:t>. S. </a:t>
            </a:r>
            <a:r>
              <a:rPr lang="en-US" dirty="0" err="1" smtClean="0"/>
              <a:t>Anees</a:t>
            </a:r>
            <a:r>
              <a:rPr lang="en-US" dirty="0" smtClean="0"/>
              <a:t> </a:t>
            </a:r>
            <a:r>
              <a:rPr lang="en-US" dirty="0" smtClean="0"/>
              <a:t>Ahmed</a:t>
            </a:r>
          </a:p>
          <a:p>
            <a:pPr algn="r"/>
            <a:r>
              <a:rPr lang="en-US" dirty="0" smtClean="0"/>
              <a:t>P</a:t>
            </a:r>
            <a:r>
              <a:rPr lang="en-US" dirty="0" smtClean="0"/>
              <a:t>. Ganesh Ram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nees\Desktop\Unt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82000" cy="641032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Tracker Model Construction</a:t>
            </a:r>
            <a:endParaRPr lang="en-US" sz="2800" dirty="0"/>
          </a:p>
        </p:txBody>
      </p:sp>
      <p:pic>
        <p:nvPicPr>
          <p:cNvPr id="1026" name="Picture 2" descr="C:\Users\Anees\Desktop\Project\DSC015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38" y="2209800"/>
            <a:ext cx="4267584" cy="3124200"/>
          </a:xfrm>
          <a:prstGeom prst="rect">
            <a:avLst/>
          </a:prstGeom>
          <a:noFill/>
        </p:spPr>
      </p:pic>
      <p:pic>
        <p:nvPicPr>
          <p:cNvPr id="1028" name="Picture 4" descr="C:\Users\Anees\Desktop\Project\DSC0156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503" y="2209800"/>
            <a:ext cx="4658497" cy="3124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Base table</a:t>
            </a:r>
            <a:endParaRPr lang="en-US" sz="3200" dirty="0"/>
          </a:p>
        </p:txBody>
      </p:sp>
      <p:pic>
        <p:nvPicPr>
          <p:cNvPr id="6" name="Picture 3" descr="C:\Users\Anees\Desktop\Project\DSC0156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447800"/>
            <a:ext cx="4268585" cy="4189615"/>
          </a:xfrm>
          <a:prstGeom prst="rect">
            <a:avLst/>
          </a:prstGeom>
          <a:noFill/>
        </p:spPr>
      </p:pic>
      <p:pic>
        <p:nvPicPr>
          <p:cNvPr id="4" name="Picture 2" descr="C:\Users\Anees\Desktop\Project\Copy of DSC016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447800"/>
            <a:ext cx="4648200" cy="41910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Tracker</a:t>
            </a:r>
            <a:endParaRPr lang="en-US" sz="2800" dirty="0"/>
          </a:p>
        </p:txBody>
      </p:sp>
      <p:pic>
        <p:nvPicPr>
          <p:cNvPr id="6" name="Picture 3" descr="C:\Users\Anees\Desktop\Project\Copy of DSC01706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3829050" cy="4114800"/>
          </a:xfrm>
          <a:prstGeom prst="rect">
            <a:avLst/>
          </a:prstGeom>
          <a:noFill/>
        </p:spPr>
      </p:pic>
      <p:pic>
        <p:nvPicPr>
          <p:cNvPr id="7170" name="Picture 2" descr="C:\Users\Anees\Desktop\Project\DSC017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862" y="1828800"/>
            <a:ext cx="4427538" cy="4114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Circuits</a:t>
            </a:r>
            <a:endParaRPr lang="en-US" sz="3600" dirty="0"/>
          </a:p>
        </p:txBody>
      </p:sp>
      <p:pic>
        <p:nvPicPr>
          <p:cNvPr id="8194" name="Picture 2" descr="C:\Users\Anees\Desktop\Project\Copy of DSC016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437528" y="2418729"/>
            <a:ext cx="5218456" cy="3124200"/>
          </a:xfrm>
          <a:prstGeom prst="rect">
            <a:avLst/>
          </a:prstGeom>
          <a:noFill/>
        </p:spPr>
      </p:pic>
      <p:pic>
        <p:nvPicPr>
          <p:cNvPr id="8195" name="Picture 3" descr="C:\Users\Anees\Desktop\Project\DSC017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71600"/>
            <a:ext cx="4917281" cy="2667000"/>
          </a:xfrm>
          <a:prstGeom prst="rect">
            <a:avLst/>
          </a:prstGeom>
          <a:noFill/>
        </p:spPr>
      </p:pic>
      <p:pic>
        <p:nvPicPr>
          <p:cNvPr id="8196" name="Picture 4" descr="C:\Users\Anees\Desktop\Project\Copy of DSC017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191000"/>
            <a:ext cx="4953000" cy="2438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Comparison Chart</a:t>
            </a:r>
            <a:endParaRPr lang="en-US" sz="2800" dirty="0"/>
          </a:p>
        </p:txBody>
      </p:sp>
      <p:graphicFrame>
        <p:nvGraphicFramePr>
          <p:cNvPr id="2969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066800"/>
          <a:ext cx="7086600" cy="451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Chart" r:id="rId3" imgW="6886462" imgH="5200540" progId="MSGraph.Chart.8">
                  <p:embed/>
                </p:oleObj>
              </mc:Choice>
              <mc:Fallback>
                <p:oleObj name="Chart" r:id="rId3" imgW="6886462" imgH="5200540" progId="MSGraph.Char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086600" cy="451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Picture 3" descr="C:\Users\Anees\Desktop\e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715000"/>
            <a:ext cx="8469879" cy="838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Advantages: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8001000" cy="50292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Improved Efficiency.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More Flexible.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Easy to implement.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Bulk implementation can supply immense energy.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Orients to position of maximum light, thereby continuously producing maximum energy.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One of the effective and easiest methods to tap energy when compared to other processes.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Eliminates the problem of alignment(which are necessary for wind mills, stationary solar panel).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6906"/>
          </a:xfrm>
        </p:spPr>
        <p:txBody>
          <a:bodyPr/>
          <a:lstStyle/>
          <a:p>
            <a:r>
              <a:rPr lang="en-US" sz="3200" dirty="0" smtClean="0"/>
              <a:t>Future developments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7848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Ambient condition monitoring for pressure, temperature and humidity may also be needed to optimize efficiency and power output.</a:t>
            </a:r>
          </a:p>
          <a:p>
            <a:endParaRPr lang="en-US" dirty="0" smtClean="0"/>
          </a:p>
          <a:p>
            <a:r>
              <a:rPr lang="en-US" dirty="0" smtClean="0"/>
              <a:t> An anemometer is used to measure wind speed. If the wind conditions are too strong, the panels are usually driven to a safe horizontal position and remain in the safety position until the wind speed falls below the set point.</a:t>
            </a:r>
          </a:p>
          <a:p>
            <a:endParaRPr lang="en-US" dirty="0" smtClean="0"/>
          </a:p>
          <a:p>
            <a:r>
              <a:rPr lang="en-US" dirty="0" smtClean="0"/>
              <a:t>Limit switches are used to control speed and prevent over travels. The mechanical over travel limits are used to prevent tracker damage.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04800"/>
            <a:ext cx="8534400" cy="6553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References: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0"/>
            <a:r>
              <a:rPr lang="en-US" b="1" dirty="0" smtClean="0"/>
              <a:t>1.	SOLAR TRACKER 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By HAN WAN SIEW,  </a:t>
            </a:r>
            <a:r>
              <a:rPr lang="en-US" i="1" dirty="0" smtClean="0"/>
              <a:t>ENG499 Capstone Project 2008.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 2.	POSITIONING SYSTEMS FOR SOLAR PANELS PLACED IN ISOLATED AREAS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	by </a:t>
            </a:r>
            <a:r>
              <a:rPr lang="en-US" b="1" dirty="0" err="1" smtClean="0"/>
              <a:t>Laurentiu</a:t>
            </a:r>
            <a:r>
              <a:rPr lang="en-US" b="1" dirty="0" smtClean="0"/>
              <a:t> ALBOTEANU, Gheorghe MANOLEA, Florin RAVIGAN.</a:t>
            </a:r>
            <a:endParaRPr lang="en-US" dirty="0" smtClean="0"/>
          </a:p>
          <a:p>
            <a:pPr lvl="1"/>
            <a:r>
              <a:rPr lang="en-US" dirty="0" smtClean="0"/>
              <a:t>Annals of the University of Craiova, Electrical Engineering series, No.30,2006.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 3.	</a:t>
            </a:r>
            <a:r>
              <a:rPr lang="en-US" b="1" dirty="0" smtClean="0"/>
              <a:t>A Novel Low Cost Automatic Solar Tracking System</a:t>
            </a:r>
            <a:r>
              <a:rPr lang="en-US" dirty="0" smtClean="0"/>
              <a:t> by </a:t>
            </a:r>
            <a:r>
              <a:rPr lang="en-US" dirty="0" err="1" smtClean="0"/>
              <a:t>C.Saravanan</a:t>
            </a:r>
            <a:r>
              <a:rPr lang="en-US" dirty="0" smtClean="0"/>
              <a:t>, 	</a:t>
            </a:r>
            <a:r>
              <a:rPr lang="en-US" dirty="0" err="1" smtClean="0"/>
              <a:t>Dr.M.A.Panneerselvam</a:t>
            </a:r>
            <a:r>
              <a:rPr lang="en-US" dirty="0" smtClean="0"/>
              <a:t>, </a:t>
            </a:r>
            <a:r>
              <a:rPr lang="en-US" dirty="0" err="1" smtClean="0"/>
              <a:t>I.William</a:t>
            </a:r>
            <a:r>
              <a:rPr lang="en-US" dirty="0" smtClean="0"/>
              <a:t> Christopher. </a:t>
            </a:r>
            <a:r>
              <a:rPr lang="en-US" i="1" dirty="0" smtClean="0"/>
              <a:t>International Journal of 	Computer 	Applications (0975 – 8887) Volume 31– No.9, October 	2011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4.	A Design of Low Power Single Axis Solar Tracking System Regardless of 	Motor Speed </a:t>
            </a:r>
            <a:endParaRPr lang="en-US" dirty="0" smtClean="0"/>
          </a:p>
          <a:p>
            <a:pPr lvl="1"/>
            <a:r>
              <a:rPr lang="en-US" dirty="0" smtClean="0"/>
              <a:t>By  </a:t>
            </a:r>
            <a:r>
              <a:rPr lang="en-US" dirty="0" err="1" smtClean="0"/>
              <a:t>Asmarashid</a:t>
            </a:r>
            <a:r>
              <a:rPr lang="en-US" dirty="0" smtClean="0"/>
              <a:t> </a:t>
            </a:r>
            <a:r>
              <a:rPr lang="en-US" dirty="0" err="1" smtClean="0"/>
              <a:t>Ponniran</a:t>
            </a:r>
            <a:r>
              <a:rPr lang="en-US" dirty="0" smtClean="0"/>
              <a:t>, </a:t>
            </a:r>
            <a:r>
              <a:rPr lang="en-US" dirty="0" err="1" smtClean="0"/>
              <a:t>Ammar</a:t>
            </a:r>
            <a:r>
              <a:rPr lang="en-US" dirty="0" smtClean="0"/>
              <a:t> </a:t>
            </a:r>
            <a:r>
              <a:rPr lang="en-US" dirty="0" err="1" smtClean="0"/>
              <a:t>Hashim</a:t>
            </a:r>
            <a:r>
              <a:rPr lang="en-US" dirty="0" smtClean="0"/>
              <a:t>, </a:t>
            </a:r>
            <a:r>
              <a:rPr lang="en-US" dirty="0" err="1" smtClean="0"/>
              <a:t>Ariffuddin</a:t>
            </a:r>
            <a:r>
              <a:rPr lang="en-US" dirty="0" smtClean="0"/>
              <a:t> </a:t>
            </a:r>
            <a:r>
              <a:rPr lang="en-US" dirty="0" err="1" smtClean="0"/>
              <a:t>Joret</a:t>
            </a:r>
            <a:r>
              <a:rPr lang="en-US" dirty="0" smtClean="0"/>
              <a:t>.  </a:t>
            </a:r>
            <a:r>
              <a:rPr lang="en-US" i="1" dirty="0" err="1" smtClean="0"/>
              <a:t>InternationalJournal</a:t>
            </a:r>
            <a:r>
              <a:rPr lang="en-US" i="1" dirty="0" smtClean="0"/>
              <a:t> of Integrated Engineering, Vol. 3 No. 3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5.	SIMPLIFIED SOLAR TRACKING PROTOTYPE</a:t>
            </a:r>
            <a:endParaRPr lang="en-US" dirty="0" smtClean="0"/>
          </a:p>
          <a:p>
            <a:pPr lvl="1"/>
            <a:r>
              <a:rPr lang="en-US" dirty="0" smtClean="0"/>
              <a:t>By Nader </a:t>
            </a:r>
            <a:r>
              <a:rPr lang="en-US" dirty="0" err="1" smtClean="0"/>
              <a:t>Barsoum</a:t>
            </a:r>
            <a:r>
              <a:rPr lang="en-US" dirty="0" smtClean="0"/>
              <a:t>, </a:t>
            </a:r>
            <a:r>
              <a:rPr lang="en-US" dirty="0" err="1" smtClean="0"/>
              <a:t>Pandian</a:t>
            </a:r>
            <a:r>
              <a:rPr lang="en-US" dirty="0" smtClean="0"/>
              <a:t> </a:t>
            </a:r>
            <a:r>
              <a:rPr lang="en-US" dirty="0" err="1" smtClean="0"/>
              <a:t>Vasant</a:t>
            </a:r>
            <a:r>
              <a:rPr lang="en-US" dirty="0" smtClean="0"/>
              <a:t>. </a:t>
            </a:r>
            <a:r>
              <a:rPr lang="en-US" i="1" dirty="0" smtClean="0"/>
              <a:t>Transaction in Controllers and Energy, ISSN: 1985-9406 Online Publication, June 2010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6.	Light Sensors for Solar Trackers</a:t>
            </a:r>
            <a:endParaRPr lang="en-US" dirty="0" smtClean="0"/>
          </a:p>
          <a:p>
            <a:pPr lvl="1"/>
            <a:r>
              <a:rPr lang="en-US" dirty="0" smtClean="0"/>
              <a:t>By J. </a:t>
            </a:r>
            <a:r>
              <a:rPr lang="en-US" dirty="0" err="1" smtClean="0"/>
              <a:t>Rizk</a:t>
            </a:r>
            <a:r>
              <a:rPr lang="en-US" dirty="0" smtClean="0"/>
              <a:t>, A. </a:t>
            </a:r>
            <a:r>
              <a:rPr lang="en-US" dirty="0" err="1" smtClean="0"/>
              <a:t>Hellany</a:t>
            </a:r>
            <a:r>
              <a:rPr lang="en-US" dirty="0" smtClean="0"/>
              <a:t>, M. </a:t>
            </a:r>
            <a:r>
              <a:rPr lang="en-US" dirty="0" err="1" smtClean="0"/>
              <a:t>Nagrial</a:t>
            </a:r>
            <a:r>
              <a:rPr lang="en-US" i="1" dirty="0" smtClean="0"/>
              <a:t>. Recent Researches in Environment, Energy Planning and Pollution 2007.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062912" cy="1470025"/>
          </a:xfrm>
        </p:spPr>
        <p:txBody>
          <a:bodyPr/>
          <a:lstStyle/>
          <a:p>
            <a:pPr algn="ctr"/>
            <a:r>
              <a:rPr lang="en-US" sz="6000" dirty="0" smtClean="0">
                <a:latin typeface="Lucida Handwriting" pitchFamily="66" charset="0"/>
              </a:rPr>
              <a:t>Thank You</a:t>
            </a:r>
            <a:endParaRPr lang="en-US" sz="6000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646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Objectives: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minimize the solar power losses using solar tracking </a:t>
            </a:r>
            <a:r>
              <a:rPr lang="en-US" dirty="0" smtClean="0"/>
              <a:t>system.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Increase the efficiency of solar power </a:t>
            </a:r>
            <a:r>
              <a:rPr lang="en-US" dirty="0" smtClean="0"/>
              <a:t>production.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Compare the power production charts with and without using </a:t>
            </a:r>
            <a:r>
              <a:rPr lang="en-US" dirty="0"/>
              <a:t>S</a:t>
            </a:r>
            <a:r>
              <a:rPr lang="en-US" dirty="0" smtClean="0"/>
              <a:t>olar Tracker.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Optimize power consumption of the tracker using Stepper </a:t>
            </a:r>
            <a:r>
              <a:rPr lang="en-US" dirty="0" smtClean="0"/>
              <a:t>Motors </a:t>
            </a:r>
            <a:r>
              <a:rPr lang="en-US" dirty="0" smtClean="0"/>
              <a:t>and </a:t>
            </a:r>
            <a:r>
              <a:rPr lang="en-US" dirty="0" smtClean="0"/>
              <a:t>M</a:t>
            </a:r>
            <a:r>
              <a:rPr lang="en-US" dirty="0" smtClean="0"/>
              <a:t>icro-controllers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Sun tracking algorithm: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	This algorithm calculates the solar azimuth and zenith angles of the sun.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These angles are then used to position the solar panel or reflector to point toward the sun.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Some algorithms are purely mathematical based on astronomical references while others utilize real-time light-intensity readings.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Solar tracker Concept:</a:t>
            </a:r>
            <a:endParaRPr lang="en-US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43000" y="1524000"/>
            <a:ext cx="6858000" cy="505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72200" y="4343400"/>
            <a:ext cx="152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Times New Roman" pitchFamily="18" charset="0"/>
              </a:rPr>
              <a:t>Stepper Motor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69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Light sensors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715000" cy="5311808"/>
          </a:xfrm>
        </p:spPr>
        <p:txBody>
          <a:bodyPr>
            <a:noAutofit/>
          </a:bodyPr>
          <a:lstStyle/>
          <a:p>
            <a:r>
              <a:rPr lang="en-US" sz="2400" dirty="0" smtClean="0"/>
              <a:t>LDR(Light Dependent Resistors)</a:t>
            </a:r>
          </a:p>
          <a:p>
            <a:pPr>
              <a:buNone/>
            </a:pPr>
            <a:r>
              <a:rPr lang="en-US" sz="2400" dirty="0" smtClean="0"/>
              <a:t>	used as light sensors(also as shadow sensors).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Ldr</a:t>
            </a:r>
            <a:r>
              <a:rPr lang="en-US" sz="2400" dirty="0" smtClean="0"/>
              <a:t> resistance inversely </a:t>
            </a:r>
            <a:r>
              <a:rPr lang="en-US" sz="2400" dirty="0" err="1" smtClean="0"/>
              <a:t>propotional</a:t>
            </a:r>
            <a:r>
              <a:rPr lang="en-US" sz="2400" dirty="0" smtClean="0"/>
              <a:t> to the light ambience.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Imbalance in sets of sensors (Up &amp; down)(Left &amp; Right) used to position the panel in correct coordinates.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2133600" cy="208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Anees\Desktop\Project\DSC015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86200"/>
            <a:ext cx="2209800" cy="25765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707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ARDUINO UNO R3 Microcontroller 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76600" y="1143000"/>
            <a:ext cx="54102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is a open source programming environment with inbuilt library.</a:t>
            </a:r>
          </a:p>
          <a:p>
            <a:endParaRPr lang="en-US" dirty="0" smtClean="0"/>
          </a:p>
          <a:p>
            <a:r>
              <a:rPr lang="en-US" dirty="0" smtClean="0"/>
              <a:t>20 different languages.</a:t>
            </a:r>
          </a:p>
          <a:p>
            <a:endParaRPr lang="en-US" dirty="0" smtClean="0"/>
          </a:p>
          <a:p>
            <a:r>
              <a:rPr lang="en-US" dirty="0" smtClean="0"/>
              <a:t>20 operable pins (6 </a:t>
            </a:r>
            <a:r>
              <a:rPr lang="en-US" dirty="0" err="1" smtClean="0"/>
              <a:t>i</a:t>
            </a:r>
            <a:r>
              <a:rPr lang="en-US" dirty="0" smtClean="0"/>
              <a:t>/p pins and 14 o/p pins).</a:t>
            </a:r>
          </a:p>
          <a:p>
            <a:endParaRPr lang="en-US" dirty="0" smtClean="0"/>
          </a:p>
          <a:p>
            <a:r>
              <a:rPr lang="en-US" dirty="0" smtClean="0"/>
              <a:t>Built in power source for 3.3V and 5V.</a:t>
            </a:r>
          </a:p>
          <a:p>
            <a:endParaRPr lang="en-US" dirty="0" smtClean="0"/>
          </a:p>
          <a:p>
            <a:r>
              <a:rPr lang="en-US" dirty="0" smtClean="0"/>
              <a:t> Software written using </a:t>
            </a:r>
            <a:r>
              <a:rPr lang="en-US" dirty="0" err="1" smtClean="0"/>
              <a:t>Arduino</a:t>
            </a:r>
            <a:r>
              <a:rPr lang="en-US" dirty="0" smtClean="0"/>
              <a:t> are called </a:t>
            </a:r>
            <a:r>
              <a:rPr lang="en-US" b="1" dirty="0" smtClean="0"/>
              <a:t>sketches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Anees\Desktop\arduino_uno_r3_1_LRG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2743200" cy="2057400"/>
          </a:xfrm>
          <a:prstGeom prst="rect">
            <a:avLst/>
          </a:prstGeom>
          <a:noFill/>
        </p:spPr>
      </p:pic>
      <p:pic>
        <p:nvPicPr>
          <p:cNvPr id="3077" name="Picture 5" descr="C:\Users\Anees\Desktop\ArduinoUno_r2_front450p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46777" y="3891824"/>
            <a:ext cx="2904700" cy="274105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69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Stepper motors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295400"/>
            <a:ext cx="6019800" cy="51594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5V Bipolar stepper motors with 200 steps/1 rotation used to maintain high precision in the tracker.</a:t>
            </a:r>
          </a:p>
          <a:p>
            <a:endParaRPr lang="en-US" sz="2400" dirty="0" smtClean="0"/>
          </a:p>
          <a:p>
            <a:r>
              <a:rPr lang="en-US" sz="2400" dirty="0" smtClean="0"/>
              <a:t>Good holding torque of 200mN.m.</a:t>
            </a:r>
          </a:p>
          <a:p>
            <a:endParaRPr lang="en-US" sz="2400" dirty="0" smtClean="0"/>
          </a:p>
          <a:p>
            <a:r>
              <a:rPr lang="en-US" sz="2400" dirty="0" smtClean="0"/>
              <a:t>1 step corresponds to 1.8 degrees.</a:t>
            </a:r>
          </a:p>
          <a:p>
            <a:endParaRPr lang="en-US" sz="2400" dirty="0" smtClean="0"/>
          </a:p>
          <a:p>
            <a:r>
              <a:rPr lang="en-US" sz="2400" dirty="0" smtClean="0"/>
              <a:t>Speed of the motor can be changed to our need(10 – few hundreds rpm).</a:t>
            </a:r>
          </a:p>
          <a:p>
            <a:endParaRPr lang="en-US" sz="2400" dirty="0" smtClean="0"/>
          </a:p>
          <a:p>
            <a:r>
              <a:rPr lang="en-US" sz="2400" dirty="0" smtClean="0"/>
              <a:t>Bipolar motors have 30% more torque than a </a:t>
            </a:r>
            <a:r>
              <a:rPr lang="en-US" sz="2400" dirty="0" err="1" smtClean="0"/>
              <a:t>unipolar</a:t>
            </a:r>
            <a:r>
              <a:rPr lang="en-US" sz="2400" dirty="0" smtClean="0"/>
              <a:t> stepper motor.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 resultant inertia.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 descr="C:\Users\Anees\Desktop\16HM17-0304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2290519" cy="1719263"/>
          </a:xfrm>
          <a:prstGeom prst="rect">
            <a:avLst/>
          </a:prstGeom>
          <a:noFill/>
        </p:spPr>
      </p:pic>
      <p:pic>
        <p:nvPicPr>
          <p:cNvPr id="2051" name="Picture 3" descr="C:\Users\Anees\Desktop\Project\DSC015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33800"/>
            <a:ext cx="2286000" cy="250031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231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Stepper Motor Driver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219200"/>
            <a:ext cx="5181600" cy="52356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L293D- exclusive stepper motor driver,16 pin IC.</a:t>
            </a:r>
          </a:p>
          <a:p>
            <a:endParaRPr lang="en-US" dirty="0" smtClean="0"/>
          </a:p>
          <a:p>
            <a:r>
              <a:rPr lang="en-US" dirty="0" smtClean="0"/>
              <a:t> Inbuilt heat sinks</a:t>
            </a:r>
          </a:p>
          <a:p>
            <a:endParaRPr lang="en-US" dirty="0" smtClean="0"/>
          </a:p>
          <a:p>
            <a:r>
              <a:rPr lang="en-US" dirty="0" smtClean="0"/>
              <a:t>Good max current ratings of 600mA.</a:t>
            </a:r>
          </a:p>
          <a:p>
            <a:endParaRPr lang="en-US" dirty="0" smtClean="0"/>
          </a:p>
          <a:p>
            <a:r>
              <a:rPr lang="en-US" dirty="0" smtClean="0"/>
              <a:t>Can drive </a:t>
            </a:r>
            <a:r>
              <a:rPr lang="en-US" dirty="0" err="1" smtClean="0"/>
              <a:t>upto</a:t>
            </a:r>
            <a:r>
              <a:rPr lang="en-US" dirty="0" smtClean="0"/>
              <a:t> 12V Stepper motor.</a:t>
            </a:r>
          </a:p>
          <a:p>
            <a:endParaRPr lang="en-US" dirty="0" smtClean="0"/>
          </a:p>
          <a:p>
            <a:r>
              <a:rPr lang="en-US" dirty="0" smtClean="0"/>
              <a:t>Cheaper.</a:t>
            </a:r>
          </a:p>
          <a:p>
            <a:endParaRPr lang="en-US" dirty="0" smtClean="0"/>
          </a:p>
          <a:p>
            <a:r>
              <a:rPr lang="en-US" dirty="0" smtClean="0"/>
              <a:t>Separate ENABLE pins.</a:t>
            </a:r>
          </a:p>
          <a:p>
            <a:endParaRPr lang="en-US" dirty="0"/>
          </a:p>
        </p:txBody>
      </p:sp>
      <p:pic>
        <p:nvPicPr>
          <p:cNvPr id="4098" name="Picture 2" descr="C:\Users\Anees\Desktop\L293D-pin-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2971800" cy="4953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/>
          <a:lstStyle/>
          <a:p>
            <a:r>
              <a:rPr lang="en-US" sz="3200" dirty="0" smtClean="0"/>
              <a:t>Driver Circuit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0CA-8F05-494C-B9B6-C12C22DD32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07964" cy="5137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452</TotalTime>
  <Words>340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Fan Heiti Std B</vt:lpstr>
      <vt:lpstr>Calibri</vt:lpstr>
      <vt:lpstr>Century Gothic</vt:lpstr>
      <vt:lpstr>Lucida Handwriting</vt:lpstr>
      <vt:lpstr>Times New Roman</vt:lpstr>
      <vt:lpstr>Verdana</vt:lpstr>
      <vt:lpstr>Wingdings 2</vt:lpstr>
      <vt:lpstr>Verve</vt:lpstr>
      <vt:lpstr>Chart</vt:lpstr>
      <vt:lpstr>Realization Of Multi-Axis Solar Tracker</vt:lpstr>
      <vt:lpstr>Objectives:</vt:lpstr>
      <vt:lpstr>Sun tracking algorithm:</vt:lpstr>
      <vt:lpstr>Solar tracker Concept:</vt:lpstr>
      <vt:lpstr>Light sensors</vt:lpstr>
      <vt:lpstr>ARDUINO UNO R3 Microcontroller </vt:lpstr>
      <vt:lpstr>Stepper motors</vt:lpstr>
      <vt:lpstr>Stepper Motor Driver </vt:lpstr>
      <vt:lpstr>Driver Circuit</vt:lpstr>
      <vt:lpstr>PowerPoint Presentation</vt:lpstr>
      <vt:lpstr>Tracker Model Construction</vt:lpstr>
      <vt:lpstr>Base table</vt:lpstr>
      <vt:lpstr>The Tracker</vt:lpstr>
      <vt:lpstr>Circuits</vt:lpstr>
      <vt:lpstr>Comparison Chart</vt:lpstr>
      <vt:lpstr>Advantages:</vt:lpstr>
      <vt:lpstr>Future developments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Realization Of Multi-Axis Solar Tracker</dc:title>
  <dc:creator>Honey Anees</dc:creator>
  <cp:lastModifiedBy>Pappu</cp:lastModifiedBy>
  <cp:revision>53</cp:revision>
  <dcterms:created xsi:type="dcterms:W3CDTF">2013-01-16T15:01:07Z</dcterms:created>
  <dcterms:modified xsi:type="dcterms:W3CDTF">2013-08-21T01:10:39Z</dcterms:modified>
</cp:coreProperties>
</file>