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C702-8166-4753-A6C9-CBFF0FE0AE4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9C47-A53D-4CC7-B088-72DD90ED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3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C702-8166-4753-A6C9-CBFF0FE0AE4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9C47-A53D-4CC7-B088-72DD90ED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4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C702-8166-4753-A6C9-CBFF0FE0AE4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9C47-A53D-4CC7-B088-72DD90ED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72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C702-8166-4753-A6C9-CBFF0FE0AE4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9C47-A53D-4CC7-B088-72DD90EDE7B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1846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C702-8166-4753-A6C9-CBFF0FE0AE4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9C47-A53D-4CC7-B088-72DD90ED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67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C702-8166-4753-A6C9-CBFF0FE0AE4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9C47-A53D-4CC7-B088-72DD90ED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22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C702-8166-4753-A6C9-CBFF0FE0AE4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9C47-A53D-4CC7-B088-72DD90ED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36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C702-8166-4753-A6C9-CBFF0FE0AE4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9C47-A53D-4CC7-B088-72DD90ED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55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C702-8166-4753-A6C9-CBFF0FE0AE4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9C47-A53D-4CC7-B088-72DD90ED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6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C702-8166-4753-A6C9-CBFF0FE0AE4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9C47-A53D-4CC7-B088-72DD90ED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8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C702-8166-4753-A6C9-CBFF0FE0AE4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9C47-A53D-4CC7-B088-72DD90ED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4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C702-8166-4753-A6C9-CBFF0FE0AE4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9C47-A53D-4CC7-B088-72DD90ED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1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C702-8166-4753-A6C9-CBFF0FE0AE4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9C47-A53D-4CC7-B088-72DD90ED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7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C702-8166-4753-A6C9-CBFF0FE0AE4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9C47-A53D-4CC7-B088-72DD90ED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8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C702-8166-4753-A6C9-CBFF0FE0AE4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9C47-A53D-4CC7-B088-72DD90ED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3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C702-8166-4753-A6C9-CBFF0FE0AE4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9C47-A53D-4CC7-B088-72DD90ED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4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C702-8166-4753-A6C9-CBFF0FE0AE4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9C47-A53D-4CC7-B088-72DD90ED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7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171C702-8166-4753-A6C9-CBFF0FE0AE4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69C47-A53D-4CC7-B088-72DD90ED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02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5657" y="1384662"/>
            <a:ext cx="9104812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IN" sz="3600" b="1" dirty="0" smtClean="0">
                <a:latin typeface="Calibri" panose="020F0502020204030204" pitchFamily="34" charset="0"/>
              </a:rPr>
              <a:t>GENERALIZED</a:t>
            </a:r>
            <a:r>
              <a:rPr lang="en-IN" sz="3600" b="1" dirty="0" smtClean="0"/>
              <a:t>  HIERARCHIES- PARLLEL </a:t>
            </a:r>
            <a:endParaRPr lang="en-US" sz="3600" b="1" dirty="0" smtClean="0"/>
          </a:p>
          <a:p>
            <a:r>
              <a:rPr lang="en-IN" sz="3600" b="1" dirty="0" smtClean="0"/>
              <a:t>HIERARCHIES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445829" y="4493623"/>
            <a:ext cx="21688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SUBMITTED  BY</a:t>
            </a:r>
          </a:p>
          <a:p>
            <a:r>
              <a:rPr lang="en-IN" sz="2400" b="1" dirty="0"/>
              <a:t> </a:t>
            </a:r>
            <a:r>
              <a:rPr lang="en-IN" sz="2400" b="1" dirty="0" smtClean="0"/>
              <a:t>    R.GANESH</a:t>
            </a:r>
          </a:p>
          <a:p>
            <a:r>
              <a:rPr lang="en-IN" sz="2400" b="1" dirty="0" smtClean="0"/>
              <a:t>   (205214214)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00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145" y="900545"/>
            <a:ext cx="1009924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GENERALIZED HIERARCHIES</a:t>
            </a:r>
          </a:p>
          <a:p>
            <a:endParaRPr lang="en-IN" dirty="0"/>
          </a:p>
          <a:p>
            <a:r>
              <a:rPr lang="en-IN" dirty="0" smtClean="0"/>
              <a:t>In statistics, hierarchical generalized linear models extend by relaxing the assumption</a:t>
            </a:r>
          </a:p>
          <a:p>
            <a:r>
              <a:rPr lang="en-IN" dirty="0" smtClean="0"/>
              <a:t>That error components are independent.</a:t>
            </a:r>
          </a:p>
          <a:p>
            <a:endParaRPr lang="en-IN" dirty="0"/>
          </a:p>
          <a:p>
            <a:r>
              <a:rPr lang="en-IN" dirty="0" smtClean="0"/>
              <a:t>When there are different </a:t>
            </a:r>
            <a:r>
              <a:rPr lang="en-IN" dirty="0" err="1" smtClean="0"/>
              <a:t>clusters,that</a:t>
            </a:r>
            <a:r>
              <a:rPr lang="en-IN" dirty="0" smtClean="0"/>
              <a:t> is, groups of </a:t>
            </a:r>
            <a:r>
              <a:rPr lang="en-IN" dirty="0" err="1" smtClean="0"/>
              <a:t>observations,the</a:t>
            </a:r>
            <a:r>
              <a:rPr lang="en-IN" dirty="0" smtClean="0"/>
              <a:t> observations in the </a:t>
            </a:r>
          </a:p>
          <a:p>
            <a:r>
              <a:rPr lang="en-IN" dirty="0" smtClean="0"/>
              <a:t>Same  cluster are correlated.</a:t>
            </a:r>
          </a:p>
          <a:p>
            <a:endParaRPr lang="en-IN" dirty="0"/>
          </a:p>
          <a:p>
            <a:r>
              <a:rPr lang="en-IN" dirty="0" smtClean="0"/>
              <a:t>In this </a:t>
            </a:r>
            <a:r>
              <a:rPr lang="en-IN" dirty="0" err="1" smtClean="0"/>
              <a:t>situation,using</a:t>
            </a:r>
            <a:r>
              <a:rPr lang="en-IN" dirty="0" smtClean="0"/>
              <a:t> generalized linear models and ignoring the correlations may cause  </a:t>
            </a:r>
          </a:p>
          <a:p>
            <a:r>
              <a:rPr lang="en-IN" dirty="0" smtClean="0"/>
              <a:t>Problems</a:t>
            </a:r>
          </a:p>
          <a:p>
            <a:endParaRPr lang="en-IN" dirty="0"/>
          </a:p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0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3509" y="1066798"/>
            <a:ext cx="1842655" cy="8312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35136" y="1066797"/>
            <a:ext cx="2189017" cy="8312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IDENTIFIABILITY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03125" y="1066798"/>
            <a:ext cx="2715490" cy="8312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MODEL WITH DIFFERENT DISTRIBUTION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482436" y="1995055"/>
            <a:ext cx="13855" cy="101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129644" y="1995055"/>
            <a:ext cx="0" cy="101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9060870" y="1898069"/>
            <a:ext cx="0" cy="1052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0836" y="3006435"/>
            <a:ext cx="2812473" cy="19950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Observations are grouped into </a:t>
            </a:r>
            <a:r>
              <a:rPr lang="en-IN" sz="1600" dirty="0" err="1" smtClean="0"/>
              <a:t>clusters,and</a:t>
            </a:r>
            <a:r>
              <a:rPr lang="en-IN" sz="1600" dirty="0" smtClean="0"/>
              <a:t> the distribution of an observation is determined not only the specific </a:t>
            </a:r>
            <a:r>
              <a:rPr lang="en-IN" sz="1600" dirty="0" err="1" smtClean="0"/>
              <a:t>stracture</a:t>
            </a:r>
            <a:r>
              <a:rPr lang="en-IN" sz="1600" dirty="0" smtClean="0"/>
              <a:t> of the </a:t>
            </a:r>
            <a:r>
              <a:rPr lang="en-IN" sz="1600" dirty="0" err="1" smtClean="0"/>
              <a:t>clustersm,is</a:t>
            </a:r>
            <a:r>
              <a:rPr lang="en-IN" sz="1600" dirty="0" smtClean="0"/>
              <a:t> introduce the model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629891" y="3006436"/>
            <a:ext cx="3200400" cy="19950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Identifiablity</a:t>
            </a:r>
            <a:r>
              <a:rPr lang="en-IN" dirty="0" smtClean="0"/>
              <a:t> is a concept in statistics.in order to perform parameter </a:t>
            </a:r>
            <a:r>
              <a:rPr lang="en-IN" dirty="0" err="1" smtClean="0"/>
              <a:t>inference,it</a:t>
            </a:r>
            <a:r>
              <a:rPr lang="en-IN" dirty="0" smtClean="0"/>
              <a:t> is necessary to make sure that the identifiability property holds.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03126" y="2992586"/>
            <a:ext cx="3228110" cy="20089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The generalized linear mixed model is a special case of the hierarchical generalized linear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07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7200" y="2258291"/>
            <a:ext cx="3325091" cy="146858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Fitting the hierarchical generalized model</a:t>
            </a:r>
            <a:endParaRPr lang="en-US" sz="20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449782" y="1759527"/>
            <a:ext cx="2189018" cy="706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5798125" y="1388892"/>
            <a:ext cx="3643745" cy="107721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Hierarchical generalized linear models are used when observations come from different clusters.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950530" y="2507674"/>
            <a:ext cx="931716" cy="1482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215746" y="2466110"/>
            <a:ext cx="1080654" cy="1523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336473" y="3990108"/>
            <a:ext cx="2798618" cy="1288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Fixed effect estimators and random effect </a:t>
            </a:r>
            <a:r>
              <a:rPr lang="en-IN" sz="1600" dirty="0" err="1" smtClean="0"/>
              <a:t>estimators,corresponding</a:t>
            </a:r>
            <a:r>
              <a:rPr lang="en-IN" sz="1600" dirty="0" smtClean="0"/>
              <a:t> to parameters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8356023" y="3990108"/>
            <a:ext cx="2712027" cy="1288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In inference is focused on </a:t>
            </a:r>
            <a:r>
              <a:rPr lang="en-IN" sz="1600" dirty="0" err="1" smtClean="0"/>
              <a:t>individuals,random</a:t>
            </a:r>
            <a:r>
              <a:rPr lang="en-IN" sz="1600" dirty="0" smtClean="0"/>
              <a:t> effects will have to be predicted.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96572" y="725177"/>
            <a:ext cx="43481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u="sng" dirty="0">
                <a:solidFill>
                  <a:schemeClr val="accent3">
                    <a:lumMod val="75000"/>
                  </a:schemeClr>
                </a:solidFill>
              </a:rPr>
              <a:t>EXAMPLES AND APPLICATIONS</a:t>
            </a:r>
            <a:endParaRPr lang="en-US" sz="3200" b="1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1999" y="3297474"/>
            <a:ext cx="31172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>
                <a:solidFill>
                  <a:schemeClr val="accent3">
                    <a:lumMod val="75000"/>
                  </a:schemeClr>
                </a:solidFill>
              </a:rPr>
              <a:t>Engineering</a:t>
            </a:r>
          </a:p>
          <a:p>
            <a:endParaRPr lang="en-IN" dirty="0"/>
          </a:p>
          <a:p>
            <a:r>
              <a:rPr lang="en-IN" dirty="0" smtClean="0"/>
              <a:t>This method was used to analyse semiconductor </a:t>
            </a:r>
            <a:r>
              <a:rPr lang="en-IN" dirty="0" err="1" smtClean="0"/>
              <a:t>manufacturing,because</a:t>
            </a:r>
            <a:r>
              <a:rPr lang="en-IN" dirty="0" smtClean="0"/>
              <a:t> interrelated processes from a complex hierarchy.</a:t>
            </a:r>
          </a:p>
          <a:p>
            <a:endParaRPr lang="en-IN" dirty="0"/>
          </a:p>
          <a:p>
            <a:r>
              <a:rPr lang="en-IN" dirty="0" smtClean="0"/>
              <a:t>Evaluate the influences of these </a:t>
            </a:r>
            <a:r>
              <a:rPr lang="en-IN" dirty="0" err="1" smtClean="0"/>
              <a:t>subprocesses</a:t>
            </a:r>
            <a:r>
              <a:rPr lang="en-IN" dirty="0" smtClean="0"/>
              <a:t> on final performance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980219" y="3297473"/>
            <a:ext cx="278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>
                <a:solidFill>
                  <a:schemeClr val="accent3">
                    <a:lumMod val="75000"/>
                  </a:schemeClr>
                </a:solidFill>
              </a:rPr>
              <a:t>Business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94073" y="3810000"/>
            <a:ext cx="357662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Market research problems </a:t>
            </a:r>
            <a:r>
              <a:rPr lang="en-US" sz="1600" dirty="0" smtClean="0"/>
              <a:t>can</a:t>
            </a:r>
          </a:p>
          <a:p>
            <a:r>
              <a:rPr lang="en-IN" sz="1600" dirty="0" smtClean="0"/>
              <a:t>Also be analysed by using </a:t>
            </a:r>
          </a:p>
          <a:p>
            <a:r>
              <a:rPr lang="en-IN" sz="1600" dirty="0" err="1" smtClean="0"/>
              <a:t>Hierachical</a:t>
            </a:r>
            <a:r>
              <a:rPr lang="en-IN" sz="1600" dirty="0" smtClean="0"/>
              <a:t> generalized linear </a:t>
            </a:r>
          </a:p>
          <a:p>
            <a:r>
              <a:rPr lang="en-IN" sz="1600" dirty="0" smtClean="0"/>
              <a:t>Model.</a:t>
            </a:r>
          </a:p>
          <a:p>
            <a:endParaRPr lang="en-IN" sz="1600" dirty="0"/>
          </a:p>
          <a:p>
            <a:r>
              <a:rPr lang="en-IN" sz="1600" dirty="0" smtClean="0"/>
              <a:t>Research applied the model to </a:t>
            </a:r>
          </a:p>
          <a:p>
            <a:r>
              <a:rPr lang="en-IN" sz="1600" dirty="0" smtClean="0"/>
              <a:t>Consumers within countries in </a:t>
            </a:r>
          </a:p>
          <a:p>
            <a:r>
              <a:rPr lang="en-IN" sz="1600" dirty="0" smtClean="0"/>
              <a:t>Order to solve problems in nested </a:t>
            </a:r>
          </a:p>
          <a:p>
            <a:r>
              <a:rPr lang="en-IN" sz="1600" dirty="0" smtClean="0"/>
              <a:t>Data structure in international </a:t>
            </a:r>
          </a:p>
          <a:p>
            <a:r>
              <a:rPr lang="en-IN" sz="1600" dirty="0" smtClean="0"/>
              <a:t>Marketing research</a:t>
            </a:r>
          </a:p>
        </p:txBody>
      </p:sp>
    </p:spTree>
    <p:extLst>
      <p:ext uri="{BB962C8B-B14F-4D97-AF65-F5344CB8AC3E}">
        <p14:creationId xmlns:p14="http://schemas.microsoft.com/office/powerpoint/2010/main" val="10107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9091" y="1246909"/>
            <a:ext cx="2303836" cy="36933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b="1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Parallel hierarchies</a:t>
            </a:r>
            <a:endParaRPr lang="en-US" b="1" u="sng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9091" y="1842655"/>
            <a:ext cx="6068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view will be generated from the </a:t>
            </a:r>
            <a:r>
              <a:rPr lang="en-IN" dirty="0" err="1" smtClean="0"/>
              <a:t>data.A</a:t>
            </a:r>
            <a:r>
              <a:rPr lang="en-IN" dirty="0" smtClean="0"/>
              <a:t> toolbar is positioned on top and the actual </a:t>
            </a:r>
            <a:r>
              <a:rPr lang="en-IN" dirty="0" err="1" smtClean="0"/>
              <a:t>visualization.below</a:t>
            </a:r>
            <a:r>
              <a:rPr lang="en-IN" dirty="0" smtClean="0"/>
              <a:t> </a:t>
            </a:r>
          </a:p>
          <a:p>
            <a:endParaRPr lang="en-IN" dirty="0"/>
          </a:p>
          <a:p>
            <a:r>
              <a:rPr lang="en-IN" dirty="0" smtClean="0"/>
              <a:t>Operations like data loading and query processing are preformed parallel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8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1673" y="817419"/>
            <a:ext cx="3837709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ARCHITECTURAL   MODELS</a:t>
            </a:r>
            <a:endParaRPr lang="en-US" sz="2000" b="1" dirty="0"/>
          </a:p>
        </p:txBody>
      </p:sp>
      <p:sp>
        <p:nvSpPr>
          <p:cNvPr id="3" name="Isosceles Triangle 2"/>
          <p:cNvSpPr/>
          <p:nvPr/>
        </p:nvSpPr>
        <p:spPr>
          <a:xfrm flipV="1">
            <a:off x="12538364" y="4488872"/>
            <a:ext cx="45719" cy="45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3161818" y="1017474"/>
            <a:ext cx="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3147964" y="1828801"/>
            <a:ext cx="13854" cy="69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3729855" y="2699966"/>
            <a:ext cx="55418" cy="1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18443" y="4195402"/>
            <a:ext cx="34115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Shared memory architecture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8516" y="2699966"/>
            <a:ext cx="34115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Shared disk architecture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49424" y="4119540"/>
            <a:ext cx="33393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Shared nothing architecture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flipH="1">
            <a:off x="7956571" y="2699966"/>
            <a:ext cx="34115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rgbClr val="FF0000"/>
                </a:solidFill>
              </a:rPr>
              <a:t>Hierachical</a:t>
            </a:r>
            <a:r>
              <a:rPr lang="en-IN" b="1" dirty="0" smtClean="0">
                <a:solidFill>
                  <a:srgbClr val="FF0000"/>
                </a:solidFill>
              </a:rPr>
              <a:t> architecture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Isosceles Triangle 33"/>
          <p:cNvSpPr/>
          <p:nvPr/>
        </p:nvSpPr>
        <p:spPr>
          <a:xfrm flipV="1">
            <a:off x="14109468" y="817419"/>
            <a:ext cx="45719" cy="4571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3408218" y="1217529"/>
            <a:ext cx="1704109" cy="145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301178" y="1232738"/>
            <a:ext cx="1003055" cy="287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079673" y="1217529"/>
            <a:ext cx="876898" cy="1482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4005656" y="1232738"/>
            <a:ext cx="1476636" cy="296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71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-2590802" y="4595554"/>
            <a:ext cx="45719" cy="4571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52868" y="831273"/>
            <a:ext cx="7686264" cy="51475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top level is shared nothing architecture</a:t>
            </a:r>
          </a:p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Each node of the system could actually be </a:t>
            </a:r>
          </a:p>
          <a:p>
            <a:pPr algn="ctr"/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shared memory system with a few </a:t>
            </a:r>
          </a:p>
          <a:p>
            <a:pPr algn="ctr"/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Processors.</a:t>
            </a:r>
          </a:p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IN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Alternatively,each</a:t>
            </a:r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node could be shared disk</a:t>
            </a:r>
          </a:p>
          <a:p>
            <a:pPr algn="ctr"/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 and each of the systems sharing a set </a:t>
            </a:r>
          </a:p>
          <a:p>
            <a:pPr algn="ctr"/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Of disk systems could be a shared memory</a:t>
            </a:r>
          </a:p>
          <a:p>
            <a:pPr algn="ctr"/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System.</a:t>
            </a:r>
          </a:p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IN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Thus,a</a:t>
            </a:r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system could be built as a hierarchy </a:t>
            </a:r>
          </a:p>
          <a:p>
            <a:pPr algn="ctr"/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With shared memory architecture with a few</a:t>
            </a:r>
          </a:p>
          <a:p>
            <a:pPr algn="ctr"/>
            <a:r>
              <a:rPr lang="en-IN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Processore</a:t>
            </a:r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at the base, and shared nothing </a:t>
            </a:r>
          </a:p>
          <a:p>
            <a:pPr algn="ctr"/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 the top, with possibly shared disk architecture</a:t>
            </a:r>
          </a:p>
          <a:p>
            <a:pPr algn="ctr"/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the middle.</a:t>
            </a:r>
          </a:p>
          <a:p>
            <a:pPr algn="ctr"/>
            <a:endParaRPr lang="en-IN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751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195946" y="969819"/>
            <a:ext cx="6511636" cy="32419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It provides all the advantages of shared </a:t>
            </a:r>
            <a:r>
              <a:rPr lang="en-IN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memory,shared</a:t>
            </a:r>
            <a:r>
              <a:rPr lang="en-IN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disk and shared nothing architecture such as flexibility and better performance of shared memory</a:t>
            </a:r>
            <a:r>
              <a:rPr 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architecture</a:t>
            </a:r>
            <a:r>
              <a:rPr lang="en-US" dirty="0" smtClean="0"/>
              <a:t>.</a:t>
            </a:r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r>
              <a:rPr lang="en-IN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The only disadvantage is its complexity.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327564" y="2923309"/>
            <a:ext cx="6248400" cy="8312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6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199</TotalTime>
  <Words>391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ELCOT</dc:creator>
  <cp:lastModifiedBy>ELCOT</cp:lastModifiedBy>
  <cp:revision>20</cp:revision>
  <dcterms:created xsi:type="dcterms:W3CDTF">2021-10-19T02:52:55Z</dcterms:created>
  <dcterms:modified xsi:type="dcterms:W3CDTF">2021-11-23T13:34:07Z</dcterms:modified>
</cp:coreProperties>
</file>