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b="1">
              <a:solidFill>
                <a:schemeClr val="accent1"/>
              </a:solidFill>
              <a:latin typeface="Arial"/>
              <a:ea typeface="Arial"/>
              <a:cs typeface="Arial"/>
              <a:sym typeface="Arial"/>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111" name="Google Shape;111;p13"/>
          <p:cNvSpPr txBox="1"/>
          <p:nvPr/>
        </p:nvSpPr>
        <p:spPr>
          <a:xfrm>
            <a:off x="4757351" y="4426565"/>
            <a:ext cx="6882600" cy="220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1482AB"/>
                </a:solidFill>
                <a:latin typeface="Arial"/>
                <a:ea typeface="Arial"/>
                <a:cs typeface="Arial"/>
                <a:sym typeface="Arial"/>
              </a:rPr>
              <a:t>PRESENTED BY     : </a:t>
            </a:r>
            <a:r>
              <a:rPr b="1" lang="en-US" sz="1600">
                <a:solidFill>
                  <a:srgbClr val="1482AB"/>
                </a:solidFill>
              </a:rPr>
              <a:t>KUPPANAGARI GANESH </a:t>
            </a:r>
            <a:endParaRPr b="1" sz="1600">
              <a:solidFill>
                <a:srgbClr val="1482AB"/>
              </a:solidFill>
              <a:latin typeface="Arial"/>
              <a:ea typeface="Arial"/>
              <a:cs typeface="Arial"/>
              <a:sym typeface="Arial"/>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STUDENT NAME    : </a:t>
            </a:r>
            <a:r>
              <a:rPr b="1" lang="en-US" sz="1600">
                <a:solidFill>
                  <a:srgbClr val="1482AB"/>
                </a:solidFill>
              </a:rPr>
              <a:t>KUPPANAGARI GANESH </a:t>
            </a:r>
            <a:endParaRPr b="1" sz="1600">
              <a:solidFill>
                <a:srgbClr val="1482AB"/>
              </a:solidFill>
              <a:latin typeface="Arial"/>
              <a:ea typeface="Arial"/>
              <a:cs typeface="Arial"/>
              <a:sym typeface="Arial"/>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COLLEGE NAME    : SIDDHARTH INSTITUTE  OF ENGINEERING &amp;</a:t>
            </a:r>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                                   TECHNOLOGY, PUTTUR (517583).</a:t>
            </a:r>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DEPARTMENT        : CSE ( IOT AND CYBER   SECURITY INCLUDING</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a:t>
            </a:r>
            <a:r>
              <a:rPr b="1" lang="en-US" sz="1600">
                <a:solidFill>
                  <a:srgbClr val="1482AB"/>
                </a:solidFill>
                <a:latin typeface="Arial"/>
                <a:ea typeface="Arial"/>
                <a:cs typeface="Arial"/>
                <a:sym typeface="Arial"/>
              </a:rPr>
              <a:t>BLOCK CHAIN TECHNOLOGY)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t/>
            </a:r>
            <a:endParaRPr b="1" sz="1600">
              <a:solidFill>
                <a:srgbClr val="1482AB"/>
              </a:solidFill>
              <a:latin typeface="Arial"/>
              <a:ea typeface="Arial"/>
              <a:cs typeface="Arial"/>
              <a:sym typeface="Arial"/>
            </a:endParaRPr>
          </a:p>
        </p:txBody>
      </p:sp>
      <p:sp>
        <p:nvSpPr>
          <p:cNvPr id="112" name="Google Shape;112;p13"/>
          <p:cNvSpPr txBox="1"/>
          <p:nvPr/>
        </p:nvSpPr>
        <p:spPr>
          <a:xfrm>
            <a:off x="1644688" y="3137089"/>
            <a:ext cx="5060700" cy="4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DECRYPTION CODE - 2</a:t>
            </a:r>
            <a:endParaRPr>
              <a:solidFill>
                <a:schemeClr val="accent1"/>
              </a:solidFill>
            </a:endParaRPr>
          </a:p>
        </p:txBody>
      </p:sp>
      <p:pic>
        <p:nvPicPr>
          <p:cNvPr id="166" name="Google Shape;166;p22"/>
          <p:cNvPicPr preferRelativeResize="0"/>
          <p:nvPr>
            <p:ph idx="1" type="body"/>
          </p:nvPr>
        </p:nvPicPr>
        <p:blipFill rotWithShape="1">
          <a:blip r:embed="rId3">
            <a:alphaModFix/>
          </a:blip>
          <a:srcRect b="0" l="0" r="0" t="0"/>
          <a:stretch/>
        </p:blipFill>
        <p:spPr>
          <a:xfrm>
            <a:off x="1191515" y="1427019"/>
            <a:ext cx="9001500" cy="506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  :</a:t>
            </a:r>
            <a:endParaRPr>
              <a:solidFill>
                <a:schemeClr val="accent1"/>
              </a:solidFill>
            </a:endParaRPr>
          </a:p>
        </p:txBody>
      </p:sp>
      <p:pic>
        <p:nvPicPr>
          <p:cNvPr id="172" name="Google Shape;172;p23"/>
          <p:cNvPicPr preferRelativeResize="0"/>
          <p:nvPr>
            <p:ph idx="1" type="body"/>
          </p:nvPr>
        </p:nvPicPr>
        <p:blipFill rotWithShape="1">
          <a:blip r:embed="rId3">
            <a:alphaModFix/>
          </a:blip>
          <a:srcRect b="0" l="0" r="0" t="0"/>
          <a:stretch/>
        </p:blipFill>
        <p:spPr>
          <a:xfrm>
            <a:off x="580857" y="1953493"/>
            <a:ext cx="11237100" cy="379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78" name="Google Shape;178;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t>This project successfully addresses the problem statement by integrating advanced AI techniques with an intuitive interface. The combination of cutting-edge technology and user-focused design ensures efficiency, accuracy, and scalability. Future improvements may include expanding dataset diversity and optimizing computational efficiency.</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99" name="Google Shape;199;p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rPr lang="en-US"/>
              <a:t>https://github.com/ganeshreddy0345/Secure-Data-Hiding-in-Image--Using-Steganography.git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
          <p:cNvSpPr txBox="1"/>
          <p:nvPr>
            <p:ph idx="1" type="body"/>
          </p:nvPr>
        </p:nvSpPr>
        <p:spPr>
          <a:xfrm>
            <a:off x="581192" y="1302026"/>
            <a:ext cx="11029500" cy="46734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0"/>
              </a:spcBef>
              <a:spcAft>
                <a:spcPts val="0"/>
              </a:spcAft>
              <a:buNone/>
            </a:pPr>
            <a:r>
              <a:t/>
            </a:r>
            <a:endParaRPr/>
          </a:p>
          <a:p>
            <a:pPr indent="-333756" lvl="0" marL="457200" rtl="0" algn="l">
              <a:lnSpc>
                <a:spcPct val="115000"/>
              </a:lnSpc>
              <a:spcBef>
                <a:spcPts val="0"/>
              </a:spcBef>
              <a:spcAft>
                <a:spcPts val="0"/>
              </a:spcAft>
              <a:buSzPts val="1656"/>
              <a:buChar char="◼"/>
            </a:pPr>
            <a:r>
              <a:rPr lang="en-US"/>
              <a:t>The future scope of Secure Data Hiding in Images Using Steganography is vast, considering the growing demand for secure communication and data privacy. Here are some key areas where this technology is expected to evolve:</a:t>
            </a:r>
            <a:endParaRPr/>
          </a:p>
          <a:p>
            <a:pPr indent="-333756" lvl="0" marL="457200" rtl="0" algn="l">
              <a:lnSpc>
                <a:spcPct val="115000"/>
              </a:lnSpc>
              <a:spcBef>
                <a:spcPts val="0"/>
              </a:spcBef>
              <a:spcAft>
                <a:spcPts val="0"/>
              </a:spcAft>
              <a:buSzPts val="1656"/>
              <a:buChar char="◼"/>
            </a:pPr>
            <a:r>
              <a:rPr lang="en-US"/>
              <a:t>Enhanced Security and Robustness</a:t>
            </a:r>
            <a:endParaRPr/>
          </a:p>
          <a:p>
            <a:pPr indent="-333756" lvl="0" marL="457200" rtl="0" algn="l">
              <a:lnSpc>
                <a:spcPct val="115000"/>
              </a:lnSpc>
              <a:spcBef>
                <a:spcPts val="0"/>
              </a:spcBef>
              <a:spcAft>
                <a:spcPts val="0"/>
              </a:spcAft>
              <a:buSzPts val="1656"/>
              <a:buChar char="◼"/>
            </a:pPr>
            <a:r>
              <a:rPr lang="en-US"/>
              <a:t>Applications in Cybersecurity</a:t>
            </a:r>
            <a:endParaRPr/>
          </a:p>
          <a:p>
            <a:pPr indent="-333756" lvl="0" marL="457200" rtl="0" algn="l">
              <a:lnSpc>
                <a:spcPct val="115000"/>
              </a:lnSpc>
              <a:spcBef>
                <a:spcPts val="0"/>
              </a:spcBef>
              <a:spcAft>
                <a:spcPts val="0"/>
              </a:spcAft>
              <a:buSzPts val="1656"/>
              <a:buChar char="◼"/>
            </a:pPr>
            <a:r>
              <a:rPr lang="en-US"/>
              <a:t>Improved Steganographic Algorithms</a:t>
            </a:r>
            <a:endParaRPr/>
          </a:p>
          <a:p>
            <a:pPr indent="-333756" lvl="0" marL="457200" rtl="0" algn="l">
              <a:lnSpc>
                <a:spcPct val="115000"/>
              </a:lnSpc>
              <a:spcBef>
                <a:spcPts val="0"/>
              </a:spcBef>
              <a:spcAft>
                <a:spcPts val="0"/>
              </a:spcAft>
              <a:buSzPts val="1656"/>
              <a:buChar char="◼"/>
            </a:pPr>
            <a:r>
              <a:rPr lang="en-US"/>
              <a:t>Real-World Implementations</a:t>
            </a:r>
            <a:endParaRPr/>
          </a:p>
          <a:p>
            <a:pPr indent="-333756" lvl="0" marL="457200" rtl="0" algn="l">
              <a:lnSpc>
                <a:spcPct val="115000"/>
              </a:lnSpc>
              <a:spcBef>
                <a:spcPts val="0"/>
              </a:spcBef>
              <a:spcAft>
                <a:spcPts val="0"/>
              </a:spcAft>
              <a:buSzPts val="1656"/>
              <a:buChar char="◼"/>
            </a:pPr>
            <a:r>
              <a:rPr lang="en-US"/>
              <a:t>Challenges and Ethical Considerations</a:t>
            </a:r>
            <a:endParaRPr/>
          </a:p>
          <a:p>
            <a:pPr indent="0" lvl="0" marL="457200" rtl="0" algn="l">
              <a:lnSpc>
                <a:spcPct val="115000"/>
              </a:lnSpc>
              <a:spcBef>
                <a:spcPts val="0"/>
              </a:spcBef>
              <a:spcAft>
                <a:spcPts val="0"/>
              </a:spcAft>
              <a:buNone/>
            </a:pPr>
            <a:r>
              <a:t/>
            </a:r>
            <a:endParaRPr/>
          </a:p>
        </p:txBody>
      </p:sp>
      <p:sp>
        <p:nvSpPr>
          <p:cNvPr id="202" name="Google Shape;202;p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SCOPE(OPTIONAL)</a:t>
            </a:r>
            <a:endParaRPr b="1" i="0" sz="4400" u="none" cap="none" strike="noStrike">
              <a:solidFill>
                <a:schemeClr val="accen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8" name="Google Shape;118;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4" name="Google Shape;124;p15"/>
          <p:cNvSpPr txBox="1"/>
          <p:nvPr>
            <p:ph idx="1" type="body"/>
          </p:nvPr>
        </p:nvSpPr>
        <p:spPr>
          <a:xfrm>
            <a:off x="452403" y="1237632"/>
            <a:ext cx="110022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t>This project focuses on securely hiding secret messages within images using </a:t>
            </a:r>
            <a:r>
              <a:rPr b="1" lang="en-US" sz="2000"/>
              <a:t>steganography</a:t>
            </a:r>
            <a:r>
              <a:rPr lang="en-US" sz="2000"/>
              <a:t>. It utilizes </a:t>
            </a:r>
            <a:r>
              <a:rPr b="1" lang="en-US" sz="2000"/>
              <a:t>XOR encryption</a:t>
            </a:r>
            <a:r>
              <a:rPr lang="en-US" sz="2000"/>
              <a:t> to encode the message into pixel values, ensuring data confidentiality. The encrypted image appears unchanged, making detection difficult. The message can only be retrieved using the correct key, providing an additional layer of security.  This technique enhances </a:t>
            </a:r>
            <a:r>
              <a:rPr b="1" lang="en-US" sz="2000"/>
              <a:t>secure communication</a:t>
            </a:r>
            <a:r>
              <a:rPr lang="en-US" sz="2000"/>
              <a:t> by embedding messages without altering the visible image.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30" name="Google Shape;130;p16"/>
          <p:cNvSpPr txBox="1"/>
          <p:nvPr>
            <p:ph idx="1" type="body"/>
          </p:nvPr>
        </p:nvSpPr>
        <p:spPr>
          <a:xfrm>
            <a:off x="801543" y="1665830"/>
            <a:ext cx="11058000" cy="42966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3F3F3F"/>
              </a:buClr>
              <a:buSzPts val="1800"/>
              <a:buNone/>
            </a:pPr>
            <a:r>
              <a:rPr b="1" lang="en-US" sz="1800"/>
              <a:t>Programming Language:</a:t>
            </a:r>
            <a:endParaRPr/>
          </a:p>
          <a:p>
            <a:pPr indent="0" lvl="0" marL="0" rtl="0" algn="l">
              <a:lnSpc>
                <a:spcPct val="100000"/>
              </a:lnSpc>
              <a:spcBef>
                <a:spcPts val="0"/>
              </a:spcBef>
              <a:spcAft>
                <a:spcPts val="0"/>
              </a:spcAft>
              <a:buClr>
                <a:srgbClr val="3F3F3F"/>
              </a:buClr>
              <a:buSzPts val="1800"/>
              <a:buNone/>
            </a:pPr>
            <a:r>
              <a:t/>
            </a:r>
            <a:endParaRPr b="1" sz="1800"/>
          </a:p>
          <a:p>
            <a:pPr indent="-306000" lvl="0" marL="306000" rtl="0" algn="l">
              <a:lnSpc>
                <a:spcPct val="100000"/>
              </a:lnSpc>
              <a:spcBef>
                <a:spcPts val="0"/>
              </a:spcBef>
              <a:spcAft>
                <a:spcPts val="0"/>
              </a:spcAft>
              <a:buClr>
                <a:srgbClr val="3F3F3F"/>
              </a:buClr>
              <a:buSzPts val="1800"/>
              <a:buFont typeface="Noto Sans Symbols"/>
              <a:buChar char="⮚"/>
            </a:pPr>
            <a:r>
              <a:rPr b="1" lang="en-US" sz="1800"/>
              <a:t>Python – </a:t>
            </a:r>
            <a:r>
              <a:rPr lang="en-US" sz="1800"/>
              <a:t>Used for building encryption and decryption logic.</a:t>
            </a:r>
            <a:endParaRPr sz="1800"/>
          </a:p>
          <a:p>
            <a:pPr indent="0" lvl="0" marL="0" rtl="0" algn="l">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0" lvl="0" marL="0" rtl="0" algn="l">
              <a:lnSpc>
                <a:spcPct val="100000"/>
              </a:lnSpc>
              <a:spcBef>
                <a:spcPts val="0"/>
              </a:spcBef>
              <a:spcAft>
                <a:spcPts val="0"/>
              </a:spcAft>
              <a:buClr>
                <a:srgbClr val="3F3F3F"/>
              </a:buClr>
              <a:buSzPts val="1800"/>
              <a:buNone/>
            </a:pPr>
            <a:r>
              <a:rPr b="1" lang="en-US" sz="1800"/>
              <a:t>Libraries &amp; Frameworks:</a:t>
            </a:r>
            <a:endParaRPr/>
          </a:p>
          <a:p>
            <a:pPr indent="0" lvl="0" marL="0" rtl="0" algn="l">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306000" lvl="0" marL="306000" rtl="0" algn="l">
              <a:lnSpc>
                <a:spcPct val="110000"/>
              </a:lnSpc>
              <a:spcBef>
                <a:spcPts val="360"/>
              </a:spcBef>
              <a:spcAft>
                <a:spcPts val="0"/>
              </a:spcAft>
              <a:buSzPts val="1656"/>
              <a:buFont typeface="Noto Sans Symbols"/>
              <a:buChar char="⮚"/>
            </a:pPr>
            <a:r>
              <a:rPr b="1" lang="en-US" sz="1800"/>
              <a:t>OpenCV – </a:t>
            </a:r>
            <a:r>
              <a:rPr lang="en-US" sz="1800"/>
              <a:t>Handles image processing and manipulation.</a:t>
            </a:r>
            <a:endParaRPr/>
          </a:p>
          <a:p>
            <a:pPr indent="-306000" lvl="0" marL="306000" rtl="0" algn="l">
              <a:lnSpc>
                <a:spcPct val="110000"/>
              </a:lnSpc>
              <a:spcBef>
                <a:spcPts val="960"/>
              </a:spcBef>
              <a:spcAft>
                <a:spcPts val="0"/>
              </a:spcAft>
              <a:buSzPts val="1656"/>
              <a:buFont typeface="Noto Sans Symbols"/>
              <a:buChar char="⮚"/>
            </a:pPr>
            <a:r>
              <a:rPr b="1" lang="en-US" sz="1800"/>
              <a:t>Numpy – </a:t>
            </a:r>
            <a:r>
              <a:rPr lang="en-US" sz="1800"/>
              <a:t>Supports array-based operations for embedding messages.</a:t>
            </a:r>
            <a:endParaRPr/>
          </a:p>
          <a:p>
            <a:pPr indent="-306000" lvl="0" marL="306000" rtl="0" algn="l">
              <a:lnSpc>
                <a:spcPct val="110000"/>
              </a:lnSpc>
              <a:spcBef>
                <a:spcPts val="960"/>
              </a:spcBef>
              <a:spcAft>
                <a:spcPts val="0"/>
              </a:spcAft>
              <a:buSzPts val="1656"/>
              <a:buFont typeface="Noto Sans Symbols"/>
              <a:buChar char="⮚"/>
            </a:pPr>
            <a:r>
              <a:rPr b="1" lang="en-US" sz="1800"/>
              <a:t>PyQt6 – </a:t>
            </a:r>
            <a:r>
              <a:rPr lang="en-US" sz="1800"/>
              <a:t>Creates a user-friendly GUI for encryption and decryption. </a:t>
            </a:r>
            <a:endParaRPr/>
          </a:p>
          <a:p>
            <a:pPr indent="0" lvl="0" marL="0" rtl="0" algn="l">
              <a:lnSpc>
                <a:spcPct val="110000"/>
              </a:lnSpc>
              <a:spcBef>
                <a:spcPts val="960"/>
              </a:spcBef>
              <a:spcAft>
                <a:spcPts val="0"/>
              </a:spcAft>
              <a:buSzPts val="1656"/>
              <a:buNone/>
            </a:pPr>
            <a:r>
              <a:rPr b="1" lang="en-US" sz="1800"/>
              <a:t>Platforms:</a:t>
            </a:r>
            <a:endParaRPr/>
          </a:p>
          <a:p>
            <a:pPr indent="-306000" lvl="0" marL="306000" rtl="0" algn="l">
              <a:lnSpc>
                <a:spcPct val="110000"/>
              </a:lnSpc>
              <a:spcBef>
                <a:spcPts val="960"/>
              </a:spcBef>
              <a:spcAft>
                <a:spcPts val="0"/>
              </a:spcAft>
              <a:buSzPts val="1656"/>
              <a:buFont typeface="Noto Sans Symbols"/>
              <a:buChar char="⮚"/>
            </a:pPr>
            <a:r>
              <a:rPr lang="en-US" sz="1800"/>
              <a:t>Runs on </a:t>
            </a:r>
            <a:r>
              <a:rPr b="1" lang="en-US" sz="1800"/>
              <a:t>Windows, Linux and macOS </a:t>
            </a:r>
            <a:r>
              <a:rPr lang="en-US" sz="1800"/>
              <a:t>with python installed.</a:t>
            </a:r>
            <a:endParaRPr/>
          </a:p>
          <a:p>
            <a:pPr indent="0" lvl="0" marL="0" marR="0" rtl="0" algn="l">
              <a:lnSpc>
                <a:spcPct val="100000"/>
              </a:lnSpc>
              <a:spcBef>
                <a:spcPts val="60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581191" y="771730"/>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36" name="Google Shape;136;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Here are some unique "Wow Factors" that make your steganography project stand out:</a:t>
            </a:r>
            <a:endParaRPr/>
          </a:p>
          <a:p>
            <a:pPr indent="-306000" lvl="0" marL="306000" rtl="0" algn="l">
              <a:lnSpc>
                <a:spcPct val="110000"/>
              </a:lnSpc>
              <a:spcBef>
                <a:spcPts val="920"/>
              </a:spcBef>
              <a:spcAft>
                <a:spcPts val="0"/>
              </a:spcAft>
              <a:buSzPts val="1472"/>
              <a:buChar char="◼"/>
            </a:pPr>
            <a:r>
              <a:rPr b="1" lang="en-US" sz="1600"/>
              <a:t>Enhanced Security</a:t>
            </a:r>
            <a:r>
              <a:rPr lang="en-US" sz="1600"/>
              <a:t> – Uses a password-based encryption mechanism to ensure only authorized users can retrieve the hidden message.</a:t>
            </a:r>
            <a:endParaRPr/>
          </a:p>
          <a:p>
            <a:pPr indent="-306000" lvl="0" marL="306000" rtl="0" algn="l">
              <a:lnSpc>
                <a:spcPct val="110000"/>
              </a:lnSpc>
              <a:spcBef>
                <a:spcPts val="920"/>
              </a:spcBef>
              <a:spcAft>
                <a:spcPts val="0"/>
              </a:spcAft>
              <a:buSzPts val="1472"/>
              <a:buChar char="◼"/>
            </a:pPr>
            <a:r>
              <a:rPr b="1" lang="en-US" sz="1600"/>
              <a:t>User-Friendly Interface</a:t>
            </a:r>
            <a:r>
              <a:rPr lang="en-US" sz="1600"/>
              <a:t> – Simple input prompts make it easy for users to encrypt and decrypt messages without requiring deep technical knowledge.</a:t>
            </a:r>
            <a:endParaRPr/>
          </a:p>
          <a:p>
            <a:pPr indent="-306000" lvl="0" marL="306000" rtl="0" algn="l">
              <a:lnSpc>
                <a:spcPct val="110000"/>
              </a:lnSpc>
              <a:spcBef>
                <a:spcPts val="920"/>
              </a:spcBef>
              <a:spcAft>
                <a:spcPts val="0"/>
              </a:spcAft>
              <a:buSzPts val="1472"/>
              <a:buChar char="◼"/>
            </a:pPr>
            <a:r>
              <a:rPr b="1" lang="en-US" sz="1600"/>
              <a:t>Efficient Image Processing</a:t>
            </a:r>
            <a:r>
              <a:rPr lang="en-US" sz="1600"/>
              <a:t> – The program efficiently embeds messages within images without significantly altering their visual quality.</a:t>
            </a:r>
            <a:endParaRPr/>
          </a:p>
          <a:p>
            <a:pPr indent="-306000" lvl="0" marL="306000" rtl="0" algn="l">
              <a:lnSpc>
                <a:spcPct val="110000"/>
              </a:lnSpc>
              <a:spcBef>
                <a:spcPts val="920"/>
              </a:spcBef>
              <a:spcAft>
                <a:spcPts val="0"/>
              </a:spcAft>
              <a:buSzPts val="1472"/>
              <a:buChar char="◼"/>
            </a:pPr>
            <a:r>
              <a:rPr b="1" lang="en-US" sz="1600"/>
              <a:t>Cross-Platform Compatibility</a:t>
            </a:r>
            <a:r>
              <a:rPr lang="en-US" sz="1600"/>
              <a:t> – Runs on different operating systems as it is implemented in Python.</a:t>
            </a:r>
            <a:endParaRPr/>
          </a:p>
          <a:p>
            <a:pPr indent="-306000" lvl="0" marL="306000" rtl="0" algn="l">
              <a:lnSpc>
                <a:spcPct val="110000"/>
              </a:lnSpc>
              <a:spcBef>
                <a:spcPts val="920"/>
              </a:spcBef>
              <a:spcAft>
                <a:spcPts val="0"/>
              </a:spcAft>
              <a:buSzPts val="1472"/>
              <a:buChar char="◼"/>
            </a:pPr>
            <a:r>
              <a:rPr b="1" lang="en-US" sz="1600"/>
              <a:t>Robust Error Handling</a:t>
            </a:r>
            <a:r>
              <a:rPr lang="en-US" sz="1600"/>
              <a:t> – Provides meaningful error messages to guide users in case of incorrect inputs or mismatches in the encryption key.</a:t>
            </a:r>
            <a:endParaRPr/>
          </a:p>
          <a:p>
            <a:pPr indent="-306000" lvl="0" marL="306000" rtl="0" algn="l">
              <a:lnSpc>
                <a:spcPct val="110000"/>
              </a:lnSpc>
              <a:spcBef>
                <a:spcPts val="920"/>
              </a:spcBef>
              <a:spcAft>
                <a:spcPts val="0"/>
              </a:spcAft>
              <a:buSzPts val="1472"/>
              <a:buChar char="◼"/>
            </a:pPr>
            <a:r>
              <a:rPr b="1" lang="en-US" sz="1600"/>
              <a:t>Custom Key-Based Encoding</a:t>
            </a:r>
            <a:r>
              <a:rPr lang="en-US" sz="1600"/>
              <a:t> – Ensures that without the correct key, the hidden message remains inaccessible, increasing the security of the transmitted data.</a:t>
            </a:r>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42" name="Google Shape;142;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656"/>
              <a:buChar char="◼"/>
            </a:pPr>
            <a:r>
              <a:rPr b="1" lang="en-US" sz="1800"/>
              <a:t>Cyber security Enthusiasts – </a:t>
            </a:r>
            <a:r>
              <a:rPr lang="en-US" sz="1800"/>
              <a:t>To explore encryption steganography techniques.</a:t>
            </a:r>
            <a:endParaRPr/>
          </a:p>
          <a:p>
            <a:pPr indent="-306000" lvl="0" marL="306000" rtl="0" algn="l">
              <a:lnSpc>
                <a:spcPct val="110000"/>
              </a:lnSpc>
              <a:spcBef>
                <a:spcPts val="960"/>
              </a:spcBef>
              <a:spcAft>
                <a:spcPts val="0"/>
              </a:spcAft>
              <a:buSzPts val="1656"/>
              <a:buChar char="◼"/>
            </a:pPr>
            <a:r>
              <a:rPr b="1" lang="en-US" sz="1800"/>
              <a:t>Journalists &amp; Activists - </a:t>
            </a:r>
            <a:r>
              <a:rPr lang="en-US" sz="1800"/>
              <a:t> Securely share confidential information without detection.</a:t>
            </a:r>
            <a:endParaRPr/>
          </a:p>
          <a:p>
            <a:pPr indent="-306000" lvl="0" marL="306000" rtl="0" algn="l">
              <a:lnSpc>
                <a:spcPct val="110000"/>
              </a:lnSpc>
              <a:spcBef>
                <a:spcPts val="960"/>
              </a:spcBef>
              <a:spcAft>
                <a:spcPts val="0"/>
              </a:spcAft>
              <a:buSzPts val="1656"/>
              <a:buChar char="◼"/>
            </a:pPr>
            <a:r>
              <a:rPr b="1" lang="en-US" sz="1800"/>
              <a:t>Students &amp; Researchers -  </a:t>
            </a:r>
            <a:r>
              <a:rPr lang="en-US" sz="1800"/>
              <a:t>Learn about cryptography and image processing.</a:t>
            </a:r>
            <a:endParaRPr/>
          </a:p>
          <a:p>
            <a:pPr indent="-306000" lvl="0" marL="306000" rtl="0" algn="l">
              <a:lnSpc>
                <a:spcPct val="110000"/>
              </a:lnSpc>
              <a:spcBef>
                <a:spcPts val="960"/>
              </a:spcBef>
              <a:spcAft>
                <a:spcPts val="0"/>
              </a:spcAft>
              <a:buSzPts val="1656"/>
              <a:buChar char="◼"/>
            </a:pPr>
            <a:r>
              <a:rPr b="1" lang="en-US" sz="1800"/>
              <a:t>Photography &amp; Designers – </a:t>
            </a:r>
            <a:r>
              <a:rPr lang="en-US" sz="1800"/>
              <a:t>Protect copyright information within images.</a:t>
            </a:r>
            <a:endParaRPr/>
          </a:p>
          <a:p>
            <a:pPr indent="-306000" lvl="0" marL="306000" rtl="0" algn="l">
              <a:lnSpc>
                <a:spcPct val="110000"/>
              </a:lnSpc>
              <a:spcBef>
                <a:spcPts val="960"/>
              </a:spcBef>
              <a:spcAft>
                <a:spcPts val="0"/>
              </a:spcAft>
              <a:buSzPts val="1656"/>
              <a:buChar char="◼"/>
            </a:pPr>
            <a:r>
              <a:rPr b="1" lang="en-US" sz="1800"/>
              <a:t>General Users – </a:t>
            </a:r>
            <a:r>
              <a:rPr lang="en-US" sz="1800"/>
              <a:t>Hide private messages or data securely within images.</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                                     ENCRYPTION CODE - 1</a:t>
            </a:r>
            <a:endParaRPr>
              <a:solidFill>
                <a:schemeClr val="accent1"/>
              </a:solidFill>
            </a:endParaRPr>
          </a:p>
        </p:txBody>
      </p:sp>
      <p:pic>
        <p:nvPicPr>
          <p:cNvPr id="148" name="Google Shape;148;p19"/>
          <p:cNvPicPr preferRelativeResize="0"/>
          <p:nvPr/>
        </p:nvPicPr>
        <p:blipFill rotWithShape="1">
          <a:blip r:embed="rId3">
            <a:alphaModFix/>
          </a:blip>
          <a:srcRect b="0" l="0" r="0" t="0"/>
          <a:stretch/>
        </p:blipFill>
        <p:spPr>
          <a:xfrm>
            <a:off x="886691" y="1348984"/>
            <a:ext cx="9379526" cy="52734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ENCRYPTION CODE - 2</a:t>
            </a:r>
            <a:endParaRPr>
              <a:solidFill>
                <a:schemeClr val="accent1"/>
              </a:solidFill>
            </a:endParaRPr>
          </a:p>
        </p:txBody>
      </p:sp>
      <p:pic>
        <p:nvPicPr>
          <p:cNvPr id="154" name="Google Shape;154;p20"/>
          <p:cNvPicPr preferRelativeResize="0"/>
          <p:nvPr>
            <p:ph idx="1" type="body"/>
          </p:nvPr>
        </p:nvPicPr>
        <p:blipFill rotWithShape="1">
          <a:blip r:embed="rId3">
            <a:alphaModFix/>
          </a:blip>
          <a:srcRect b="0" l="0" r="0" t="0"/>
          <a:stretch/>
        </p:blipFill>
        <p:spPr>
          <a:xfrm>
            <a:off x="1066824" y="1579418"/>
            <a:ext cx="9026100" cy="507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DECRYPTION CODE - 1</a:t>
            </a:r>
            <a:endParaRPr>
              <a:solidFill>
                <a:schemeClr val="accent1"/>
              </a:solidFill>
            </a:endParaRPr>
          </a:p>
        </p:txBody>
      </p:sp>
      <p:pic>
        <p:nvPicPr>
          <p:cNvPr id="160" name="Google Shape;160;p21"/>
          <p:cNvPicPr preferRelativeResize="0"/>
          <p:nvPr>
            <p:ph idx="1" type="body"/>
          </p:nvPr>
        </p:nvPicPr>
        <p:blipFill rotWithShape="1">
          <a:blip r:embed="rId3">
            <a:alphaModFix/>
          </a:blip>
          <a:srcRect b="0" l="0" r="0" t="0"/>
          <a:stretch/>
        </p:blipFill>
        <p:spPr>
          <a:xfrm>
            <a:off x="1579418" y="1579418"/>
            <a:ext cx="8340000" cy="480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