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2" r:id="rId8"/>
    <p:sldId id="263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600" dirty="0"/>
              <a:t>CREDIT CARD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WEEKLY STATUS REPORT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7312-3A2E-ABF3-C224-EC71670E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7E203-523D-21D7-DA5B-CBA6E0086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 develop a comprehensive credit card weekly dashboard that provides real-time insights into key performance metrics and trends, enabling stakeholders to monitor and analyze credit card operations effectively.</a:t>
            </a:r>
          </a:p>
          <a:p>
            <a:r>
              <a:rPr lang="en-IN" sz="2800" dirty="0"/>
              <a:t>Import data to SQL database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1. Prepare csv file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2. Create tables in SQL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3. import csv file into SQL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3707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9890-184D-0C62-433F-9F41DF96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DAX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3E8FF-7513-0397-75C4-F3070FEA3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400" dirty="0" err="1"/>
              <a:t>AgeGroup</a:t>
            </a:r>
            <a:r>
              <a:rPr lang="en-US" sz="1400" dirty="0"/>
              <a:t> = SWITCH(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TRUE(),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'public </a:t>
            </a:r>
            <a:r>
              <a:rPr lang="en-US" sz="1400" dirty="0" err="1"/>
              <a:t>cust_detail</a:t>
            </a:r>
            <a:r>
              <a:rPr lang="en-US" sz="1400" dirty="0"/>
              <a:t>'[</a:t>
            </a:r>
            <a:r>
              <a:rPr lang="en-US" sz="1400" dirty="0" err="1"/>
              <a:t>customer_age</a:t>
            </a:r>
            <a:r>
              <a:rPr lang="en-US" sz="1400" dirty="0"/>
              <a:t>] &lt; 30, "20-30",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'public </a:t>
            </a:r>
            <a:r>
              <a:rPr lang="en-US" sz="1400" dirty="0" err="1"/>
              <a:t>cust_detail</a:t>
            </a:r>
            <a:r>
              <a:rPr lang="en-US" sz="1400" dirty="0"/>
              <a:t>'[</a:t>
            </a:r>
            <a:r>
              <a:rPr lang="en-US" sz="1400" dirty="0" err="1"/>
              <a:t>customer_age</a:t>
            </a:r>
            <a:r>
              <a:rPr lang="en-US" sz="1400" dirty="0"/>
              <a:t>] &gt;= 30 &amp;&amp; 'public </a:t>
            </a:r>
            <a:r>
              <a:rPr lang="en-US" sz="1400" dirty="0" err="1"/>
              <a:t>cust_detail</a:t>
            </a:r>
            <a:r>
              <a:rPr lang="en-US" sz="1400" dirty="0"/>
              <a:t>'[</a:t>
            </a:r>
            <a:r>
              <a:rPr lang="en-US" sz="1400" dirty="0" err="1"/>
              <a:t>customer_age</a:t>
            </a:r>
            <a:r>
              <a:rPr lang="en-US" sz="1400" dirty="0"/>
              <a:t>] &lt; 40, "30-40",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'public </a:t>
            </a:r>
            <a:r>
              <a:rPr lang="en-US" sz="1400" dirty="0" err="1"/>
              <a:t>cust_detail</a:t>
            </a:r>
            <a:r>
              <a:rPr lang="en-US" sz="1400" dirty="0"/>
              <a:t>'[</a:t>
            </a:r>
            <a:r>
              <a:rPr lang="en-US" sz="1400" dirty="0" err="1"/>
              <a:t>customer_age</a:t>
            </a:r>
            <a:r>
              <a:rPr lang="en-US" sz="1400" dirty="0"/>
              <a:t>] &gt;= 40 &amp;&amp; 'public </a:t>
            </a:r>
            <a:r>
              <a:rPr lang="en-US" sz="1400" dirty="0" err="1"/>
              <a:t>cust_detail</a:t>
            </a:r>
            <a:r>
              <a:rPr lang="en-US" sz="1400" dirty="0"/>
              <a:t>'[</a:t>
            </a:r>
            <a:r>
              <a:rPr lang="en-US" sz="1400" dirty="0" err="1"/>
              <a:t>customer_age</a:t>
            </a:r>
            <a:r>
              <a:rPr lang="en-US" sz="1400" dirty="0"/>
              <a:t>] &lt; 50, "40-50",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'public </a:t>
            </a:r>
            <a:r>
              <a:rPr lang="en-US" sz="1400" dirty="0" err="1"/>
              <a:t>cust_detail</a:t>
            </a:r>
            <a:r>
              <a:rPr lang="en-US" sz="1400" dirty="0"/>
              <a:t>'[</a:t>
            </a:r>
            <a:r>
              <a:rPr lang="en-US" sz="1400" dirty="0" err="1"/>
              <a:t>customer_age</a:t>
            </a:r>
            <a:r>
              <a:rPr lang="en-US" sz="1400" dirty="0"/>
              <a:t>] &gt;= 50 &amp;&amp; 'public </a:t>
            </a:r>
            <a:r>
              <a:rPr lang="en-US" sz="1400" dirty="0" err="1"/>
              <a:t>cust_detail</a:t>
            </a:r>
            <a:r>
              <a:rPr lang="en-US" sz="1400" dirty="0"/>
              <a:t>'[</a:t>
            </a:r>
            <a:r>
              <a:rPr lang="en-US" sz="1400" dirty="0" err="1"/>
              <a:t>customer_age</a:t>
            </a:r>
            <a:r>
              <a:rPr lang="en-US" sz="1400" dirty="0"/>
              <a:t>] &lt; 60, "50-60",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'public </a:t>
            </a:r>
            <a:r>
              <a:rPr lang="en-US" sz="1400" dirty="0" err="1"/>
              <a:t>cust_detail</a:t>
            </a:r>
            <a:r>
              <a:rPr lang="en-US" sz="1400" dirty="0"/>
              <a:t>'[</a:t>
            </a:r>
            <a:r>
              <a:rPr lang="en-US" sz="1400" dirty="0" err="1"/>
              <a:t>customer_age</a:t>
            </a:r>
            <a:r>
              <a:rPr lang="en-US" sz="1400" dirty="0"/>
              <a:t>] &gt;= 60, "60+",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"unknown"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week_num2 = WEEKNUM('public </a:t>
            </a:r>
            <a:r>
              <a:rPr lang="en-US" sz="1400" dirty="0" err="1"/>
              <a:t>cc_detail</a:t>
            </a:r>
            <a:r>
              <a:rPr lang="en-US" sz="1400" dirty="0"/>
              <a:t>'[</a:t>
            </a:r>
            <a:r>
              <a:rPr lang="en-US" sz="1400" dirty="0" err="1"/>
              <a:t>week_start_date</a:t>
            </a:r>
            <a:r>
              <a:rPr lang="en-US" sz="1400" dirty="0"/>
              <a:t>])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Revenue = 'public </a:t>
            </a:r>
            <a:r>
              <a:rPr lang="en-US" sz="1400" dirty="0" err="1"/>
              <a:t>cc_detail</a:t>
            </a:r>
            <a:r>
              <a:rPr lang="en-US" sz="1400" dirty="0"/>
              <a:t>'[</a:t>
            </a:r>
            <a:r>
              <a:rPr lang="en-US" sz="1400" dirty="0" err="1"/>
              <a:t>annual_fees</a:t>
            </a:r>
            <a:r>
              <a:rPr lang="en-US" sz="1400" dirty="0"/>
              <a:t>] + 'public </a:t>
            </a:r>
            <a:r>
              <a:rPr lang="en-US" sz="1400" dirty="0" err="1"/>
              <a:t>cc_detail</a:t>
            </a:r>
            <a:r>
              <a:rPr lang="en-US" sz="1400" dirty="0"/>
              <a:t>'[</a:t>
            </a:r>
            <a:r>
              <a:rPr lang="en-US" sz="1400" dirty="0" err="1"/>
              <a:t>total_trans_amt</a:t>
            </a:r>
            <a:r>
              <a:rPr lang="en-US" sz="1400" dirty="0"/>
              <a:t>] + 'public </a:t>
            </a:r>
            <a:r>
              <a:rPr lang="en-US" sz="1400" dirty="0" err="1"/>
              <a:t>cc_detail</a:t>
            </a:r>
            <a:r>
              <a:rPr lang="en-US" sz="1400" dirty="0"/>
              <a:t>'[</a:t>
            </a:r>
            <a:r>
              <a:rPr lang="en-US" sz="1400" dirty="0" err="1"/>
              <a:t>interest_earned</a:t>
            </a:r>
            <a:r>
              <a:rPr lang="en-US" sz="1400" dirty="0"/>
              <a:t>]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427316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CF0BF91-9B51-D411-552B-DF41B3334F67}"/>
              </a:ext>
            </a:extLst>
          </p:cNvPr>
          <p:cNvSpPr txBox="1">
            <a:spLocks/>
          </p:cNvSpPr>
          <p:nvPr/>
        </p:nvSpPr>
        <p:spPr>
          <a:xfrm>
            <a:off x="1097280" y="562063"/>
            <a:ext cx="10058400" cy="530703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IncomeGroup = SWITCH(</a:t>
            </a:r>
          </a:p>
          <a:p>
            <a:r>
              <a:rPr lang="en-US"/>
              <a:t>TRUE(),</a:t>
            </a:r>
          </a:p>
          <a:p>
            <a:r>
              <a:rPr lang="en-US"/>
              <a:t>'public cust_detail'[income] &lt; 35000, "Low",</a:t>
            </a:r>
          </a:p>
          <a:p>
            <a:r>
              <a:rPr lang="en-US"/>
              <a:t>'public cust_detail'[income] &gt;= 35000 &amp;&amp; 'public cust_detail'[income] &lt;70000, "Med",</a:t>
            </a:r>
          </a:p>
          <a:p>
            <a:r>
              <a:rPr lang="en-US"/>
              <a:t>'public cust_detail'[income] &gt;= 70000, "High",</a:t>
            </a:r>
          </a:p>
          <a:p>
            <a:r>
              <a:rPr lang="en-US"/>
              <a:t>"unknown"</a:t>
            </a:r>
          </a:p>
          <a:p>
            <a:r>
              <a:rPr lang="en-US"/>
              <a:t>)</a:t>
            </a:r>
          </a:p>
          <a:p>
            <a:r>
              <a:rPr lang="en-IN"/>
              <a:t>Current_week_Reveneue = CALCULATE(</a:t>
            </a:r>
          </a:p>
          <a:p>
            <a:r>
              <a:rPr lang="en-IN"/>
              <a:t>SUM('public cc_detail'[Revenue]),</a:t>
            </a:r>
          </a:p>
          <a:p>
            <a:r>
              <a:rPr lang="en-IN"/>
              <a:t>FILTER(</a:t>
            </a:r>
          </a:p>
          <a:p>
            <a:r>
              <a:rPr lang="en-IN"/>
              <a:t>ALL('public cc_detail'),</a:t>
            </a:r>
          </a:p>
          <a:p>
            <a:r>
              <a:rPr lang="en-IN"/>
              <a:t>'public cc_detail'[week_num2] = MAX('public cc_detail'[week_num2])))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2000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582A16E-3452-5F5A-2E8D-2C8DC243B734}"/>
              </a:ext>
            </a:extLst>
          </p:cNvPr>
          <p:cNvSpPr txBox="1">
            <a:spLocks/>
          </p:cNvSpPr>
          <p:nvPr/>
        </p:nvSpPr>
        <p:spPr>
          <a:xfrm>
            <a:off x="1097280" y="562063"/>
            <a:ext cx="10058400" cy="530703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Previous_week_Reveneue</a:t>
            </a:r>
            <a:r>
              <a:rPr lang="en-US" dirty="0"/>
              <a:t> = CALCULATE(</a:t>
            </a:r>
          </a:p>
          <a:p>
            <a:r>
              <a:rPr lang="en-US" dirty="0"/>
              <a:t>SUM('public </a:t>
            </a:r>
            <a:r>
              <a:rPr lang="en-US" dirty="0" err="1"/>
              <a:t>cc_detail</a:t>
            </a:r>
            <a:r>
              <a:rPr lang="en-US" dirty="0"/>
              <a:t>'[Revenue]),</a:t>
            </a:r>
          </a:p>
          <a:p>
            <a:r>
              <a:rPr lang="en-US" dirty="0"/>
              <a:t>FILTER(</a:t>
            </a:r>
          </a:p>
          <a:p>
            <a:r>
              <a:rPr lang="en-US" dirty="0"/>
              <a:t>ALL('public </a:t>
            </a:r>
            <a:r>
              <a:rPr lang="en-US" dirty="0" err="1"/>
              <a:t>cc_detail</a:t>
            </a:r>
            <a:r>
              <a:rPr lang="en-US" dirty="0"/>
              <a:t>'),</a:t>
            </a:r>
          </a:p>
          <a:p>
            <a:r>
              <a:rPr lang="en-US" dirty="0"/>
              <a:t>'public </a:t>
            </a:r>
            <a:r>
              <a:rPr lang="en-US" dirty="0" err="1"/>
              <a:t>cc_detail</a:t>
            </a:r>
            <a:r>
              <a:rPr lang="en-US" dirty="0"/>
              <a:t>'[week_num2] = MAX('public </a:t>
            </a:r>
            <a:r>
              <a:rPr lang="en-US" dirty="0" err="1"/>
              <a:t>cc_detail</a:t>
            </a:r>
            <a:r>
              <a:rPr lang="en-US" dirty="0"/>
              <a:t>'[week_num2])-1))</a:t>
            </a:r>
          </a:p>
        </p:txBody>
      </p:sp>
    </p:spTree>
    <p:extLst>
      <p:ext uri="{BB962C8B-B14F-4D97-AF65-F5344CB8AC3E}">
        <p14:creationId xmlns:p14="http://schemas.microsoft.com/office/powerpoint/2010/main" val="3049050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B156-59B3-2F1A-1919-E9462F63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Project Insights- Week 53 (31st Dec)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7C0EF-20EC-639E-2A2E-17CAB6AE0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Overview YTD:</a:t>
            </a:r>
          </a:p>
          <a:p>
            <a:r>
              <a:rPr lang="en-US" dirty="0"/>
              <a:t>• Overall revenue is 57M</a:t>
            </a:r>
          </a:p>
          <a:p>
            <a:r>
              <a:rPr lang="en-US" dirty="0"/>
              <a:t>• Total interest is 8M</a:t>
            </a:r>
          </a:p>
          <a:p>
            <a:r>
              <a:rPr lang="en-US" dirty="0"/>
              <a:t>• Total transaction amount is 46M</a:t>
            </a:r>
          </a:p>
          <a:p>
            <a:r>
              <a:rPr lang="en-US" dirty="0"/>
              <a:t>• Male customers are contributing more in revenue 31M, female 26M</a:t>
            </a:r>
          </a:p>
          <a:p>
            <a:r>
              <a:rPr lang="en-US" dirty="0"/>
              <a:t>• Blue &amp; Silver credit card are contributing to 93% of overall transactions</a:t>
            </a:r>
          </a:p>
          <a:p>
            <a:r>
              <a:rPr lang="en-US" dirty="0"/>
              <a:t>• TX, NY &amp; CA is contributing to 68%</a:t>
            </a:r>
          </a:p>
          <a:p>
            <a:r>
              <a:rPr lang="en-US" dirty="0"/>
              <a:t>• Overall Activation rate is 57.5%</a:t>
            </a:r>
          </a:p>
          <a:p>
            <a:r>
              <a:rPr lang="en-US" dirty="0"/>
              <a:t>• Overall Delinquent rate is 6.06%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225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91D423-814E-E843-93E8-FE59E681EAC8}"/>
              </a:ext>
            </a:extLst>
          </p:cNvPr>
          <p:cNvSpPr txBox="1"/>
          <p:nvPr/>
        </p:nvSpPr>
        <p:spPr>
          <a:xfrm>
            <a:off x="3382161" y="2413337"/>
            <a:ext cx="54276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3778498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{15E99306-C8F9-474D-9A49-73BBE39B6CE6}tf56160789_win32</Template>
  <TotalTime>25</TotalTime>
  <Words>468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Bookman Old Style</vt:lpstr>
      <vt:lpstr>Calibri</vt:lpstr>
      <vt:lpstr>Franklin Gothic Book</vt:lpstr>
      <vt:lpstr>Custom</vt:lpstr>
      <vt:lpstr>CREDIT CARD</vt:lpstr>
      <vt:lpstr>Project Objective</vt:lpstr>
      <vt:lpstr>DAX Queries</vt:lpstr>
      <vt:lpstr>PowerPoint Presentation</vt:lpstr>
      <vt:lpstr>PowerPoint Presentation</vt:lpstr>
      <vt:lpstr>Project Insights- Week 53 (31st Dec)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Ganesh reddy Marthala</dc:creator>
  <cp:lastModifiedBy>Ganesh reddy Marthala</cp:lastModifiedBy>
  <cp:revision>1</cp:revision>
  <dcterms:created xsi:type="dcterms:W3CDTF">2025-03-12T10:26:56Z</dcterms:created>
  <dcterms:modified xsi:type="dcterms:W3CDTF">2025-03-12T10:52:18Z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