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5" r:id="rId15"/>
    <p:sldId id="269" r:id="rId16"/>
    <p:sldId id="270" r:id="rId17"/>
    <p:sldId id="271" r:id="rId18"/>
    <p:sldId id="273" r:id="rId19"/>
    <p:sldId id="272" r:id="rId20"/>
    <p:sldId id="274" r:id="rId21"/>
    <p:sldId id="278" r:id="rId22"/>
    <p:sldId id="276" r:id="rId23"/>
    <p:sldId id="277"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9" d="100"/>
          <a:sy n="89" d="100"/>
        </p:scale>
        <p:origin x="38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6B8DD6D-EADF-440A-B2FD-494798EACF2D}" type="datetimeFigureOut">
              <a:rPr lang="en-IN" smtClean="0"/>
              <a:t>29-06-2024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AC7C453-59D1-4D5B-81CA-DED56B48FEC6}" type="slidenum">
              <a:rPr lang="en-IN" smtClean="0"/>
              <a:t>‹#›</a:t>
            </a:fld>
            <a:endParaRPr lang="en-IN" dirty="0"/>
          </a:p>
        </p:txBody>
      </p:sp>
    </p:spTree>
    <p:extLst>
      <p:ext uri="{BB962C8B-B14F-4D97-AF65-F5344CB8AC3E}">
        <p14:creationId xmlns:p14="http://schemas.microsoft.com/office/powerpoint/2010/main" val="3758879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B8DD6D-EADF-440A-B2FD-494798EACF2D}" type="datetimeFigureOut">
              <a:rPr lang="en-IN" smtClean="0"/>
              <a:t>29-06-2024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AC7C453-59D1-4D5B-81CA-DED56B48FEC6}" type="slidenum">
              <a:rPr lang="en-IN" smtClean="0"/>
              <a:t>‹#›</a:t>
            </a:fld>
            <a:endParaRPr lang="en-IN" dirty="0"/>
          </a:p>
        </p:txBody>
      </p:sp>
    </p:spTree>
    <p:extLst>
      <p:ext uri="{BB962C8B-B14F-4D97-AF65-F5344CB8AC3E}">
        <p14:creationId xmlns:p14="http://schemas.microsoft.com/office/powerpoint/2010/main" val="338565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B8DD6D-EADF-440A-B2FD-494798EACF2D}" type="datetimeFigureOut">
              <a:rPr lang="en-IN" smtClean="0"/>
              <a:t>29-06-2024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AC7C453-59D1-4D5B-81CA-DED56B48FEC6}" type="slidenum">
              <a:rPr lang="en-IN" smtClean="0"/>
              <a:t>‹#›</a:t>
            </a:fld>
            <a:endParaRPr lang="en-IN" dirty="0"/>
          </a:p>
        </p:txBody>
      </p:sp>
    </p:spTree>
    <p:extLst>
      <p:ext uri="{BB962C8B-B14F-4D97-AF65-F5344CB8AC3E}">
        <p14:creationId xmlns:p14="http://schemas.microsoft.com/office/powerpoint/2010/main" val="436626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B8DD6D-EADF-440A-B2FD-494798EACF2D}" type="datetimeFigureOut">
              <a:rPr lang="en-IN" smtClean="0"/>
              <a:t>29-06-2024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AC7C453-59D1-4D5B-81CA-DED56B48FEC6}" type="slidenum">
              <a:rPr lang="en-IN" smtClean="0"/>
              <a:t>‹#›</a:t>
            </a:fld>
            <a:endParaRPr lang="en-IN" dirty="0"/>
          </a:p>
        </p:txBody>
      </p:sp>
    </p:spTree>
    <p:extLst>
      <p:ext uri="{BB962C8B-B14F-4D97-AF65-F5344CB8AC3E}">
        <p14:creationId xmlns:p14="http://schemas.microsoft.com/office/powerpoint/2010/main" val="904994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B8DD6D-EADF-440A-B2FD-494798EACF2D}" type="datetimeFigureOut">
              <a:rPr lang="en-IN" smtClean="0"/>
              <a:t>29-06-2024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AC7C453-59D1-4D5B-81CA-DED56B48FEC6}" type="slidenum">
              <a:rPr lang="en-IN" smtClean="0"/>
              <a:t>‹#›</a:t>
            </a:fld>
            <a:endParaRPr lang="en-IN" dirty="0"/>
          </a:p>
        </p:txBody>
      </p:sp>
    </p:spTree>
    <p:extLst>
      <p:ext uri="{BB962C8B-B14F-4D97-AF65-F5344CB8AC3E}">
        <p14:creationId xmlns:p14="http://schemas.microsoft.com/office/powerpoint/2010/main" val="31599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6B8DD6D-EADF-440A-B2FD-494798EACF2D}" type="datetimeFigureOut">
              <a:rPr lang="en-IN" smtClean="0"/>
              <a:t>29-06-2024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AC7C453-59D1-4D5B-81CA-DED56B48FEC6}" type="slidenum">
              <a:rPr lang="en-IN" smtClean="0"/>
              <a:t>‹#›</a:t>
            </a:fld>
            <a:endParaRPr lang="en-IN" dirty="0"/>
          </a:p>
        </p:txBody>
      </p:sp>
    </p:spTree>
    <p:extLst>
      <p:ext uri="{BB962C8B-B14F-4D97-AF65-F5344CB8AC3E}">
        <p14:creationId xmlns:p14="http://schemas.microsoft.com/office/powerpoint/2010/main" val="3260370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6B8DD6D-EADF-440A-B2FD-494798EACF2D}" type="datetimeFigureOut">
              <a:rPr lang="en-IN" smtClean="0"/>
              <a:t>29-06-2024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0AC7C453-59D1-4D5B-81CA-DED56B48FEC6}" type="slidenum">
              <a:rPr lang="en-IN" smtClean="0"/>
              <a:t>‹#›</a:t>
            </a:fld>
            <a:endParaRPr lang="en-IN" dirty="0"/>
          </a:p>
        </p:txBody>
      </p:sp>
    </p:spTree>
    <p:extLst>
      <p:ext uri="{BB962C8B-B14F-4D97-AF65-F5344CB8AC3E}">
        <p14:creationId xmlns:p14="http://schemas.microsoft.com/office/powerpoint/2010/main" val="4051952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6B8DD6D-EADF-440A-B2FD-494798EACF2D}" type="datetimeFigureOut">
              <a:rPr lang="en-IN" smtClean="0"/>
              <a:t>29-06-2024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0AC7C453-59D1-4D5B-81CA-DED56B48FEC6}" type="slidenum">
              <a:rPr lang="en-IN" smtClean="0"/>
              <a:t>‹#›</a:t>
            </a:fld>
            <a:endParaRPr lang="en-IN" dirty="0"/>
          </a:p>
        </p:txBody>
      </p:sp>
    </p:spTree>
    <p:extLst>
      <p:ext uri="{BB962C8B-B14F-4D97-AF65-F5344CB8AC3E}">
        <p14:creationId xmlns:p14="http://schemas.microsoft.com/office/powerpoint/2010/main" val="3220155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B8DD6D-EADF-440A-B2FD-494798EACF2D}" type="datetimeFigureOut">
              <a:rPr lang="en-IN" smtClean="0"/>
              <a:t>29-06-2024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0AC7C453-59D1-4D5B-81CA-DED56B48FEC6}" type="slidenum">
              <a:rPr lang="en-IN" smtClean="0"/>
              <a:t>‹#›</a:t>
            </a:fld>
            <a:endParaRPr lang="en-IN" dirty="0"/>
          </a:p>
        </p:txBody>
      </p:sp>
    </p:spTree>
    <p:extLst>
      <p:ext uri="{BB962C8B-B14F-4D97-AF65-F5344CB8AC3E}">
        <p14:creationId xmlns:p14="http://schemas.microsoft.com/office/powerpoint/2010/main" val="4091827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B8DD6D-EADF-440A-B2FD-494798EACF2D}" type="datetimeFigureOut">
              <a:rPr lang="en-IN" smtClean="0"/>
              <a:t>29-06-2024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AC7C453-59D1-4D5B-81CA-DED56B48FEC6}" type="slidenum">
              <a:rPr lang="en-IN" smtClean="0"/>
              <a:t>‹#›</a:t>
            </a:fld>
            <a:endParaRPr lang="en-IN" dirty="0"/>
          </a:p>
        </p:txBody>
      </p:sp>
    </p:spTree>
    <p:extLst>
      <p:ext uri="{BB962C8B-B14F-4D97-AF65-F5344CB8AC3E}">
        <p14:creationId xmlns:p14="http://schemas.microsoft.com/office/powerpoint/2010/main" val="3136461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B8DD6D-EADF-440A-B2FD-494798EACF2D}" type="datetimeFigureOut">
              <a:rPr lang="en-IN" smtClean="0"/>
              <a:t>29-06-2024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AC7C453-59D1-4D5B-81CA-DED56B48FEC6}" type="slidenum">
              <a:rPr lang="en-IN" smtClean="0"/>
              <a:t>‹#›</a:t>
            </a:fld>
            <a:endParaRPr lang="en-IN" dirty="0"/>
          </a:p>
        </p:txBody>
      </p:sp>
    </p:spTree>
    <p:extLst>
      <p:ext uri="{BB962C8B-B14F-4D97-AF65-F5344CB8AC3E}">
        <p14:creationId xmlns:p14="http://schemas.microsoft.com/office/powerpoint/2010/main" val="2822984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B8DD6D-EADF-440A-B2FD-494798EACF2D}" type="datetimeFigureOut">
              <a:rPr lang="en-IN" smtClean="0"/>
              <a:t>29-06-2024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C7C453-59D1-4D5B-81CA-DED56B48FEC6}" type="slidenum">
              <a:rPr lang="en-IN" smtClean="0"/>
              <a:t>‹#›</a:t>
            </a:fld>
            <a:endParaRPr lang="en-IN" dirty="0"/>
          </a:p>
        </p:txBody>
      </p:sp>
    </p:spTree>
    <p:extLst>
      <p:ext uri="{BB962C8B-B14F-4D97-AF65-F5344CB8AC3E}">
        <p14:creationId xmlns:p14="http://schemas.microsoft.com/office/powerpoint/2010/main" val="132713217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kaggle.co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3527" y="571500"/>
            <a:ext cx="11370128" cy="1175657"/>
          </a:xfrm>
        </p:spPr>
        <p:txBody>
          <a:bodyPr/>
          <a:lstStyle/>
          <a:p>
            <a:r>
              <a:rPr lang="en-US" b="1" dirty="0" smtClean="0"/>
              <a:t>Movie Recommendation System</a:t>
            </a:r>
            <a:endParaRPr lang="en-IN" b="1" dirty="0"/>
          </a:p>
        </p:txBody>
      </p:sp>
      <p:sp>
        <p:nvSpPr>
          <p:cNvPr id="3" name="Subtitle 2"/>
          <p:cNvSpPr>
            <a:spLocks noGrp="1"/>
          </p:cNvSpPr>
          <p:nvPr>
            <p:ph type="subTitle" idx="1"/>
          </p:nvPr>
        </p:nvSpPr>
        <p:spPr>
          <a:xfrm>
            <a:off x="8115300" y="4287838"/>
            <a:ext cx="3450771" cy="1655762"/>
          </a:xfrm>
        </p:spPr>
        <p:txBody>
          <a:bodyPr>
            <a:normAutofit/>
          </a:bodyPr>
          <a:lstStyle/>
          <a:p>
            <a:r>
              <a:rPr lang="en-US" dirty="0" smtClean="0"/>
              <a:t>Submitted By :</a:t>
            </a:r>
          </a:p>
          <a:p>
            <a:r>
              <a:rPr lang="en-US" dirty="0" smtClean="0"/>
              <a:t>Ganesh </a:t>
            </a:r>
            <a:r>
              <a:rPr lang="en-US" dirty="0" err="1" smtClean="0"/>
              <a:t>Gajengi</a:t>
            </a:r>
            <a:r>
              <a:rPr lang="en-US" smtClean="0"/>
              <a:t> </a:t>
            </a:r>
            <a:endParaRPr lang="en-US" dirty="0" smtClean="0"/>
          </a:p>
        </p:txBody>
      </p:sp>
    </p:spTree>
    <p:extLst>
      <p:ext uri="{BB962C8B-B14F-4D97-AF65-F5344CB8AC3E}">
        <p14:creationId xmlns:p14="http://schemas.microsoft.com/office/powerpoint/2010/main" val="1664252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Distribution Of Movie Rating</a:t>
            </a:r>
            <a:endParaRPr lang="en-IN" sz="60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1172" y="1481427"/>
            <a:ext cx="6185462" cy="4788744"/>
          </a:xfrm>
        </p:spPr>
      </p:pic>
    </p:spTree>
    <p:extLst>
      <p:ext uri="{BB962C8B-B14F-4D97-AF65-F5344CB8AC3E}">
        <p14:creationId xmlns:p14="http://schemas.microsoft.com/office/powerpoint/2010/main" val="2720464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t>Movies Frequently Rated</a:t>
            </a:r>
            <a:endParaRPr lang="en-IN" sz="60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1114" y="1825625"/>
            <a:ext cx="7249771" cy="4351338"/>
          </a:xfrm>
        </p:spPr>
      </p:pic>
    </p:spTree>
    <p:extLst>
      <p:ext uri="{BB962C8B-B14F-4D97-AF65-F5344CB8AC3E}">
        <p14:creationId xmlns:p14="http://schemas.microsoft.com/office/powerpoint/2010/main" val="5849174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A Glimpse at Movie Genres</a:t>
            </a:r>
            <a:endParaRPr lang="en-IN" sz="6000"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0586" y="1825625"/>
            <a:ext cx="8735785" cy="4351338"/>
          </a:xfrm>
        </p:spPr>
      </p:pic>
    </p:spTree>
    <p:extLst>
      <p:ext uri="{BB962C8B-B14F-4D97-AF65-F5344CB8AC3E}">
        <p14:creationId xmlns:p14="http://schemas.microsoft.com/office/powerpoint/2010/main" val="16898791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sz="6700" b="1" dirty="0" smtClean="0"/>
              <a:t>Data Pre-Processing </a:t>
            </a:r>
            <a:r>
              <a:rPr lang="en-IN" dirty="0"/>
              <a:t/>
            </a:r>
            <a:br>
              <a:rPr lang="en-IN" dirty="0"/>
            </a:br>
            <a:r>
              <a:rPr lang="en-IN" dirty="0" smtClean="0"/>
              <a:t/>
            </a:r>
            <a:br>
              <a:rPr lang="en-IN" dirty="0" smtClean="0"/>
            </a:br>
            <a:r>
              <a:rPr lang="en-IN" sz="3100" dirty="0" smtClean="0"/>
              <a:t>Technique used Hybrid </a:t>
            </a:r>
            <a:r>
              <a:rPr lang="en-IN" sz="3100" dirty="0"/>
              <a:t>M</a:t>
            </a:r>
            <a:r>
              <a:rPr lang="en-IN" sz="3100" dirty="0" smtClean="0"/>
              <a:t>odelFiltering</a:t>
            </a:r>
            <a:endParaRPr lang="en-IN" sz="31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7525" y="2291556"/>
            <a:ext cx="6076950" cy="3419475"/>
          </a:xfrm>
        </p:spPr>
      </p:pic>
    </p:spTree>
    <p:extLst>
      <p:ext uri="{BB962C8B-B14F-4D97-AF65-F5344CB8AC3E}">
        <p14:creationId xmlns:p14="http://schemas.microsoft.com/office/powerpoint/2010/main" val="17197936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3255" y="461707"/>
            <a:ext cx="9144000" cy="804408"/>
          </a:xfrm>
        </p:spPr>
        <p:txBody>
          <a:bodyPr>
            <a:normAutofit fontScale="90000"/>
          </a:bodyPr>
          <a:lstStyle/>
          <a:p>
            <a:pPr algn="l"/>
            <a:r>
              <a:rPr lang="en-US" b="1" dirty="0" smtClean="0"/>
              <a:t>Hybrid Approach</a:t>
            </a:r>
            <a:endParaRPr lang="en-IN" b="1" dirty="0"/>
          </a:p>
        </p:txBody>
      </p:sp>
      <p:sp>
        <p:nvSpPr>
          <p:cNvPr id="3" name="Subtitle 2"/>
          <p:cNvSpPr>
            <a:spLocks noGrp="1"/>
          </p:cNvSpPr>
          <p:nvPr>
            <p:ph type="subTitle" idx="1"/>
          </p:nvPr>
        </p:nvSpPr>
        <p:spPr>
          <a:xfrm>
            <a:off x="1257300" y="1796143"/>
            <a:ext cx="9410700" cy="3461657"/>
          </a:xfrm>
        </p:spPr>
        <p:txBody>
          <a:bodyPr/>
          <a:lstStyle/>
          <a:p>
            <a:pPr algn="l"/>
            <a:r>
              <a:rPr lang="en-US" dirty="0" smtClean="0"/>
              <a:t>We Attempt to hybridize collaborative filtering and content based recommendation. Item similarity measure used in content based recommendation is learned from collaborative social network of users</a:t>
            </a:r>
          </a:p>
          <a:p>
            <a:pPr algn="l"/>
            <a:r>
              <a:rPr lang="en-US" dirty="0" smtClean="0"/>
              <a:t>In content based recommendation every item is representes by a feature vector. The feature hold numeric or nominal value representing certain aspect of the item.</a:t>
            </a:r>
          </a:p>
          <a:p>
            <a:pPr algn="l"/>
            <a:r>
              <a:rPr lang="en-US" dirty="0" smtClean="0"/>
              <a:t>A variety of distance measure between the feature vectors may be used to compute similarity of two items</a:t>
            </a:r>
            <a:endParaRPr lang="en-IN" dirty="0"/>
          </a:p>
        </p:txBody>
      </p:sp>
    </p:spTree>
    <p:extLst>
      <p:ext uri="{BB962C8B-B14F-4D97-AF65-F5344CB8AC3E}">
        <p14:creationId xmlns:p14="http://schemas.microsoft.com/office/powerpoint/2010/main" val="13227194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538843"/>
            <a:ext cx="9144000" cy="1093334"/>
          </a:xfrm>
        </p:spPr>
        <p:txBody>
          <a:bodyPr/>
          <a:lstStyle/>
          <a:p>
            <a:pPr algn="l"/>
            <a:r>
              <a:rPr lang="en-US" b="1" dirty="0" smtClean="0"/>
              <a:t>Cold Start Problem</a:t>
            </a:r>
            <a:endParaRPr lang="en-IN" b="1" dirty="0"/>
          </a:p>
        </p:txBody>
      </p:sp>
      <p:sp>
        <p:nvSpPr>
          <p:cNvPr id="3" name="Subtitle 2"/>
          <p:cNvSpPr>
            <a:spLocks noGrp="1"/>
          </p:cNvSpPr>
          <p:nvPr>
            <p:ph type="subTitle" idx="1"/>
          </p:nvPr>
        </p:nvSpPr>
        <p:spPr>
          <a:xfrm>
            <a:off x="1083129" y="2410052"/>
            <a:ext cx="9144000" cy="2668134"/>
          </a:xfrm>
        </p:spPr>
        <p:txBody>
          <a:bodyPr/>
          <a:lstStyle/>
          <a:p>
            <a:pPr algn="l"/>
            <a:r>
              <a:rPr lang="en-US" dirty="0"/>
              <a:t>The </a:t>
            </a:r>
            <a:r>
              <a:rPr lang="en-US" b="1" dirty="0"/>
              <a:t>cold start problem</a:t>
            </a:r>
            <a:r>
              <a:rPr lang="en-US" dirty="0"/>
              <a:t> is when there are new users and movies in our matrix that do not have any ratings. In our </a:t>
            </a:r>
            <a:r>
              <a:rPr lang="en-US" dirty="0" smtClean="0"/>
              <a:t>Movie </a:t>
            </a:r>
            <a:r>
              <a:rPr lang="en-US" dirty="0"/>
              <a:t>dataset, all users and movies have at least one rating but in general, it's useful to check which users and movies have few interactions.</a:t>
            </a:r>
            <a:endParaRPr lang="en-IN" dirty="0"/>
          </a:p>
        </p:txBody>
      </p:sp>
    </p:spTree>
    <p:extLst>
      <p:ext uri="{BB962C8B-B14F-4D97-AF65-F5344CB8AC3E}">
        <p14:creationId xmlns:p14="http://schemas.microsoft.com/office/powerpoint/2010/main" val="21810406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Cold-Start Problem Checking</a:t>
            </a:r>
            <a:endParaRPr lang="en-IN" sz="60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455344"/>
            <a:ext cx="10515600" cy="3091900"/>
          </a:xfrm>
        </p:spPr>
      </p:pic>
    </p:spTree>
    <p:extLst>
      <p:ext uri="{BB962C8B-B14F-4D97-AF65-F5344CB8AC3E}">
        <p14:creationId xmlns:p14="http://schemas.microsoft.com/office/powerpoint/2010/main" val="40482827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5171" y="293916"/>
            <a:ext cx="11103429" cy="1273628"/>
          </a:xfrm>
        </p:spPr>
        <p:txBody>
          <a:bodyPr>
            <a:normAutofit/>
          </a:bodyPr>
          <a:lstStyle/>
          <a:p>
            <a:pPr algn="l"/>
            <a:r>
              <a:rPr lang="en-US" b="1" dirty="0" smtClean="0"/>
              <a:t>Handling Cold-start Problem</a:t>
            </a:r>
            <a:endParaRPr lang="en-IN" b="1" dirty="0"/>
          </a:p>
        </p:txBody>
      </p:sp>
      <p:sp>
        <p:nvSpPr>
          <p:cNvPr id="5" name="Subtitle 4"/>
          <p:cNvSpPr>
            <a:spLocks noGrp="1"/>
          </p:cNvSpPr>
          <p:nvPr>
            <p:ph type="subTitle" idx="1"/>
          </p:nvPr>
        </p:nvSpPr>
        <p:spPr>
          <a:xfrm>
            <a:off x="1534885" y="2253343"/>
            <a:ext cx="9144000" cy="2971800"/>
          </a:xfrm>
        </p:spPr>
        <p:txBody>
          <a:bodyPr>
            <a:normAutofit fontScale="92500" lnSpcReduction="10000"/>
          </a:bodyPr>
          <a:lstStyle/>
          <a:p>
            <a:endParaRPr lang="en-US" dirty="0" smtClean="0"/>
          </a:p>
          <a:p>
            <a:pPr algn="l"/>
            <a:r>
              <a:rPr lang="en-US" dirty="0" smtClean="0"/>
              <a:t>Collaborative filtering relies solely on user-item interactions within the utility matrix. The issue with this approach is that brand new users or items with no iterations get excluded from the recommendation system. This is called the </a:t>
            </a:r>
            <a:r>
              <a:rPr lang="en-US" b="1" dirty="0" smtClean="0"/>
              <a:t>cold start problem</a:t>
            </a:r>
            <a:r>
              <a:rPr lang="en-US" dirty="0" smtClean="0"/>
              <a:t>. Content-based filtering is a way to handle this problem by generating recommendations based on user and item features.</a:t>
            </a:r>
          </a:p>
          <a:p>
            <a:pPr algn="l"/>
            <a:endParaRPr lang="en-US" dirty="0" smtClean="0"/>
          </a:p>
          <a:p>
            <a:pPr algn="l"/>
            <a:r>
              <a:rPr lang="en-US" dirty="0" smtClean="0"/>
              <a:t>First, we need to convert the `genres` column into binary features. Each genre will have its own column in the dataframe, and will be populated with 0 or 1.</a:t>
            </a:r>
            <a:endParaRPr lang="en-IN" dirty="0"/>
          </a:p>
        </p:txBody>
      </p:sp>
    </p:spTree>
    <p:extLst>
      <p:ext uri="{BB962C8B-B14F-4D97-AF65-F5344CB8AC3E}">
        <p14:creationId xmlns:p14="http://schemas.microsoft.com/office/powerpoint/2010/main" val="40076090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4915" y="506186"/>
            <a:ext cx="9144000" cy="1256620"/>
          </a:xfrm>
        </p:spPr>
        <p:txBody>
          <a:bodyPr/>
          <a:lstStyle/>
          <a:p>
            <a:pPr algn="l"/>
            <a:r>
              <a:rPr lang="en-US" b="1" dirty="0" smtClean="0"/>
              <a:t>K-nearest Neighbors</a:t>
            </a:r>
            <a:endParaRPr lang="en-IN" b="1" dirty="0"/>
          </a:p>
        </p:txBody>
      </p:sp>
      <p:sp>
        <p:nvSpPr>
          <p:cNvPr id="3" name="Subtitle 2"/>
          <p:cNvSpPr>
            <a:spLocks noGrp="1"/>
          </p:cNvSpPr>
          <p:nvPr>
            <p:ph type="subTitle" idx="1"/>
          </p:nvPr>
        </p:nvSpPr>
        <p:spPr>
          <a:xfrm>
            <a:off x="1126671" y="1943100"/>
            <a:ext cx="9541329" cy="3314700"/>
          </a:xfrm>
        </p:spPr>
        <p:txBody>
          <a:bodyPr>
            <a:normAutofit fontScale="92500" lnSpcReduction="10000"/>
          </a:bodyPr>
          <a:lstStyle/>
          <a:p>
            <a:pPr marL="342900" indent="-342900" algn="l">
              <a:buFont typeface="Arial" panose="020B0604020202020204" pitchFamily="34" charset="0"/>
              <a:buChar char="•"/>
            </a:pPr>
            <a:r>
              <a:rPr lang="en-US" dirty="0"/>
              <a:t>K-Nearest </a:t>
            </a:r>
            <a:r>
              <a:rPr lang="en-US" dirty="0" smtClean="0"/>
              <a:t>Neighbor </a:t>
            </a:r>
            <a:r>
              <a:rPr lang="en-US" dirty="0"/>
              <a:t>is one of the simplest Machine Learning algorithms based on Supervised Learning technique.</a:t>
            </a:r>
          </a:p>
          <a:p>
            <a:pPr marL="342900" indent="-342900" algn="l">
              <a:buFont typeface="Arial" panose="020B0604020202020204" pitchFamily="34" charset="0"/>
              <a:buChar char="•"/>
            </a:pPr>
            <a:r>
              <a:rPr lang="en-US" dirty="0"/>
              <a:t>K-NN algorithm assumes the similarity between the new case/data and available cases and put the new case into the category that is most similar to the available categories.</a:t>
            </a:r>
          </a:p>
          <a:p>
            <a:pPr marL="342900" indent="-342900" algn="l">
              <a:buFont typeface="Arial" panose="020B0604020202020204" pitchFamily="34" charset="0"/>
              <a:buChar char="•"/>
            </a:pPr>
            <a:r>
              <a:rPr lang="en-US" dirty="0"/>
              <a:t>K-NN algorithm stores all the available data and classifies a new data point based on the similarity. This means when new data appears then it can be easily classified into a well suite category by using K- NN algorithm.</a:t>
            </a:r>
          </a:p>
          <a:p>
            <a:pPr marL="342900" indent="-342900" algn="l">
              <a:buFont typeface="Arial" panose="020B0604020202020204" pitchFamily="34" charset="0"/>
              <a:buChar char="•"/>
            </a:pPr>
            <a:r>
              <a:rPr lang="en-US" dirty="0"/>
              <a:t>K-NN algorithm can be used for Regression as well as for Classification but mostly it is used for the Classification problems.</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5594" y="461622"/>
            <a:ext cx="2794289" cy="1391331"/>
          </a:xfrm>
          <a:prstGeom prst="rect">
            <a:avLst/>
          </a:prstGeom>
        </p:spPr>
      </p:pic>
    </p:spTree>
    <p:extLst>
      <p:ext uri="{BB962C8B-B14F-4D97-AF65-F5344CB8AC3E}">
        <p14:creationId xmlns:p14="http://schemas.microsoft.com/office/powerpoint/2010/main" val="5486000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585" y="767443"/>
            <a:ext cx="11266713" cy="1796142"/>
          </a:xfrm>
        </p:spPr>
        <p:txBody>
          <a:bodyPr>
            <a:normAutofit fontScale="90000"/>
          </a:bodyPr>
          <a:lstStyle/>
          <a:p>
            <a:r>
              <a:rPr lang="en-IN" b="1" dirty="0"/>
              <a:t>Recommendations with k-Nearest </a:t>
            </a:r>
            <a:r>
              <a:rPr lang="en-IN" b="1" dirty="0" smtClean="0"/>
              <a:t>Neighbours</a:t>
            </a:r>
            <a:r>
              <a:rPr lang="en-IN" b="1" dirty="0"/>
              <a:t/>
            </a:r>
            <a:br>
              <a:rPr lang="en-IN" b="1" dirty="0"/>
            </a:br>
            <a:endParaRPr lang="en-IN" dirty="0"/>
          </a:p>
        </p:txBody>
      </p:sp>
      <p:sp>
        <p:nvSpPr>
          <p:cNvPr id="4" name="Rectangle 1"/>
          <p:cNvSpPr>
            <a:spLocks noGrp="1" noChangeArrowheads="1"/>
          </p:cNvSpPr>
          <p:nvPr>
            <p:ph type="subTitle" idx="1"/>
          </p:nvPr>
        </p:nvSpPr>
        <p:spPr bwMode="auto">
          <a:xfrm>
            <a:off x="1328057" y="2743753"/>
            <a:ext cx="5040086" cy="36009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Because you watched Toy Story (1995):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Toy Story 2 (1999)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Jurassic Park (1993)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Independence Day (a.k.a. ID4) (1996)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Star Wars: Episode IV - A New Hope (1977)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Forrest Gump (1994) Lion King, The (1994)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Star Wars: Episode VI - Return of the Jedi (1983)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Mission: Impossible (1996) Groundhog Day (1993)</a:t>
            </a:r>
            <a:r>
              <a:rPr kumimoji="0" lang="en-US" sz="1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05996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1486" y="534535"/>
            <a:ext cx="9144000" cy="1114651"/>
          </a:xfrm>
        </p:spPr>
        <p:txBody>
          <a:bodyPr/>
          <a:lstStyle/>
          <a:p>
            <a:pPr algn="l"/>
            <a:r>
              <a:rPr lang="en-US" b="1" dirty="0" smtClean="0"/>
              <a:t>Introduction</a:t>
            </a:r>
            <a:endParaRPr lang="en-IN" b="1" dirty="0"/>
          </a:p>
        </p:txBody>
      </p:sp>
      <p:sp>
        <p:nvSpPr>
          <p:cNvPr id="3" name="Subtitle 2"/>
          <p:cNvSpPr>
            <a:spLocks noGrp="1"/>
          </p:cNvSpPr>
          <p:nvPr>
            <p:ph type="subTitle" idx="1"/>
          </p:nvPr>
        </p:nvSpPr>
        <p:spPr>
          <a:xfrm>
            <a:off x="1524000" y="1894115"/>
            <a:ext cx="9144000" cy="4065814"/>
          </a:xfrm>
        </p:spPr>
        <p:txBody>
          <a:bodyPr>
            <a:normAutofit lnSpcReduction="10000"/>
          </a:bodyPr>
          <a:lstStyle/>
          <a:p>
            <a:r>
              <a:rPr lang="en-US" dirty="0" smtClean="0"/>
              <a:t>Recommendation systems produce a ranked list of items on which a user might be interested, in the context of his choice of an item</a:t>
            </a:r>
          </a:p>
          <a:p>
            <a:pPr marL="342900" indent="-342900" algn="l">
              <a:buFont typeface="Wingdings" panose="05000000000000000000" pitchFamily="2" charset="2"/>
              <a:buChar char="v"/>
            </a:pPr>
            <a:r>
              <a:rPr lang="en-US" dirty="0"/>
              <a:t>Movie recommendation systems are pivotal components of modern digital platforms, enriching user experiences by offering tailored suggestions based on individual preferences and behavior</a:t>
            </a:r>
            <a:r>
              <a:rPr lang="en-US" dirty="0" smtClean="0"/>
              <a:t>.</a:t>
            </a:r>
          </a:p>
          <a:p>
            <a:pPr marL="342900" indent="-342900" algn="l">
              <a:buFont typeface="Wingdings" panose="05000000000000000000" pitchFamily="2" charset="2"/>
              <a:buChar char="v"/>
            </a:pPr>
            <a:r>
              <a:rPr lang="en-US" dirty="0"/>
              <a:t>These systems employ various techniques such as collaborative filtering, content-based filtering, and hybrid approaches to analyze user data and provide relevant </a:t>
            </a:r>
            <a:r>
              <a:rPr lang="en-US" dirty="0" smtClean="0"/>
              <a:t>recommendations</a:t>
            </a:r>
          </a:p>
          <a:p>
            <a:pPr marL="342900" indent="-342900" algn="l">
              <a:buFont typeface="Wingdings" panose="05000000000000000000" pitchFamily="2" charset="2"/>
              <a:buChar char="v"/>
            </a:pPr>
            <a:r>
              <a:rPr lang="en-US" dirty="0"/>
              <a:t>Their significance extends beyond mere convenience, significantly influencing user engagement, retention, and overall satisfaction with streaming platforms and online movie services.</a:t>
            </a:r>
            <a:r>
              <a:rPr lang="en-US" dirty="0" smtClean="0"/>
              <a:t>.</a:t>
            </a:r>
            <a:endParaRPr lang="en-IN" dirty="0"/>
          </a:p>
        </p:txBody>
      </p:sp>
    </p:spTree>
    <p:extLst>
      <p:ext uri="{BB962C8B-B14F-4D97-AF65-F5344CB8AC3E}">
        <p14:creationId xmlns:p14="http://schemas.microsoft.com/office/powerpoint/2010/main" val="25538748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9345" y="701695"/>
            <a:ext cx="9573986" cy="1143000"/>
          </a:xfrm>
        </p:spPr>
        <p:txBody>
          <a:bodyPr>
            <a:normAutofit fontScale="90000"/>
          </a:bodyPr>
          <a:lstStyle/>
          <a:p>
            <a:pPr algn="l"/>
            <a:r>
              <a:rPr lang="en-US" sz="5300" b="1" dirty="0" smtClean="0"/>
              <a:t>KNN</a:t>
            </a:r>
            <a:r>
              <a:rPr lang="en-US" sz="2400" dirty="0" smtClean="0"/>
              <a:t/>
            </a:r>
            <a:br>
              <a:rPr lang="en-US" sz="2400" dirty="0" smtClean="0"/>
            </a:br>
            <a:r>
              <a:rPr lang="en-US" sz="2400" dirty="0" smtClean="0">
                <a:latin typeface="+mn-lt"/>
              </a:rPr>
              <a:t>You can also play around with the kNN distance metric and see what results you would get if you use "manhattan" or "euclidean" instead of "cosine".</a:t>
            </a:r>
            <a:endParaRPr lang="en-IN" sz="2400" dirty="0">
              <a:latin typeface="+mn-lt"/>
            </a:endParaRPr>
          </a:p>
        </p:txBody>
      </p:sp>
      <p:sp>
        <p:nvSpPr>
          <p:cNvPr id="4" name="Rectangle 1"/>
          <p:cNvSpPr>
            <a:spLocks noGrp="1" noChangeArrowheads="1"/>
          </p:cNvSpPr>
          <p:nvPr>
            <p:ph type="subTitle" idx="1"/>
          </p:nvPr>
        </p:nvSpPr>
        <p:spPr bwMode="auto">
          <a:xfrm>
            <a:off x="1524000" y="2891037"/>
            <a:ext cx="6617196" cy="30777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Because you watched Toy Story (1995):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Toy Story 2 (1999)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Mission: Impossible (1996)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Independence Day (a.k.a. ID4) (1996)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Bug's Life, A (1998)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Nutty Professor, The (1996)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Willy Wonka &amp; the Chocolate Factory (1971)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Babe (1995)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Groundhog Day (1993)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Mask, The (1994)</a:t>
            </a:r>
            <a:r>
              <a:rPr kumimoji="0" lang="en-US" sz="2000" b="0" i="0" u="none" strike="noStrike" cap="none" normalizeH="0" baseline="0" dirty="0" smtClean="0">
                <a:ln>
                  <a:noFill/>
                </a:ln>
                <a:solidFill>
                  <a:schemeClr val="tx1"/>
                </a:solidFill>
                <a:effectLst/>
              </a:rPr>
              <a:t> </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46560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4915" y="583521"/>
            <a:ext cx="9144000" cy="673780"/>
          </a:xfrm>
        </p:spPr>
        <p:txBody>
          <a:bodyPr>
            <a:noAutofit/>
          </a:bodyPr>
          <a:lstStyle/>
          <a:p>
            <a:pPr algn="l"/>
            <a:r>
              <a:rPr lang="en-US" b="1" dirty="0" smtClean="0"/>
              <a:t>SVD</a:t>
            </a:r>
            <a:endParaRPr lang="en-IN" b="1" dirty="0"/>
          </a:p>
        </p:txBody>
      </p:sp>
      <p:sp>
        <p:nvSpPr>
          <p:cNvPr id="3" name="Subtitle 2"/>
          <p:cNvSpPr>
            <a:spLocks noGrp="1"/>
          </p:cNvSpPr>
          <p:nvPr>
            <p:ph type="subTitle" idx="1"/>
          </p:nvPr>
        </p:nvSpPr>
        <p:spPr>
          <a:xfrm>
            <a:off x="1834243" y="1796143"/>
            <a:ext cx="9144000" cy="3396343"/>
          </a:xfrm>
        </p:spPr>
        <p:txBody>
          <a:bodyPr/>
          <a:lstStyle/>
          <a:p>
            <a:pPr marL="342900" indent="-342900" algn="l">
              <a:buFont typeface="Arial" panose="020B0604020202020204" pitchFamily="34" charset="0"/>
              <a:buChar char="•"/>
            </a:pPr>
            <a:r>
              <a:rPr lang="en-US" dirty="0"/>
              <a:t>The Singular Value Decomposition (SVD) of a matrix is a factorization of that matrix into three matrices. </a:t>
            </a:r>
            <a:endParaRPr lang="en-US" dirty="0" smtClean="0"/>
          </a:p>
          <a:p>
            <a:pPr marL="342900" indent="-342900" algn="l">
              <a:buFont typeface="Arial" panose="020B0604020202020204" pitchFamily="34" charset="0"/>
              <a:buChar char="•"/>
            </a:pPr>
            <a:r>
              <a:rPr lang="en-US" dirty="0" smtClean="0"/>
              <a:t>It </a:t>
            </a:r>
            <a:r>
              <a:rPr lang="en-US" dirty="0"/>
              <a:t>has some interesting algebraic properties and conveys important geometrical and theoretical insights about linear transformations. </a:t>
            </a:r>
            <a:endParaRPr lang="en-US" dirty="0" smtClean="0"/>
          </a:p>
          <a:p>
            <a:pPr marL="342900" indent="-342900" algn="l">
              <a:buFont typeface="Arial" panose="020B0604020202020204" pitchFamily="34" charset="0"/>
              <a:buChar char="•"/>
            </a:pPr>
            <a:r>
              <a:rPr lang="en-US" dirty="0" smtClean="0"/>
              <a:t>It </a:t>
            </a:r>
            <a:r>
              <a:rPr lang="en-US" dirty="0"/>
              <a:t>also has some important applications in data science</a:t>
            </a:r>
            <a:r>
              <a:rPr lang="en-US" dirty="0" smtClean="0"/>
              <a:t>.</a:t>
            </a:r>
            <a:endParaRPr lang="en-IN" dirty="0"/>
          </a:p>
          <a:p>
            <a:pPr marL="342900" indent="-342900" algn="l">
              <a:buFont typeface="Arial" panose="020B0604020202020204" pitchFamily="34" charset="0"/>
              <a:buChar char="•"/>
            </a:pPr>
            <a:r>
              <a:rPr lang="en-US" dirty="0"/>
              <a:t>The SVD of  mxn matrix A is given by the formula </a:t>
            </a:r>
            <a:r>
              <a:rPr lang="en-US" i="1" dirty="0" smtClean="0"/>
              <a:t>A = UEV^T</a:t>
            </a:r>
            <a:endParaRPr lang="en-IN" i="1" dirty="0" smtClean="0"/>
          </a:p>
          <a:p>
            <a:endParaRPr lang="en-US" dirty="0" smtClean="0"/>
          </a:p>
        </p:txBody>
      </p:sp>
    </p:spTree>
    <p:extLst>
      <p:ext uri="{BB962C8B-B14F-4D97-AF65-F5344CB8AC3E}">
        <p14:creationId xmlns:p14="http://schemas.microsoft.com/office/powerpoint/2010/main" val="40701213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256" y="403905"/>
            <a:ext cx="11065329" cy="1865766"/>
          </a:xfrm>
        </p:spPr>
        <p:txBody>
          <a:bodyPr/>
          <a:lstStyle/>
          <a:p>
            <a:pPr algn="l"/>
            <a:r>
              <a:rPr lang="en-US" b="1" dirty="0" smtClean="0"/>
              <a:t>Dimensionality Reduction with Matrix Factorization(SVD)</a:t>
            </a:r>
            <a:endParaRPr lang="en-IN" b="1" dirty="0"/>
          </a:p>
        </p:txBody>
      </p:sp>
      <p:sp>
        <p:nvSpPr>
          <p:cNvPr id="4" name="Rectangle 1"/>
          <p:cNvSpPr>
            <a:spLocks noGrp="1" noChangeArrowheads="1"/>
          </p:cNvSpPr>
          <p:nvPr>
            <p:ph type="subTitle" idx="1"/>
          </p:nvPr>
        </p:nvSpPr>
        <p:spPr bwMode="auto">
          <a:xfrm>
            <a:off x="1981200" y="3152294"/>
            <a:ext cx="6617196" cy="30777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Because you watched Toy Story (1995):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Home Alone (1990)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Jurassic Park (1993)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Aladdin (1992)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Willy Wonka &amp; the Chocolate Factory (1971)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Back to the Future (1985)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Groundhog Day (1993)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Forrest Gump (1994)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Star Wars: Episode IV - A New Hope (1977)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Princess Bride, The (1987)</a:t>
            </a:r>
            <a:r>
              <a:rPr kumimoji="0" lang="en-US" sz="2000" b="0" i="0" u="none" strike="noStrike" cap="none" normalizeH="0" baseline="0" dirty="0" smtClean="0">
                <a:ln>
                  <a:noFill/>
                </a:ln>
                <a:solidFill>
                  <a:schemeClr val="tx1"/>
                </a:solidFill>
                <a:effectLst/>
              </a:rPr>
              <a:t> </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38633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0060" y="555919"/>
            <a:ext cx="9144000" cy="1065666"/>
          </a:xfrm>
        </p:spPr>
        <p:txBody>
          <a:bodyPr/>
          <a:lstStyle/>
          <a:p>
            <a:pPr algn="l"/>
            <a:r>
              <a:rPr lang="en-US" b="1" dirty="0" smtClean="0"/>
              <a:t>Conclusion</a:t>
            </a:r>
            <a:endParaRPr lang="en-IN" b="1" dirty="0"/>
          </a:p>
        </p:txBody>
      </p:sp>
      <p:sp>
        <p:nvSpPr>
          <p:cNvPr id="3" name="Subtitle 2"/>
          <p:cNvSpPr>
            <a:spLocks noGrp="1"/>
          </p:cNvSpPr>
          <p:nvPr>
            <p:ph type="subTitle" idx="1"/>
          </p:nvPr>
        </p:nvSpPr>
        <p:spPr/>
        <p:txBody>
          <a:bodyPr>
            <a:normAutofit/>
          </a:bodyPr>
          <a:lstStyle/>
          <a:p>
            <a:pPr algn="l"/>
            <a:r>
              <a:rPr lang="en-US" dirty="0" smtClean="0"/>
              <a:t>The results above are the most similar movies to Toy Story using kNN on our “compressed” movie-factor matrix. We reduced the dimensions down to n_components=20. We can think of each component representing a latent feature such as movie genre.</a:t>
            </a:r>
            <a:endParaRPr lang="en-IN" dirty="0"/>
          </a:p>
        </p:txBody>
      </p:sp>
    </p:spTree>
    <p:extLst>
      <p:ext uri="{BB962C8B-B14F-4D97-AF65-F5344CB8AC3E}">
        <p14:creationId xmlns:p14="http://schemas.microsoft.com/office/powerpoint/2010/main" val="23454700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3241" y="2184850"/>
            <a:ext cx="5926742" cy="2298138"/>
          </a:xfrm>
        </p:spPr>
        <p:txBody>
          <a:bodyPr>
            <a:normAutofit/>
          </a:bodyPr>
          <a:lstStyle/>
          <a:p>
            <a:r>
              <a:rPr lang="en-US" sz="6000" b="1" dirty="0" smtClean="0"/>
              <a:t>Thank You</a:t>
            </a:r>
            <a:br>
              <a:rPr lang="en-US" sz="6000" b="1" dirty="0" smtClean="0"/>
            </a:br>
            <a:endParaRPr lang="en-IN" sz="6000" b="1" dirty="0"/>
          </a:p>
        </p:txBody>
      </p:sp>
    </p:spTree>
    <p:extLst>
      <p:ext uri="{BB962C8B-B14F-4D97-AF65-F5344CB8AC3E}">
        <p14:creationId xmlns:p14="http://schemas.microsoft.com/office/powerpoint/2010/main" val="13411814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8072" y="538843"/>
            <a:ext cx="8610600" cy="963386"/>
          </a:xfrm>
        </p:spPr>
        <p:txBody>
          <a:bodyPr/>
          <a:lstStyle/>
          <a:p>
            <a:pPr algn="l"/>
            <a:r>
              <a:rPr lang="en-US" b="1" dirty="0" smtClean="0"/>
              <a:t>Objective</a:t>
            </a:r>
            <a:endParaRPr lang="en-IN" b="1" dirty="0"/>
          </a:p>
        </p:txBody>
      </p:sp>
      <p:sp>
        <p:nvSpPr>
          <p:cNvPr id="3" name="Subtitle 2"/>
          <p:cNvSpPr>
            <a:spLocks noGrp="1"/>
          </p:cNvSpPr>
          <p:nvPr>
            <p:ph type="subTitle" idx="1"/>
          </p:nvPr>
        </p:nvSpPr>
        <p:spPr>
          <a:xfrm>
            <a:off x="1181100" y="2165123"/>
            <a:ext cx="9144000" cy="2619147"/>
          </a:xfrm>
        </p:spPr>
        <p:txBody>
          <a:bodyPr/>
          <a:lstStyle/>
          <a:p>
            <a:pPr algn="l"/>
            <a:r>
              <a:rPr lang="en-US" dirty="0"/>
              <a:t>The primary goal of this project is to develop an efficient movie recommendation system using collaborative filtering techniques, specifically focusing on k-Nearest Neighbors (KNN) and Singular Value Decomposition (SVD) matrix factorization.</a:t>
            </a:r>
            <a:endParaRPr lang="en-IN" dirty="0"/>
          </a:p>
        </p:txBody>
      </p:sp>
    </p:spTree>
    <p:extLst>
      <p:ext uri="{BB962C8B-B14F-4D97-AF65-F5344CB8AC3E}">
        <p14:creationId xmlns:p14="http://schemas.microsoft.com/office/powerpoint/2010/main" val="3920333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b="1" dirty="0" smtClean="0"/>
              <a:t>Process</a:t>
            </a:r>
            <a:r>
              <a:rPr lang="en-US" b="1" dirty="0" smtClean="0"/>
              <a:t> </a:t>
            </a:r>
            <a:r>
              <a:rPr lang="en-US" sz="6000" b="1" dirty="0" smtClean="0"/>
              <a:t>Flow</a:t>
            </a:r>
            <a:endParaRPr lang="en-IN" sz="6000" b="1"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1028" y="1401759"/>
            <a:ext cx="5208815" cy="4954818"/>
          </a:xfrm>
        </p:spPr>
      </p:pic>
    </p:spTree>
    <p:extLst>
      <p:ext uri="{BB962C8B-B14F-4D97-AF65-F5344CB8AC3E}">
        <p14:creationId xmlns:p14="http://schemas.microsoft.com/office/powerpoint/2010/main" val="29041091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Tools and Platform used</a:t>
            </a:r>
            <a:endParaRPr lang="en-IN" sz="4800" b="1"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87336" y="2463004"/>
            <a:ext cx="3590729" cy="1616529"/>
          </a:xfrm>
        </p:spPr>
      </p:pic>
      <p:sp>
        <p:nvSpPr>
          <p:cNvPr id="4" name="Text Placeholder 3"/>
          <p:cNvSpPr>
            <a:spLocks noGrp="1"/>
          </p:cNvSpPr>
          <p:nvPr>
            <p:ph type="body" sz="half" idx="2"/>
          </p:nvPr>
        </p:nvSpPr>
        <p:spPr/>
        <p:txBody>
          <a:bodyPr/>
          <a:lstStyle/>
          <a:p>
            <a:endParaRPr lang="en-US" dirty="0" smtClean="0"/>
          </a:p>
          <a:p>
            <a:endParaRPr lang="en-US" dirty="0"/>
          </a:p>
          <a:p>
            <a:r>
              <a:rPr lang="en-US" dirty="0" smtClean="0"/>
              <a:t>Tools: Python </a:t>
            </a:r>
          </a:p>
          <a:p>
            <a:r>
              <a:rPr lang="en-US" dirty="0" smtClean="0"/>
              <a:t>Platform : Jupyter Notebook</a:t>
            </a:r>
          </a:p>
          <a:p>
            <a:r>
              <a:rPr lang="en-US" dirty="0" smtClean="0"/>
              <a:t>Library Used : Numpy, Pandas, Matplot</a:t>
            </a:r>
            <a:endParaRPr lang="en-IN"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2876" y="1875113"/>
            <a:ext cx="3283759" cy="963393"/>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24935" y="3930398"/>
            <a:ext cx="3153130" cy="173055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39257" y="1875113"/>
            <a:ext cx="1494093" cy="1731792"/>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39257" y="3673077"/>
            <a:ext cx="1995859" cy="1987876"/>
          </a:xfrm>
          <a:prstGeom prst="rect">
            <a:avLst/>
          </a:prstGeom>
        </p:spPr>
      </p:pic>
    </p:spTree>
    <p:extLst>
      <p:ext uri="{BB962C8B-B14F-4D97-AF65-F5344CB8AC3E}">
        <p14:creationId xmlns:p14="http://schemas.microsoft.com/office/powerpoint/2010/main" val="33210370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9214" y="501877"/>
            <a:ext cx="9144000" cy="1016680"/>
          </a:xfrm>
        </p:spPr>
        <p:txBody>
          <a:bodyPr/>
          <a:lstStyle/>
          <a:p>
            <a:pPr algn="l"/>
            <a:r>
              <a:rPr lang="en-US" b="1" dirty="0" smtClean="0"/>
              <a:t>Challenges</a:t>
            </a:r>
            <a:endParaRPr lang="en-IN" b="1" dirty="0"/>
          </a:p>
        </p:txBody>
      </p:sp>
      <p:sp>
        <p:nvSpPr>
          <p:cNvPr id="3" name="Subtitle 2"/>
          <p:cNvSpPr>
            <a:spLocks noGrp="1"/>
          </p:cNvSpPr>
          <p:nvPr>
            <p:ph type="subTitle" idx="1"/>
          </p:nvPr>
        </p:nvSpPr>
        <p:spPr>
          <a:xfrm>
            <a:off x="914400" y="1747157"/>
            <a:ext cx="9753600" cy="3510643"/>
          </a:xfrm>
        </p:spPr>
        <p:txBody>
          <a:bodyPr>
            <a:normAutofit/>
          </a:bodyPr>
          <a:lstStyle/>
          <a:p>
            <a:pPr marL="342900" indent="-342900" algn="l">
              <a:buFont typeface="Arial" panose="020B0604020202020204" pitchFamily="34" charset="0"/>
              <a:buChar char="•"/>
            </a:pPr>
            <a:r>
              <a:rPr lang="en-US" dirty="0"/>
              <a:t>Recommendation systems encounter various hurdles that impact their performance and effectiveness in providing accurate and relevant suggestions to users.</a:t>
            </a:r>
          </a:p>
          <a:p>
            <a:pPr marL="342900" indent="-342900" algn="l">
              <a:buFont typeface="Arial" panose="020B0604020202020204" pitchFamily="34" charset="0"/>
              <a:buChar char="•"/>
            </a:pPr>
            <a:r>
              <a:rPr lang="en-US" dirty="0" smtClean="0"/>
              <a:t>Limited </a:t>
            </a:r>
            <a:r>
              <a:rPr lang="en-US" dirty="0"/>
              <a:t>availability of user-item interaction data, leading to sparse matrices and difficulties in generating accurate recommendations, especially for niche or less popular items.</a:t>
            </a:r>
          </a:p>
          <a:p>
            <a:pPr marL="342900" indent="-342900" algn="l">
              <a:buFont typeface="Arial" panose="020B0604020202020204" pitchFamily="34" charset="0"/>
              <a:buChar char="•"/>
            </a:pPr>
            <a:r>
              <a:rPr lang="en-US" dirty="0" smtClean="0"/>
              <a:t>Difficulty </a:t>
            </a:r>
            <a:r>
              <a:rPr lang="en-US" dirty="0"/>
              <a:t>in providing recommendations for new users or items with insufficient historical data, resulting in suboptimal suggestions and reduced user satisfaction.</a:t>
            </a:r>
          </a:p>
          <a:p>
            <a:endParaRPr lang="en-IN" dirty="0"/>
          </a:p>
        </p:txBody>
      </p:sp>
    </p:spTree>
    <p:extLst>
      <p:ext uri="{BB962C8B-B14F-4D97-AF65-F5344CB8AC3E}">
        <p14:creationId xmlns:p14="http://schemas.microsoft.com/office/powerpoint/2010/main" val="39425999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5543" y="571500"/>
            <a:ext cx="9144000" cy="1174977"/>
          </a:xfrm>
        </p:spPr>
        <p:txBody>
          <a:bodyPr/>
          <a:lstStyle/>
          <a:p>
            <a:pPr algn="l"/>
            <a:r>
              <a:rPr lang="en-US" b="1" dirty="0" smtClean="0"/>
              <a:t>Data Description</a:t>
            </a:r>
            <a:endParaRPr lang="en-IN" b="1" dirty="0"/>
          </a:p>
        </p:txBody>
      </p:sp>
      <p:sp>
        <p:nvSpPr>
          <p:cNvPr id="3" name="Subtitle 2"/>
          <p:cNvSpPr>
            <a:spLocks noGrp="1"/>
          </p:cNvSpPr>
          <p:nvPr>
            <p:ph type="subTitle" idx="1"/>
          </p:nvPr>
        </p:nvSpPr>
        <p:spPr>
          <a:xfrm>
            <a:off x="805543" y="1746477"/>
            <a:ext cx="11032671" cy="4703309"/>
          </a:xfrm>
        </p:spPr>
        <p:txBody>
          <a:bodyPr/>
          <a:lstStyle/>
          <a:p>
            <a:r>
              <a:rPr lang="en-US" b="1" dirty="0" smtClean="0"/>
              <a:t>Source : </a:t>
            </a:r>
            <a:r>
              <a:rPr lang="en-US" b="1" dirty="0" smtClean="0">
                <a:hlinkClick r:id="rId2"/>
              </a:rPr>
              <a:t>Kaggle</a:t>
            </a:r>
            <a:endParaRPr lang="en-US" b="1" dirty="0" smtClean="0"/>
          </a:p>
          <a:p>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6751" y="1746477"/>
            <a:ext cx="1552792" cy="600159"/>
          </a:xfrm>
          <a:prstGeom prst="rect">
            <a:avLst/>
          </a:prstGeom>
        </p:spPr>
      </p:pic>
      <p:sp>
        <p:nvSpPr>
          <p:cNvPr id="8" name="Rectangle 7"/>
          <p:cNvSpPr/>
          <p:nvPr/>
        </p:nvSpPr>
        <p:spPr>
          <a:xfrm>
            <a:off x="4985743" y="5856905"/>
            <a:ext cx="2672270" cy="369332"/>
          </a:xfrm>
          <a:prstGeom prst="rect">
            <a:avLst/>
          </a:prstGeom>
        </p:spPr>
        <p:txBody>
          <a:bodyPr wrap="none">
            <a:spAutoFit/>
          </a:bodyPr>
          <a:lstStyle/>
          <a:p>
            <a:r>
              <a:rPr lang="en-US" dirty="0" smtClean="0"/>
              <a:t>Rating Dataset  (100836,4)</a:t>
            </a:r>
          </a:p>
        </p:txBody>
      </p:sp>
      <p:graphicFrame>
        <p:nvGraphicFramePr>
          <p:cNvPr id="9" name="Table 8"/>
          <p:cNvGraphicFramePr>
            <a:graphicFrameLocks noGrp="1"/>
          </p:cNvGraphicFramePr>
          <p:nvPr>
            <p:extLst>
              <p:ext uri="{D42A27DB-BD31-4B8C-83A1-F6EECF244321}">
                <p14:modId xmlns:p14="http://schemas.microsoft.com/office/powerpoint/2010/main" val="2070085554"/>
              </p:ext>
            </p:extLst>
          </p:nvPr>
        </p:nvGraphicFramePr>
        <p:xfrm>
          <a:off x="1821543" y="2858709"/>
          <a:ext cx="8128000" cy="2626800"/>
        </p:xfrm>
        <a:graphic>
          <a:graphicData uri="http://schemas.openxmlformats.org/drawingml/2006/table">
            <a:tbl>
              <a:tblPr firstRow="1" bandRow="1">
                <a:tableStyleId>{5DA37D80-6434-44D0-A028-1B22A696006F}</a:tableStyleId>
              </a:tblPr>
              <a:tblGrid>
                <a:gridCol w="2032000"/>
                <a:gridCol w="2032000"/>
                <a:gridCol w="2032000"/>
                <a:gridCol w="2032000"/>
              </a:tblGrid>
              <a:tr h="370840">
                <a:tc>
                  <a:txBody>
                    <a:bodyPr/>
                    <a:lstStyle/>
                    <a:p>
                      <a:pPr algn="r" fontAlgn="ctr"/>
                      <a:r>
                        <a:rPr lang="en-IN" sz="2000" u="sng" dirty="0" smtClean="0">
                          <a:effectLst/>
                        </a:rPr>
                        <a:t>UserId</a:t>
                      </a:r>
                      <a:endParaRPr lang="en-IN" sz="2000" b="0" u="sng" dirty="0">
                        <a:solidFill>
                          <a:schemeClr val="tx1"/>
                        </a:solidFill>
                        <a:effectLst/>
                      </a:endParaRPr>
                    </a:p>
                  </a:txBody>
                  <a:tcPr marL="108000" anchor="ctr"/>
                </a:tc>
                <a:tc>
                  <a:txBody>
                    <a:bodyPr/>
                    <a:lstStyle/>
                    <a:p>
                      <a:pPr algn="r" fontAlgn="ctr"/>
                      <a:r>
                        <a:rPr lang="en-IN" sz="2000" u="sng" dirty="0" smtClean="0">
                          <a:effectLst/>
                        </a:rPr>
                        <a:t>MovieId</a:t>
                      </a:r>
                      <a:endParaRPr lang="en-IN" sz="2000" b="0" u="sng" dirty="0">
                        <a:solidFill>
                          <a:schemeClr val="tx1"/>
                        </a:solidFill>
                        <a:effectLst/>
                      </a:endParaRPr>
                    </a:p>
                  </a:txBody>
                  <a:tcPr marL="108000" anchor="ctr"/>
                </a:tc>
                <a:tc>
                  <a:txBody>
                    <a:bodyPr/>
                    <a:lstStyle/>
                    <a:p>
                      <a:pPr algn="r" fontAlgn="ctr"/>
                      <a:r>
                        <a:rPr lang="en-IN" sz="2000" u="sng" dirty="0" smtClean="0">
                          <a:effectLst/>
                        </a:rPr>
                        <a:t>Rating</a:t>
                      </a:r>
                      <a:endParaRPr lang="en-IN" sz="2000" b="0" u="sng" dirty="0">
                        <a:solidFill>
                          <a:schemeClr val="tx1"/>
                        </a:solidFill>
                        <a:effectLst/>
                      </a:endParaRPr>
                    </a:p>
                  </a:txBody>
                  <a:tcPr marL="10800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2000" u="sng" dirty="0" smtClean="0">
                        <a:effectLst/>
                      </a:endParaRPr>
                    </a:p>
                    <a:p>
                      <a:pPr marL="0" marR="0" lvl="0" indent="0" algn="r" defTabSz="914400" rtl="0" eaLnBrk="1" fontAlgn="auto" latinLnBrk="0" hangingPunct="1">
                        <a:lnSpc>
                          <a:spcPct val="100000"/>
                        </a:lnSpc>
                        <a:spcBef>
                          <a:spcPts val="0"/>
                        </a:spcBef>
                        <a:spcAft>
                          <a:spcPts val="0"/>
                        </a:spcAft>
                        <a:buClrTx/>
                        <a:buSzTx/>
                        <a:buFont typeface="+mj-lt"/>
                        <a:buNone/>
                        <a:tabLst/>
                        <a:defRPr/>
                      </a:pPr>
                      <a:r>
                        <a:rPr lang="en-IN" sz="2000" u="sng" dirty="0" smtClean="0">
                          <a:effectLst/>
                        </a:rPr>
                        <a:t>Timestamp</a:t>
                      </a:r>
                      <a:endParaRPr lang="en-IN" sz="2000" b="0" u="sng" dirty="0" smtClean="0">
                        <a:solidFill>
                          <a:schemeClr val="tx1"/>
                        </a:solidFill>
                        <a:effectLst/>
                      </a:endParaRPr>
                    </a:p>
                  </a:txBody>
                  <a:tcPr marL="108000" marR="0" marT="0" marB="36000" anchor="ctr"/>
                </a:tc>
              </a:tr>
              <a:tr h="370840">
                <a:tc>
                  <a:txBody>
                    <a:bodyPr/>
                    <a:lstStyle/>
                    <a:p>
                      <a:pPr algn="r" fontAlgn="ctr"/>
                      <a:r>
                        <a:rPr lang="en-IN" sz="2000" dirty="0">
                          <a:effectLst/>
                        </a:rPr>
                        <a:t>1</a:t>
                      </a:r>
                      <a:endParaRPr lang="en-IN" sz="2000" b="0" dirty="0">
                        <a:solidFill>
                          <a:schemeClr val="tx1"/>
                        </a:solidFill>
                        <a:effectLst/>
                      </a:endParaRPr>
                    </a:p>
                  </a:txBody>
                  <a:tcPr anchor="ctr"/>
                </a:tc>
                <a:tc>
                  <a:txBody>
                    <a:bodyPr/>
                    <a:lstStyle/>
                    <a:p>
                      <a:pPr algn="r" fontAlgn="ctr"/>
                      <a:r>
                        <a:rPr lang="en-IN" sz="2000" dirty="0">
                          <a:effectLst/>
                        </a:rPr>
                        <a:t>1</a:t>
                      </a:r>
                      <a:endParaRPr lang="en-IN" sz="2000" b="0" dirty="0">
                        <a:solidFill>
                          <a:schemeClr val="tx1"/>
                        </a:solidFill>
                        <a:effectLst/>
                      </a:endParaRPr>
                    </a:p>
                  </a:txBody>
                  <a:tcPr anchor="ctr"/>
                </a:tc>
                <a:tc>
                  <a:txBody>
                    <a:bodyPr/>
                    <a:lstStyle/>
                    <a:p>
                      <a:pPr algn="r" fontAlgn="ctr"/>
                      <a:r>
                        <a:rPr lang="en-IN" sz="2000" dirty="0">
                          <a:effectLst/>
                        </a:rPr>
                        <a:t>4.0</a:t>
                      </a:r>
                      <a:endParaRPr lang="en-IN" sz="2000" b="0" dirty="0">
                        <a:solidFill>
                          <a:schemeClr val="tx1"/>
                        </a:solidFill>
                        <a:effectLst/>
                      </a:endParaRPr>
                    </a:p>
                  </a:txBody>
                  <a:tcPr anchor="ctr"/>
                </a:tc>
                <a:tc>
                  <a:txBody>
                    <a:bodyPr/>
                    <a:lstStyle/>
                    <a:p>
                      <a:pPr algn="r" fontAlgn="ctr"/>
                      <a:r>
                        <a:rPr lang="en-IN" sz="2000" dirty="0">
                          <a:effectLst/>
                        </a:rPr>
                        <a:t>964982703</a:t>
                      </a:r>
                      <a:endParaRPr lang="en-IN" sz="2000" b="0" dirty="0">
                        <a:solidFill>
                          <a:schemeClr val="tx1"/>
                        </a:solidFill>
                        <a:effectLst/>
                      </a:endParaRPr>
                    </a:p>
                  </a:txBody>
                  <a:tcPr anchor="ctr"/>
                </a:tc>
              </a:tr>
              <a:tr h="370840">
                <a:tc>
                  <a:txBody>
                    <a:bodyPr/>
                    <a:lstStyle/>
                    <a:p>
                      <a:pPr algn="r" fontAlgn="ctr"/>
                      <a:r>
                        <a:rPr lang="en-IN" sz="2000" dirty="0">
                          <a:effectLst/>
                        </a:rPr>
                        <a:t>1</a:t>
                      </a:r>
                      <a:endParaRPr lang="en-IN" sz="2000" b="0" dirty="0">
                        <a:solidFill>
                          <a:schemeClr val="tx1"/>
                        </a:solidFill>
                        <a:effectLst/>
                      </a:endParaRPr>
                    </a:p>
                  </a:txBody>
                  <a:tcPr anchor="ctr"/>
                </a:tc>
                <a:tc>
                  <a:txBody>
                    <a:bodyPr/>
                    <a:lstStyle/>
                    <a:p>
                      <a:pPr algn="r" fontAlgn="ctr"/>
                      <a:r>
                        <a:rPr lang="en-IN" sz="2000" dirty="0">
                          <a:effectLst/>
                        </a:rPr>
                        <a:t>3</a:t>
                      </a:r>
                      <a:endParaRPr lang="en-IN" sz="2000" b="0" dirty="0">
                        <a:solidFill>
                          <a:schemeClr val="tx1"/>
                        </a:solidFill>
                        <a:effectLst/>
                      </a:endParaRPr>
                    </a:p>
                  </a:txBody>
                  <a:tcPr anchor="ctr"/>
                </a:tc>
                <a:tc>
                  <a:txBody>
                    <a:bodyPr/>
                    <a:lstStyle/>
                    <a:p>
                      <a:pPr algn="r" fontAlgn="ctr"/>
                      <a:r>
                        <a:rPr lang="en-IN" sz="2000" dirty="0">
                          <a:effectLst/>
                        </a:rPr>
                        <a:t>4.0</a:t>
                      </a:r>
                      <a:endParaRPr lang="en-IN" sz="2000" b="0" dirty="0">
                        <a:solidFill>
                          <a:schemeClr val="tx1"/>
                        </a:solidFill>
                        <a:effectLst/>
                      </a:endParaRPr>
                    </a:p>
                  </a:txBody>
                  <a:tcPr anchor="ctr"/>
                </a:tc>
                <a:tc>
                  <a:txBody>
                    <a:bodyPr/>
                    <a:lstStyle/>
                    <a:p>
                      <a:pPr algn="r" fontAlgn="ctr"/>
                      <a:r>
                        <a:rPr lang="en-IN" sz="2000" dirty="0">
                          <a:effectLst/>
                        </a:rPr>
                        <a:t>964981247</a:t>
                      </a:r>
                      <a:endParaRPr lang="en-IN" sz="2000" b="0" dirty="0">
                        <a:solidFill>
                          <a:schemeClr val="tx1"/>
                        </a:solidFill>
                        <a:effectLst/>
                      </a:endParaRPr>
                    </a:p>
                  </a:txBody>
                  <a:tcPr anchor="ctr"/>
                </a:tc>
              </a:tr>
              <a:tr h="370840">
                <a:tc>
                  <a:txBody>
                    <a:bodyPr/>
                    <a:lstStyle/>
                    <a:p>
                      <a:pPr algn="r" fontAlgn="ctr"/>
                      <a:r>
                        <a:rPr lang="en-IN" sz="2000" dirty="0">
                          <a:effectLst/>
                        </a:rPr>
                        <a:t>1</a:t>
                      </a:r>
                      <a:endParaRPr lang="en-IN" sz="2000" b="0" dirty="0">
                        <a:solidFill>
                          <a:schemeClr val="tx1"/>
                        </a:solidFill>
                        <a:effectLst/>
                      </a:endParaRPr>
                    </a:p>
                  </a:txBody>
                  <a:tcPr anchor="ctr"/>
                </a:tc>
                <a:tc>
                  <a:txBody>
                    <a:bodyPr/>
                    <a:lstStyle/>
                    <a:p>
                      <a:pPr algn="r" fontAlgn="ctr"/>
                      <a:r>
                        <a:rPr lang="en-IN" sz="2000" dirty="0">
                          <a:effectLst/>
                        </a:rPr>
                        <a:t>6</a:t>
                      </a:r>
                      <a:endParaRPr lang="en-IN" sz="2000" b="0" dirty="0">
                        <a:solidFill>
                          <a:schemeClr val="tx1"/>
                        </a:solidFill>
                        <a:effectLst/>
                      </a:endParaRPr>
                    </a:p>
                  </a:txBody>
                  <a:tcPr anchor="ctr"/>
                </a:tc>
                <a:tc>
                  <a:txBody>
                    <a:bodyPr/>
                    <a:lstStyle/>
                    <a:p>
                      <a:pPr algn="r" fontAlgn="ctr"/>
                      <a:r>
                        <a:rPr lang="en-IN" sz="2000" dirty="0">
                          <a:effectLst/>
                        </a:rPr>
                        <a:t>4.0</a:t>
                      </a:r>
                      <a:endParaRPr lang="en-IN" sz="2000" b="0" dirty="0">
                        <a:solidFill>
                          <a:schemeClr val="tx1"/>
                        </a:solidFill>
                        <a:effectLst/>
                      </a:endParaRPr>
                    </a:p>
                  </a:txBody>
                  <a:tcPr anchor="ctr"/>
                </a:tc>
                <a:tc>
                  <a:txBody>
                    <a:bodyPr/>
                    <a:lstStyle/>
                    <a:p>
                      <a:pPr algn="r" fontAlgn="ctr"/>
                      <a:r>
                        <a:rPr lang="en-IN" sz="2000" dirty="0">
                          <a:effectLst/>
                        </a:rPr>
                        <a:t>964982224</a:t>
                      </a:r>
                      <a:endParaRPr lang="en-IN" sz="2000" b="0" dirty="0">
                        <a:solidFill>
                          <a:schemeClr val="tx1"/>
                        </a:solidFill>
                        <a:effectLst/>
                      </a:endParaRPr>
                    </a:p>
                  </a:txBody>
                  <a:tcPr anchor="ctr"/>
                </a:tc>
              </a:tr>
              <a:tr h="370840">
                <a:tc>
                  <a:txBody>
                    <a:bodyPr/>
                    <a:lstStyle/>
                    <a:p>
                      <a:pPr algn="r" fontAlgn="ctr"/>
                      <a:r>
                        <a:rPr lang="en-IN" sz="2000" dirty="0">
                          <a:effectLst/>
                        </a:rPr>
                        <a:t>1</a:t>
                      </a:r>
                      <a:endParaRPr lang="en-IN" sz="2000" b="0" dirty="0">
                        <a:solidFill>
                          <a:schemeClr val="tx1"/>
                        </a:solidFill>
                        <a:effectLst/>
                      </a:endParaRPr>
                    </a:p>
                  </a:txBody>
                  <a:tcPr anchor="ctr"/>
                </a:tc>
                <a:tc>
                  <a:txBody>
                    <a:bodyPr/>
                    <a:lstStyle/>
                    <a:p>
                      <a:pPr algn="r" fontAlgn="ctr"/>
                      <a:r>
                        <a:rPr lang="en-IN" sz="2000" dirty="0">
                          <a:effectLst/>
                        </a:rPr>
                        <a:t>47</a:t>
                      </a:r>
                      <a:endParaRPr lang="en-IN" sz="2000" b="0" dirty="0">
                        <a:solidFill>
                          <a:schemeClr val="tx1"/>
                        </a:solidFill>
                        <a:effectLst/>
                      </a:endParaRPr>
                    </a:p>
                  </a:txBody>
                  <a:tcPr anchor="ctr"/>
                </a:tc>
                <a:tc>
                  <a:txBody>
                    <a:bodyPr/>
                    <a:lstStyle/>
                    <a:p>
                      <a:pPr algn="r" fontAlgn="ctr"/>
                      <a:r>
                        <a:rPr lang="en-IN" sz="2000" dirty="0">
                          <a:effectLst/>
                        </a:rPr>
                        <a:t>5.0</a:t>
                      </a:r>
                      <a:endParaRPr lang="en-IN" sz="2000" b="0" dirty="0">
                        <a:solidFill>
                          <a:schemeClr val="tx1"/>
                        </a:solidFill>
                        <a:effectLst/>
                      </a:endParaRPr>
                    </a:p>
                  </a:txBody>
                  <a:tcPr anchor="ctr"/>
                </a:tc>
                <a:tc>
                  <a:txBody>
                    <a:bodyPr/>
                    <a:lstStyle/>
                    <a:p>
                      <a:pPr algn="r" fontAlgn="ctr"/>
                      <a:r>
                        <a:rPr lang="en-IN" sz="2000" dirty="0">
                          <a:effectLst/>
                        </a:rPr>
                        <a:t>964983815</a:t>
                      </a:r>
                      <a:endParaRPr lang="en-IN" sz="2000" b="0" dirty="0">
                        <a:solidFill>
                          <a:schemeClr val="tx1"/>
                        </a:solidFill>
                        <a:effectLst/>
                      </a:endParaRPr>
                    </a:p>
                  </a:txBody>
                  <a:tcPr anchor="ctr"/>
                </a:tc>
              </a:tr>
              <a:tr h="370840">
                <a:tc>
                  <a:txBody>
                    <a:bodyPr/>
                    <a:lstStyle/>
                    <a:p>
                      <a:pPr algn="r" fontAlgn="ctr"/>
                      <a:r>
                        <a:rPr lang="en-IN" sz="2000" dirty="0">
                          <a:effectLst/>
                        </a:rPr>
                        <a:t>1</a:t>
                      </a:r>
                      <a:endParaRPr lang="en-IN" sz="2000" b="0" dirty="0">
                        <a:solidFill>
                          <a:schemeClr val="tx1"/>
                        </a:solidFill>
                        <a:effectLst/>
                      </a:endParaRPr>
                    </a:p>
                  </a:txBody>
                  <a:tcPr anchor="ctr"/>
                </a:tc>
                <a:tc>
                  <a:txBody>
                    <a:bodyPr/>
                    <a:lstStyle/>
                    <a:p>
                      <a:pPr algn="r" fontAlgn="ctr"/>
                      <a:r>
                        <a:rPr lang="en-IN" sz="2000" dirty="0">
                          <a:effectLst/>
                        </a:rPr>
                        <a:t>50</a:t>
                      </a:r>
                      <a:endParaRPr lang="en-IN" sz="2000" b="0" dirty="0">
                        <a:solidFill>
                          <a:schemeClr val="tx1"/>
                        </a:solidFill>
                        <a:effectLst/>
                      </a:endParaRPr>
                    </a:p>
                  </a:txBody>
                  <a:tcPr anchor="ctr"/>
                </a:tc>
                <a:tc>
                  <a:txBody>
                    <a:bodyPr/>
                    <a:lstStyle/>
                    <a:p>
                      <a:pPr algn="r" fontAlgn="ctr"/>
                      <a:r>
                        <a:rPr lang="en-IN" sz="2000" dirty="0">
                          <a:effectLst/>
                        </a:rPr>
                        <a:t>5.0</a:t>
                      </a:r>
                      <a:endParaRPr lang="en-IN" sz="2000" b="0" dirty="0">
                        <a:solidFill>
                          <a:schemeClr val="tx1"/>
                        </a:solidFill>
                        <a:effectLst/>
                      </a:endParaRPr>
                    </a:p>
                  </a:txBody>
                  <a:tcPr anchor="ctr"/>
                </a:tc>
                <a:tc>
                  <a:txBody>
                    <a:bodyPr/>
                    <a:lstStyle/>
                    <a:p>
                      <a:pPr algn="r" fontAlgn="ctr"/>
                      <a:r>
                        <a:rPr lang="en-IN" sz="2000" dirty="0">
                          <a:effectLst/>
                        </a:rPr>
                        <a:t>964982931</a:t>
                      </a:r>
                      <a:endParaRPr lang="en-IN" sz="2000" b="0" dirty="0">
                        <a:solidFill>
                          <a:schemeClr val="tx1"/>
                        </a:solidFill>
                        <a:effectLst/>
                      </a:endParaRPr>
                    </a:p>
                  </a:txBody>
                  <a:tcPr anchor="ctr"/>
                </a:tc>
              </a:tr>
            </a:tbl>
          </a:graphicData>
        </a:graphic>
      </p:graphicFrame>
    </p:spTree>
    <p:extLst>
      <p:ext uri="{BB962C8B-B14F-4D97-AF65-F5344CB8AC3E}">
        <p14:creationId xmlns:p14="http://schemas.microsoft.com/office/powerpoint/2010/main" val="11229055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Data Description</a:t>
            </a:r>
            <a:endParaRPr lang="en-IN" sz="60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4302060"/>
              </p:ext>
            </p:extLst>
          </p:nvPr>
        </p:nvGraphicFramePr>
        <p:xfrm>
          <a:off x="838200" y="1825625"/>
          <a:ext cx="10515603" cy="3634650"/>
        </p:xfrm>
        <a:graphic>
          <a:graphicData uri="http://schemas.openxmlformats.org/drawingml/2006/table">
            <a:tbl>
              <a:tblPr firstRow="1" bandRow="1">
                <a:tableStyleId>{5DA37D80-6434-44D0-A028-1B22A696006F}</a:tableStyleId>
              </a:tblPr>
              <a:tblGrid>
                <a:gridCol w="3505201"/>
                <a:gridCol w="3505201"/>
                <a:gridCol w="3505201"/>
              </a:tblGrid>
              <a:tr h="841849">
                <a:tc>
                  <a:txBody>
                    <a:bodyPr/>
                    <a:lstStyle/>
                    <a:p>
                      <a:pPr marL="0" marR="0" indent="0" algn="just" defTabSz="914400" rtl="0" eaLnBrk="1" fontAlgn="ctr" latinLnBrk="0" hangingPunct="1">
                        <a:lnSpc>
                          <a:spcPct val="100000"/>
                        </a:lnSpc>
                        <a:spcBef>
                          <a:spcPts val="0"/>
                        </a:spcBef>
                        <a:spcAft>
                          <a:spcPts val="0"/>
                        </a:spcAft>
                        <a:buClrTx/>
                        <a:buSzTx/>
                        <a:buFontTx/>
                        <a:buNone/>
                        <a:tabLst/>
                        <a:defRPr/>
                      </a:pPr>
                      <a:r>
                        <a:rPr lang="en-IN" dirty="0" smtClean="0">
                          <a:effectLst/>
                        </a:rPr>
                        <a:t>MovieId</a:t>
                      </a:r>
                    </a:p>
                    <a:p>
                      <a:pPr algn="just" fontAlgn="ctr"/>
                      <a:endParaRPr lang="en-IN" b="1" dirty="0">
                        <a:effectLst/>
                      </a:endParaRPr>
                    </a:p>
                  </a:txBody>
                  <a:tcPr marL="91441" marR="91441" anchor="ctr"/>
                </a:tc>
                <a:tc>
                  <a:txBody>
                    <a:bodyPr/>
                    <a:lstStyle/>
                    <a:p>
                      <a:pPr marL="0" marR="0" indent="0" algn="just" defTabSz="914400" rtl="0" eaLnBrk="1" fontAlgn="ctr" latinLnBrk="0" hangingPunct="1">
                        <a:lnSpc>
                          <a:spcPct val="100000"/>
                        </a:lnSpc>
                        <a:spcBef>
                          <a:spcPts val="0"/>
                        </a:spcBef>
                        <a:spcAft>
                          <a:spcPts val="0"/>
                        </a:spcAft>
                        <a:buClrTx/>
                        <a:buSzTx/>
                        <a:buFontTx/>
                        <a:buNone/>
                        <a:tabLst/>
                        <a:defRPr/>
                      </a:pPr>
                      <a:r>
                        <a:rPr lang="en-IN" dirty="0" smtClean="0">
                          <a:effectLst/>
                        </a:rPr>
                        <a:t>Title</a:t>
                      </a:r>
                    </a:p>
                    <a:p>
                      <a:pPr algn="just" fontAlgn="ctr"/>
                      <a:endParaRPr lang="en-IN" b="1" dirty="0">
                        <a:effectLst/>
                      </a:endParaRPr>
                    </a:p>
                  </a:txBody>
                  <a:tcPr marL="91441" marR="91441"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dirty="0" smtClean="0">
                          <a:effectLst/>
                        </a:rPr>
                        <a:t>Genres</a:t>
                      </a:r>
                    </a:p>
                    <a:p>
                      <a:pPr algn="just"/>
                      <a:endParaRPr lang="en-IN" dirty="0"/>
                    </a:p>
                  </a:txBody>
                  <a:tcPr marL="91441" marR="91441"/>
                </a:tc>
              </a:tr>
              <a:tr h="841849">
                <a:tc>
                  <a:txBody>
                    <a:bodyPr/>
                    <a:lstStyle/>
                    <a:p>
                      <a:pPr algn="r" fontAlgn="ctr"/>
                      <a:r>
                        <a:rPr lang="en-IN" dirty="0">
                          <a:effectLst/>
                        </a:rPr>
                        <a:t>1</a:t>
                      </a:r>
                    </a:p>
                  </a:txBody>
                  <a:tcPr marL="91441" marR="91441" anchor="ctr"/>
                </a:tc>
                <a:tc>
                  <a:txBody>
                    <a:bodyPr/>
                    <a:lstStyle/>
                    <a:p>
                      <a:pPr algn="r" fontAlgn="ctr"/>
                      <a:r>
                        <a:rPr lang="en-IN" dirty="0">
                          <a:effectLst/>
                        </a:rPr>
                        <a:t>Toy Story (1995)</a:t>
                      </a:r>
                    </a:p>
                  </a:txBody>
                  <a:tcPr marL="91441" marR="91441" anchor="ctr"/>
                </a:tc>
                <a:tc>
                  <a:txBody>
                    <a:bodyPr/>
                    <a:lstStyle/>
                    <a:p>
                      <a:pPr algn="r" fontAlgn="ctr"/>
                      <a:r>
                        <a:rPr lang="en-IN" dirty="0">
                          <a:effectLst/>
                        </a:rPr>
                        <a:t>Adventure|Animation|Children|Comedy|Fantasy</a:t>
                      </a:r>
                    </a:p>
                  </a:txBody>
                  <a:tcPr marL="91441" marR="91441" anchor="ctr"/>
                </a:tc>
              </a:tr>
              <a:tr h="487738">
                <a:tc>
                  <a:txBody>
                    <a:bodyPr/>
                    <a:lstStyle/>
                    <a:p>
                      <a:pPr algn="r" fontAlgn="ctr"/>
                      <a:r>
                        <a:rPr lang="en-IN" dirty="0">
                          <a:effectLst/>
                        </a:rPr>
                        <a:t>2</a:t>
                      </a:r>
                    </a:p>
                  </a:txBody>
                  <a:tcPr marL="91441" marR="91441" anchor="ctr"/>
                </a:tc>
                <a:tc>
                  <a:txBody>
                    <a:bodyPr/>
                    <a:lstStyle/>
                    <a:p>
                      <a:pPr algn="r" fontAlgn="ctr"/>
                      <a:r>
                        <a:rPr lang="en-IN" dirty="0">
                          <a:effectLst/>
                        </a:rPr>
                        <a:t>Jumanji (1995)</a:t>
                      </a:r>
                    </a:p>
                  </a:txBody>
                  <a:tcPr marL="91441" marR="91441" anchor="ctr"/>
                </a:tc>
                <a:tc>
                  <a:txBody>
                    <a:bodyPr/>
                    <a:lstStyle/>
                    <a:p>
                      <a:pPr algn="r" fontAlgn="ctr"/>
                      <a:r>
                        <a:rPr lang="en-IN" dirty="0">
                          <a:effectLst/>
                        </a:rPr>
                        <a:t>Adventure|Children|Fantasy</a:t>
                      </a:r>
                    </a:p>
                  </a:txBody>
                  <a:tcPr marL="91441" marR="91441" anchor="ctr"/>
                </a:tc>
              </a:tr>
              <a:tr h="487738">
                <a:tc>
                  <a:txBody>
                    <a:bodyPr/>
                    <a:lstStyle/>
                    <a:p>
                      <a:pPr algn="r" fontAlgn="ctr"/>
                      <a:r>
                        <a:rPr lang="en-IN" dirty="0">
                          <a:effectLst/>
                        </a:rPr>
                        <a:t>3</a:t>
                      </a:r>
                    </a:p>
                  </a:txBody>
                  <a:tcPr marL="91441" marR="91441" anchor="ctr"/>
                </a:tc>
                <a:tc>
                  <a:txBody>
                    <a:bodyPr/>
                    <a:lstStyle/>
                    <a:p>
                      <a:pPr algn="r" fontAlgn="ctr"/>
                      <a:r>
                        <a:rPr lang="en-IN" dirty="0">
                          <a:effectLst/>
                        </a:rPr>
                        <a:t>Grumpier Old Men (1995)</a:t>
                      </a:r>
                    </a:p>
                  </a:txBody>
                  <a:tcPr marL="91441" marR="91441" anchor="ctr"/>
                </a:tc>
                <a:tc>
                  <a:txBody>
                    <a:bodyPr/>
                    <a:lstStyle/>
                    <a:p>
                      <a:pPr algn="r" fontAlgn="ctr"/>
                      <a:r>
                        <a:rPr lang="en-IN" dirty="0">
                          <a:effectLst/>
                        </a:rPr>
                        <a:t>Comedy|Romance</a:t>
                      </a:r>
                    </a:p>
                  </a:txBody>
                  <a:tcPr marL="91441" marR="91441" anchor="ctr"/>
                </a:tc>
              </a:tr>
              <a:tr h="487738">
                <a:tc>
                  <a:txBody>
                    <a:bodyPr/>
                    <a:lstStyle/>
                    <a:p>
                      <a:pPr algn="r" fontAlgn="ctr"/>
                      <a:r>
                        <a:rPr lang="en-IN" dirty="0">
                          <a:effectLst/>
                        </a:rPr>
                        <a:t>4</a:t>
                      </a:r>
                    </a:p>
                  </a:txBody>
                  <a:tcPr marL="91441" marR="91441" anchor="ctr"/>
                </a:tc>
                <a:tc>
                  <a:txBody>
                    <a:bodyPr/>
                    <a:lstStyle/>
                    <a:p>
                      <a:pPr algn="r" fontAlgn="ctr"/>
                      <a:r>
                        <a:rPr lang="en-IN" dirty="0">
                          <a:effectLst/>
                        </a:rPr>
                        <a:t>Waiting to Exhale (1995)</a:t>
                      </a:r>
                    </a:p>
                  </a:txBody>
                  <a:tcPr marL="91441" marR="91441" anchor="ctr"/>
                </a:tc>
                <a:tc>
                  <a:txBody>
                    <a:bodyPr/>
                    <a:lstStyle/>
                    <a:p>
                      <a:pPr algn="r" fontAlgn="ctr"/>
                      <a:r>
                        <a:rPr lang="en-IN" dirty="0">
                          <a:effectLst/>
                        </a:rPr>
                        <a:t>Comedy|Drama|Romance</a:t>
                      </a:r>
                    </a:p>
                  </a:txBody>
                  <a:tcPr marL="91441" marR="91441" anchor="ctr"/>
                </a:tc>
              </a:tr>
              <a:tr h="487738">
                <a:tc>
                  <a:txBody>
                    <a:bodyPr/>
                    <a:lstStyle/>
                    <a:p>
                      <a:pPr algn="r" fontAlgn="ctr"/>
                      <a:r>
                        <a:rPr lang="en-IN" dirty="0">
                          <a:effectLst/>
                        </a:rPr>
                        <a:t>5</a:t>
                      </a:r>
                    </a:p>
                  </a:txBody>
                  <a:tcPr marL="91441" marR="91441" anchor="ctr"/>
                </a:tc>
                <a:tc>
                  <a:txBody>
                    <a:bodyPr/>
                    <a:lstStyle/>
                    <a:p>
                      <a:pPr algn="r" fontAlgn="ctr"/>
                      <a:r>
                        <a:rPr lang="en-US" dirty="0">
                          <a:effectLst/>
                        </a:rPr>
                        <a:t>Father of the Bride Part II (1995)</a:t>
                      </a:r>
                    </a:p>
                  </a:txBody>
                  <a:tcPr marL="91441" marR="91441" anchor="ctr"/>
                </a:tc>
                <a:tc>
                  <a:txBody>
                    <a:bodyPr/>
                    <a:lstStyle/>
                    <a:p>
                      <a:pPr algn="r" fontAlgn="ctr"/>
                      <a:r>
                        <a:rPr lang="en-IN" dirty="0">
                          <a:effectLst/>
                        </a:rPr>
                        <a:t>Comedy</a:t>
                      </a:r>
                    </a:p>
                  </a:txBody>
                  <a:tcPr marL="91441" marR="91441" anchor="ctr"/>
                </a:tc>
              </a:tr>
            </a:tbl>
          </a:graphicData>
        </a:graphic>
      </p:graphicFrame>
    </p:spTree>
    <p:extLst>
      <p:ext uri="{BB962C8B-B14F-4D97-AF65-F5344CB8AC3E}">
        <p14:creationId xmlns:p14="http://schemas.microsoft.com/office/powerpoint/2010/main" val="34322246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9214" y="620485"/>
            <a:ext cx="9144000" cy="1060677"/>
          </a:xfrm>
        </p:spPr>
        <p:txBody>
          <a:bodyPr/>
          <a:lstStyle/>
          <a:p>
            <a:pPr algn="l"/>
            <a:r>
              <a:rPr lang="en-IN" b="1" dirty="0" smtClean="0"/>
              <a:t>Exploratory Data Analysis</a:t>
            </a:r>
            <a:endParaRPr lang="en-IN" b="1" dirty="0"/>
          </a:p>
        </p:txBody>
      </p:sp>
      <p:sp>
        <p:nvSpPr>
          <p:cNvPr id="4" name="Rectangle 1"/>
          <p:cNvSpPr>
            <a:spLocks noGrp="1" noChangeArrowheads="1"/>
          </p:cNvSpPr>
          <p:nvPr>
            <p:ph type="subTitle" idx="1"/>
          </p:nvPr>
        </p:nvSpPr>
        <p:spPr bwMode="auto">
          <a:xfrm>
            <a:off x="1491342" y="2709806"/>
            <a:ext cx="8060871"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Number of ratings: 100836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Number of unique movieId's: 9724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Number of unique users: 610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Average number of ratings per user: 165.3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Average number of ratings per movie: 10.37 </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Helvetica Neue"/>
              </a:rPr>
              <a:t/>
            </a:r>
            <a:br>
              <a:rPr kumimoji="0" lang="en-US" sz="1000" b="0" i="0" u="none" strike="noStrike" cap="none" normalizeH="0" baseline="0" dirty="0" smtClean="0">
                <a:ln>
                  <a:noFill/>
                </a:ln>
                <a:solidFill>
                  <a:srgbClr val="000000"/>
                </a:solidFill>
                <a:effectLst/>
                <a:latin typeface="Helvetica Neue"/>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60188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TotalTime>
  <Words>976</Words>
  <Application>Microsoft Office PowerPoint</Application>
  <PresentationFormat>Widescreen</PresentationFormat>
  <Paragraphs>135</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Courier New</vt:lpstr>
      <vt:lpstr>Helvetica Neue</vt:lpstr>
      <vt:lpstr>Wingdings</vt:lpstr>
      <vt:lpstr>Office Theme</vt:lpstr>
      <vt:lpstr>Movie Recommendation System</vt:lpstr>
      <vt:lpstr>Introduction</vt:lpstr>
      <vt:lpstr>Objective</vt:lpstr>
      <vt:lpstr>Process Flow</vt:lpstr>
      <vt:lpstr>Tools and Platform used</vt:lpstr>
      <vt:lpstr>Challenges</vt:lpstr>
      <vt:lpstr>Data Description</vt:lpstr>
      <vt:lpstr>Data Description</vt:lpstr>
      <vt:lpstr>Exploratory Data Analysis</vt:lpstr>
      <vt:lpstr>Distribution Of Movie Rating</vt:lpstr>
      <vt:lpstr>Movies Frequently Rated</vt:lpstr>
      <vt:lpstr>A Glimpse at Movie Genres</vt:lpstr>
      <vt:lpstr> Data Pre-Processing   Technique used Hybrid ModelFiltering</vt:lpstr>
      <vt:lpstr>Hybrid Approach</vt:lpstr>
      <vt:lpstr>Cold Start Problem</vt:lpstr>
      <vt:lpstr>Cold-Start Problem Checking</vt:lpstr>
      <vt:lpstr>Handling Cold-start Problem</vt:lpstr>
      <vt:lpstr>K-nearest Neighbors</vt:lpstr>
      <vt:lpstr>Recommendations with k-Nearest Neighbours </vt:lpstr>
      <vt:lpstr>KNN You can also play around with the kNN distance metric and see what results you would get if you use "manhattan" or "euclidean" instead of "cosine".</vt:lpstr>
      <vt:lpstr>SVD</vt:lpstr>
      <vt:lpstr>Dimensionality Reduction with Matrix Factorization(SVD)</vt:lpstr>
      <vt:lpstr>Conclusion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dc:title>
  <dc:creator>Microsoft account</dc:creator>
  <cp:lastModifiedBy>Microsoft account</cp:lastModifiedBy>
  <cp:revision>15</cp:revision>
  <dcterms:created xsi:type="dcterms:W3CDTF">2024-03-10T09:31:22Z</dcterms:created>
  <dcterms:modified xsi:type="dcterms:W3CDTF">2024-06-29T10:21:34Z</dcterms:modified>
</cp:coreProperties>
</file>