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8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9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7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2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CB7A-EBB7-483B-8D31-7ED9B278733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6EC1-D784-4147-8067-7871BE051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ownloads\Gemini_Generated_Image_m6jt5dm6jt5dm6jt.jf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264696" cy="450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512167"/>
          </a:xfrm>
        </p:spPr>
        <p:txBody>
          <a:bodyPr/>
          <a:lstStyle/>
          <a:p>
            <a:r>
              <a:rPr lang="en-US" b="1" dirty="0" err="1" smtClean="0"/>
              <a:t>gRPC</a:t>
            </a:r>
            <a:r>
              <a:rPr lang="en-US" b="1" dirty="0" smtClean="0"/>
              <a:t> Security Options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95298" y="1556792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Securing Communication between </a:t>
            </a:r>
            <a:r>
              <a:rPr lang="en-US" i="1" dirty="0" err="1" smtClean="0"/>
              <a:t>Microservices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3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Speaker Notes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this presentation, we will explore the different security options available for </a:t>
            </a:r>
            <a:r>
              <a:rPr lang="en-US" dirty="0" err="1" smtClean="0"/>
              <a:t>gRPC</a:t>
            </a:r>
            <a:r>
              <a:rPr lang="en-US" dirty="0" smtClean="0"/>
              <a:t> communication. </a:t>
            </a:r>
          </a:p>
          <a:p>
            <a:r>
              <a:rPr lang="en-US" dirty="0" err="1" smtClean="0"/>
              <a:t>gRPC</a:t>
            </a:r>
            <a:r>
              <a:rPr lang="en-US" dirty="0" smtClean="0"/>
              <a:t> is a high-performance, open-source RPC framework that can be used to build </a:t>
            </a:r>
            <a:r>
              <a:rPr lang="en-US" dirty="0" err="1" smtClean="0"/>
              <a:t>microservices</a:t>
            </a:r>
            <a:r>
              <a:rPr lang="en-US" dirty="0" smtClean="0"/>
              <a:t> and other distributed applications. </a:t>
            </a:r>
          </a:p>
          <a:p>
            <a:r>
              <a:rPr lang="en-US" dirty="0" smtClean="0"/>
              <a:t>However, like any communication protocol, it's important to secure </a:t>
            </a:r>
            <a:r>
              <a:rPr lang="en-US" dirty="0" err="1" smtClean="0"/>
              <a:t>gRPC</a:t>
            </a:r>
            <a:r>
              <a:rPr lang="en-US" dirty="0" smtClean="0"/>
              <a:t> communication to protect sensitive data and prevent unauthorized access. </a:t>
            </a:r>
          </a:p>
          <a:p>
            <a:r>
              <a:rPr lang="en-US" dirty="0" smtClean="0"/>
              <a:t>We will discuss various security mechanisms you can implement to ensure the confidentiality, integrity, and authenticity of your </a:t>
            </a:r>
            <a:r>
              <a:rPr lang="en-US" dirty="0" err="1" smtClean="0"/>
              <a:t>gRPC</a:t>
            </a:r>
            <a:r>
              <a:rPr lang="en-US" dirty="0" smtClean="0"/>
              <a:t>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Secure </a:t>
            </a:r>
            <a:r>
              <a:rPr lang="en-IN" b="1" dirty="0" err="1"/>
              <a:t>gRPC</a:t>
            </a:r>
            <a:r>
              <a:rPr lang="en-IN" b="1" dirty="0"/>
              <a:t> Communication?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Protects sensitive data</a:t>
            </a:r>
          </a:p>
          <a:p>
            <a:r>
              <a:rPr lang="en-US" dirty="0"/>
              <a:t>Prevents unauthorized access</a:t>
            </a:r>
          </a:p>
          <a:p>
            <a:r>
              <a:rPr lang="en-US" dirty="0"/>
              <a:t>Ensures message integrity</a:t>
            </a:r>
          </a:p>
          <a:p>
            <a:r>
              <a:rPr lang="en-US" dirty="0"/>
              <a:t>Enforces authentication</a:t>
            </a:r>
          </a:p>
          <a:p>
            <a:pPr marL="0" indent="0">
              <a:buNone/>
            </a:pPr>
            <a:r>
              <a:rPr lang="en-US" dirty="0" err="1"/>
              <a:t>gRPC</a:t>
            </a:r>
            <a:r>
              <a:rPr lang="en-US" dirty="0"/>
              <a:t> communication often involves exchanging sensitive data between </a:t>
            </a:r>
            <a:r>
              <a:rPr lang="en-US" dirty="0" err="1"/>
              <a:t>microservices</a:t>
            </a:r>
            <a:r>
              <a:rPr lang="en-US" dirty="0"/>
              <a:t>. This data could include user credentials, financial information, or other confidential details. Securing </a:t>
            </a:r>
            <a:r>
              <a:rPr lang="en-US" dirty="0" err="1"/>
              <a:t>gRPC</a:t>
            </a:r>
            <a:r>
              <a:rPr lang="en-US" dirty="0"/>
              <a:t> communication helps protect this data from eavesdropping, tampering, or unauthorized access. Additionally, </a:t>
            </a:r>
            <a:r>
              <a:rPr lang="en-US" dirty="0" err="1"/>
              <a:t>gRPC</a:t>
            </a:r>
            <a:r>
              <a:rPr lang="en-US" dirty="0"/>
              <a:t> security mechanisms ensure that messages are not altered during transmission and that only authorized clients can communicate with </a:t>
            </a:r>
            <a:r>
              <a:rPr lang="en-US" dirty="0" err="1"/>
              <a:t>gRPC</a:t>
            </a:r>
            <a:r>
              <a:rPr lang="en-US" dirty="0"/>
              <a:t> servers. This helps prevent unauthorized access to services and potential security breaches.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99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gRPC</a:t>
            </a:r>
            <a:r>
              <a:rPr lang="en-IN" b="1" dirty="0"/>
              <a:t> Security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</a:p>
          <a:p>
            <a:r>
              <a:rPr lang="en-US" dirty="0"/>
              <a:t>Mutual TLS (</a:t>
            </a:r>
            <a:r>
              <a:rPr lang="en-US" dirty="0" err="1"/>
              <a:t>mTLS</a:t>
            </a:r>
            <a:r>
              <a:rPr lang="en-US" dirty="0"/>
              <a:t>)</a:t>
            </a:r>
          </a:p>
          <a:p>
            <a:r>
              <a:rPr lang="en-US" dirty="0"/>
              <a:t>Per-message authentication</a:t>
            </a:r>
          </a:p>
          <a:p>
            <a:r>
              <a:rPr lang="en-US" dirty="0" err="1"/>
              <a:t>gRPC</a:t>
            </a:r>
            <a:r>
              <a:rPr lang="en-US" dirty="0"/>
              <a:t> offers several security options to choose from, depending on your specific security requirements. Here's an overview of the most common options: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4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Transport Layer Security (TLS):</a:t>
            </a:r>
            <a:r>
              <a:rPr lang="en-US" dirty="0"/>
              <a:t> This is the most widely used security option for </a:t>
            </a:r>
            <a:r>
              <a:rPr lang="en-US" dirty="0" err="1"/>
              <a:t>gRPC</a:t>
            </a:r>
            <a:r>
              <a:rPr lang="en-US" dirty="0"/>
              <a:t>. TLS secures the communication channel between the client and server by encrypting data in transit. It also provides server-side authentication to ensure you're connecting to the intended server.</a:t>
            </a:r>
          </a:p>
          <a:p>
            <a:r>
              <a:rPr lang="en-US" b="1" dirty="0"/>
              <a:t>Mutual TLS (</a:t>
            </a:r>
            <a:r>
              <a:rPr lang="en-US" b="1" dirty="0" err="1"/>
              <a:t>mTLS</a:t>
            </a:r>
            <a:r>
              <a:rPr lang="en-US" b="1" dirty="0"/>
              <a:t>):</a:t>
            </a:r>
            <a:r>
              <a:rPr lang="en-US" dirty="0"/>
              <a:t> </a:t>
            </a:r>
            <a:r>
              <a:rPr lang="en-US" dirty="0" err="1"/>
              <a:t>mTLS</a:t>
            </a:r>
            <a:r>
              <a:rPr lang="en-US" dirty="0"/>
              <a:t> builds upon TLS by adding client-side authentication. This ensures that not only does the client trust the server, but the server also trusts the client. </a:t>
            </a:r>
            <a:r>
              <a:rPr lang="en-US" dirty="0" err="1"/>
              <a:t>mTLS</a:t>
            </a:r>
            <a:r>
              <a:rPr lang="en-US" dirty="0"/>
              <a:t> is particularly useful for scenarios where only authorized clients should be able to access </a:t>
            </a:r>
            <a:r>
              <a:rPr lang="en-US" dirty="0" err="1"/>
              <a:t>gRPC</a:t>
            </a:r>
            <a:r>
              <a:rPr lang="en-US" dirty="0"/>
              <a:t> services.</a:t>
            </a:r>
          </a:p>
          <a:p>
            <a:r>
              <a:rPr lang="en-US" b="1" dirty="0"/>
              <a:t>Per-message authentication:</a:t>
            </a:r>
            <a:r>
              <a:rPr lang="en-US" dirty="0"/>
              <a:t> This approach involves adding authentication tokens or signatures to individual </a:t>
            </a:r>
            <a:r>
              <a:rPr lang="en-US" dirty="0" err="1"/>
              <a:t>gRPC</a:t>
            </a:r>
            <a:r>
              <a:rPr lang="en-US" dirty="0"/>
              <a:t> messages. This allows for finer-grained control over access to specific messages or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2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Transport Layer Security (TLS)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Encrypts data in transit</a:t>
            </a:r>
          </a:p>
          <a:p>
            <a:r>
              <a:rPr lang="en-US" dirty="0"/>
              <a:t>Provides server-side authentication</a:t>
            </a:r>
          </a:p>
          <a:p>
            <a:r>
              <a:rPr lang="en-US" dirty="0"/>
              <a:t>TLS is a widely supported and well-established security protocol. It works by establishing a secure tunnel between the client and server. Data sent through this tunnel is encrypted, making it unreadable to anyone who might intercept it. Additionally, TLS provides server-side authentication using certificates. This ensures that the client is connecting to the legitimate </a:t>
            </a:r>
            <a:r>
              <a:rPr lang="en-US" dirty="0" err="1"/>
              <a:t>gRPC</a:t>
            </a:r>
            <a:r>
              <a:rPr lang="en-US" dirty="0"/>
              <a:t> server and not a malicious imposter.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8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Mutual TLS (</a:t>
            </a:r>
            <a:r>
              <a:rPr lang="en-IN" b="1" dirty="0" err="1"/>
              <a:t>mTLS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Encrypts data in transit</a:t>
            </a:r>
          </a:p>
          <a:p>
            <a:r>
              <a:rPr lang="en-US" dirty="0"/>
              <a:t>Provides server-side and client-side authentication</a:t>
            </a:r>
          </a:p>
          <a:p>
            <a:r>
              <a:rPr lang="en-US" dirty="0" err="1"/>
              <a:t>mTLS</a:t>
            </a:r>
            <a:r>
              <a:rPr lang="en-US" dirty="0"/>
              <a:t> offers an additional layer of security on top of TLS by adding client-side authentication. In addition to the server authenticating itself to the client, the client also authenticates itself to the server using a client certificate. This ensures that only authorized clients can connect to the </a:t>
            </a:r>
            <a:r>
              <a:rPr lang="en-US" dirty="0" err="1"/>
              <a:t>gRPC</a:t>
            </a:r>
            <a:r>
              <a:rPr lang="en-US" dirty="0"/>
              <a:t> server. </a:t>
            </a:r>
            <a:r>
              <a:rPr lang="en-US" dirty="0" err="1"/>
              <a:t>mTLS</a:t>
            </a:r>
            <a:r>
              <a:rPr lang="en-US" dirty="0"/>
              <a:t> is particularly suitable for scenarios where only trusted clients should be able to access </a:t>
            </a:r>
            <a:r>
              <a:rPr lang="en-US" dirty="0" err="1"/>
              <a:t>gRPC</a:t>
            </a:r>
            <a:r>
              <a:rPr lang="en-US" dirty="0"/>
              <a:t>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Per-message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authentication tokens or signatures to individual messages</a:t>
            </a:r>
          </a:p>
          <a:p>
            <a:r>
              <a:rPr lang="en-US" dirty="0"/>
              <a:t>Provides fine-grained control over access</a:t>
            </a:r>
          </a:p>
          <a:p>
            <a:r>
              <a:rPr lang="en-US" dirty="0"/>
              <a:t>Per-message authentication offers a different approach to </a:t>
            </a:r>
            <a:r>
              <a:rPr lang="en-US" dirty="0" err="1"/>
              <a:t>gRPC</a:t>
            </a:r>
            <a:r>
              <a:rPr lang="en-US" dirty="0"/>
              <a:t> security. Instead of securing the entire communication channel, it focuses on securing individual messages. This can be achieved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13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Title: Securing </a:t>
            </a:r>
            <a:r>
              <a:rPr lang="en-US" b="1" dirty="0" err="1"/>
              <a:t>gRPC</a:t>
            </a:r>
            <a:r>
              <a:rPr lang="en-US" b="1" dirty="0"/>
              <a:t> Communication</a:t>
            </a:r>
            <a:endParaRPr lang="en-US" dirty="0"/>
          </a:p>
          <a:p>
            <a:r>
              <a:rPr lang="en-US" b="1" dirty="0"/>
              <a:t>Slide 1: Title Slide</a:t>
            </a:r>
            <a:endParaRPr lang="en-US" dirty="0"/>
          </a:p>
          <a:p>
            <a:r>
              <a:rPr lang="en-US" dirty="0"/>
              <a:t>Title: Securing </a:t>
            </a:r>
            <a:r>
              <a:rPr lang="en-US" dirty="0" err="1"/>
              <a:t>gRPC</a:t>
            </a:r>
            <a:r>
              <a:rPr lang="en-US" dirty="0"/>
              <a:t> Communication</a:t>
            </a:r>
          </a:p>
          <a:p>
            <a:r>
              <a:rPr lang="en-US" dirty="0"/>
              <a:t>Subtitle: Best Practices and Implementation Strategies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Date</a:t>
            </a:r>
          </a:p>
          <a:p>
            <a:r>
              <a:rPr lang="en-US" b="1" dirty="0"/>
              <a:t>Slide 2: Introduction to </a:t>
            </a:r>
            <a:r>
              <a:rPr lang="en-US" b="1" dirty="0" err="1"/>
              <a:t>gRPC</a:t>
            </a:r>
            <a:endParaRPr lang="en-US" dirty="0"/>
          </a:p>
          <a:p>
            <a:r>
              <a:rPr lang="en-US" dirty="0"/>
              <a:t>Brief overview of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Explanation of its usage in modern distributed systems</a:t>
            </a:r>
          </a:p>
          <a:p>
            <a:r>
              <a:rPr lang="en-US" dirty="0"/>
              <a:t>Emphasis on the importance of security in </a:t>
            </a:r>
            <a:r>
              <a:rPr lang="en-US" dirty="0" err="1"/>
              <a:t>gRPC</a:t>
            </a:r>
            <a:r>
              <a:rPr lang="en-US" dirty="0"/>
              <a:t> communication</a:t>
            </a:r>
          </a:p>
          <a:p>
            <a:r>
              <a:rPr lang="en-US" b="1" dirty="0"/>
              <a:t>Slide 3: Overview of Security Challenges</a:t>
            </a:r>
            <a:endParaRPr lang="en-US" dirty="0"/>
          </a:p>
          <a:p>
            <a:r>
              <a:rPr lang="en-US" dirty="0"/>
              <a:t>Common security challenges in distributed systems</a:t>
            </a:r>
          </a:p>
          <a:p>
            <a:r>
              <a:rPr lang="en-US" dirty="0"/>
              <a:t>Specific challenges in </a:t>
            </a:r>
            <a:r>
              <a:rPr lang="en-US" dirty="0" err="1"/>
              <a:t>gRPC</a:t>
            </a:r>
            <a:r>
              <a:rPr lang="en-US" dirty="0"/>
              <a:t> communication</a:t>
            </a:r>
          </a:p>
          <a:p>
            <a:r>
              <a:rPr lang="en-US" dirty="0"/>
              <a:t>Need for encryption, authentication, and authorization</a:t>
            </a:r>
          </a:p>
          <a:p>
            <a:r>
              <a:rPr lang="en-US" b="1" dirty="0"/>
              <a:t>Slide 4: Transport Layer Security (TLS)</a:t>
            </a:r>
            <a:endParaRPr lang="en-US" dirty="0"/>
          </a:p>
          <a:p>
            <a:r>
              <a:rPr lang="en-US" dirty="0"/>
              <a:t>Introduction to TLS</a:t>
            </a:r>
          </a:p>
          <a:p>
            <a:r>
              <a:rPr lang="en-US" dirty="0"/>
              <a:t>Explanation of how TLS ensures secure communication</a:t>
            </a:r>
          </a:p>
          <a:p>
            <a:r>
              <a:rPr lang="en-US" dirty="0"/>
              <a:t>Importance of using HTTPS for </a:t>
            </a:r>
            <a:r>
              <a:rPr lang="en-US" dirty="0" err="1"/>
              <a:t>gRPC</a:t>
            </a:r>
            <a:r>
              <a:rPr lang="en-US" dirty="0"/>
              <a:t> in .NET</a:t>
            </a:r>
          </a:p>
          <a:p>
            <a:r>
              <a:rPr lang="en-US" b="1" dirty="0"/>
              <a:t>Slide 5: Server-Side Authentication</a:t>
            </a:r>
            <a:endParaRPr lang="en-US" dirty="0"/>
          </a:p>
          <a:p>
            <a:r>
              <a:rPr lang="en-US" dirty="0"/>
              <a:t>Explanation of server-side authentication in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Implementation examples using .NET</a:t>
            </a:r>
          </a:p>
          <a:p>
            <a:r>
              <a:rPr lang="en-US" dirty="0"/>
              <a:t>Options for authentication mechanisms (e.g., JWT, OAuth2)</a:t>
            </a:r>
          </a:p>
          <a:p>
            <a:r>
              <a:rPr lang="en-US" b="1" dirty="0"/>
              <a:t>Slide 6: Client-Side Authentication</a:t>
            </a:r>
            <a:endParaRPr lang="en-US" dirty="0"/>
          </a:p>
          <a:p>
            <a:r>
              <a:rPr lang="en-US" dirty="0"/>
              <a:t>Explanation of client-side authentication in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Implementation examples using .NET</a:t>
            </a:r>
          </a:p>
          <a:p>
            <a:r>
              <a:rPr lang="en-US" dirty="0"/>
              <a:t>Importance of validating server certificates</a:t>
            </a:r>
          </a:p>
          <a:p>
            <a:r>
              <a:rPr lang="en-US" b="1" dirty="0"/>
              <a:t>Slide 7: Authorization and Access Control</a:t>
            </a:r>
            <a:endParaRPr lang="en-US" dirty="0"/>
          </a:p>
          <a:p>
            <a:r>
              <a:rPr lang="en-US" dirty="0"/>
              <a:t>Overview of authorization in </a:t>
            </a:r>
            <a:r>
              <a:rPr lang="en-US" dirty="0" err="1"/>
              <a:t>gRPC</a:t>
            </a:r>
            <a:endParaRPr lang="en-US" dirty="0"/>
          </a:p>
          <a:p>
            <a:r>
              <a:rPr lang="en-US" dirty="0"/>
              <a:t>Implementation strategies for controlling access to resources</a:t>
            </a:r>
          </a:p>
          <a:p>
            <a:r>
              <a:rPr lang="en-US" dirty="0"/>
              <a:t>Use of </a:t>
            </a:r>
            <a:r>
              <a:rPr lang="en-US" dirty="0" err="1"/>
              <a:t>gRPC</a:t>
            </a:r>
            <a:r>
              <a:rPr lang="en-US" dirty="0"/>
              <a:t> interceptors for enforcing security policies</a:t>
            </a:r>
          </a:p>
          <a:p>
            <a:r>
              <a:rPr lang="en-US" b="1" dirty="0"/>
              <a:t>Slide 8: Certificate Management</a:t>
            </a:r>
            <a:endParaRPr lang="en-US" dirty="0"/>
          </a:p>
          <a:p>
            <a:r>
              <a:rPr lang="en-US" dirty="0"/>
              <a:t>Importance of proper certificate management</a:t>
            </a:r>
          </a:p>
          <a:p>
            <a:r>
              <a:rPr lang="en-US" dirty="0"/>
              <a:t>Best practices for handling SSL/TLS certificates</a:t>
            </a:r>
          </a:p>
          <a:p>
            <a:r>
              <a:rPr lang="en-US" dirty="0"/>
              <a:t>Tools and techniques for certificate generation and renewal</a:t>
            </a:r>
          </a:p>
          <a:p>
            <a:r>
              <a:rPr lang="en-US" b="1" dirty="0"/>
              <a:t>Slide 9: Security Best Practices</a:t>
            </a:r>
            <a:endParaRPr lang="en-US" dirty="0"/>
          </a:p>
          <a:p>
            <a:r>
              <a:rPr lang="en-US" dirty="0"/>
              <a:t>Summary of security best practices for </a:t>
            </a:r>
            <a:r>
              <a:rPr lang="en-US" dirty="0" err="1"/>
              <a:t>gRPC</a:t>
            </a:r>
            <a:r>
              <a:rPr lang="en-US" dirty="0"/>
              <a:t> in .NET</a:t>
            </a:r>
          </a:p>
          <a:p>
            <a:r>
              <a:rPr lang="en-US" dirty="0"/>
              <a:t>Regularly update dependencies and libraries</a:t>
            </a:r>
          </a:p>
          <a:p>
            <a:r>
              <a:rPr lang="en-US" dirty="0"/>
              <a:t>Securely store secrets and sensitive information</a:t>
            </a:r>
          </a:p>
          <a:p>
            <a:r>
              <a:rPr lang="en-US" dirty="0"/>
              <a:t>Conduct regular security audits and code reviews</a:t>
            </a:r>
          </a:p>
          <a:p>
            <a:r>
              <a:rPr lang="en-US" b="1" dirty="0"/>
              <a:t>Slide 10: Conclusion</a:t>
            </a:r>
            <a:endParaRPr lang="en-US" dirty="0"/>
          </a:p>
          <a:p>
            <a:r>
              <a:rPr lang="en-US" dirty="0"/>
              <a:t>Recap of key points covered in the presentation</a:t>
            </a:r>
          </a:p>
          <a:p>
            <a:r>
              <a:rPr lang="en-US" dirty="0"/>
              <a:t>Importance of implementing robust security measures in </a:t>
            </a:r>
            <a:r>
              <a:rPr lang="en-US" dirty="0" err="1"/>
              <a:t>gRPC</a:t>
            </a:r>
            <a:r>
              <a:rPr lang="en-US" dirty="0"/>
              <a:t> communication</a:t>
            </a:r>
          </a:p>
          <a:p>
            <a:r>
              <a:rPr lang="en-US"/>
              <a:t>Encouragement to explore further resources and documentation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5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707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gRPC Security Options</vt:lpstr>
      <vt:lpstr>Speaker Notes</vt:lpstr>
      <vt:lpstr>Why Secure gRPC Communication?</vt:lpstr>
      <vt:lpstr>gRPC Security Options</vt:lpstr>
      <vt:lpstr>PowerPoint Presentation</vt:lpstr>
      <vt:lpstr>Transport Layer Security (TLS)</vt:lpstr>
      <vt:lpstr>Mutual TLS (mTLS)</vt:lpstr>
      <vt:lpstr>Per-message Authentication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Security Options</dc:title>
  <dc:creator>lENOVO</dc:creator>
  <cp:lastModifiedBy>lENOVO</cp:lastModifiedBy>
  <cp:revision>2</cp:revision>
  <dcterms:created xsi:type="dcterms:W3CDTF">2024-04-15T06:17:02Z</dcterms:created>
  <dcterms:modified xsi:type="dcterms:W3CDTF">2024-04-15T06:29:19Z</dcterms:modified>
</cp:coreProperties>
</file>