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F528F"/>
    <a:srgbClr val="073642"/>
    <a:srgbClr val="002B36"/>
    <a:srgbClr val="404040"/>
    <a:srgbClr val="FFC500"/>
    <a:srgbClr val="000000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BB2A20-75CD-4191-9330-37A5BB6B3E0A}" v="279" dt="2022-05-08T23:29:36.562"/>
    <p1510:client id="{73A4DC16-EDB2-4EBA-94C9-B44D2780A24A}" v="52" dt="2022-05-10T22:29:35.560"/>
    <p1510:client id="{A2DA0B09-FC04-4A84-8387-D928E08C6F76}" v="72" dt="2022-05-10T21:51:54.600"/>
    <p1510:client id="{AD7EE6AE-ACF7-4FF2-B794-6B02B7D7154A}" v="1584" dt="2022-05-08T20:32:51.139"/>
    <p1510:client id="{C1348635-5145-4B49-93A2-BB6AEC595644}" v="29" dt="2022-05-11T02:43:19.082"/>
    <p1510:client id="{CE2CCB74-1D1D-4F32-B5A4-AA7B365FE7A0}" v="1480" dt="2022-05-08T20:05:57.156"/>
    <p1510:client id="{D53773C9-3D4C-4E40-9391-3F13D9ACAB89}" v="247" dt="2022-05-11T02:38:03.056"/>
    <p1510:client id="{DFD3EC3F-2A82-46A7-B1C8-18EF548CED4B}" v="1851" dt="2022-05-08T20:50:21.850"/>
    <p1510:client id="{E26CA4FC-A12B-4AAC-A926-6248DCF445FA}" v="876" dt="2022-05-08T20:34:38.881"/>
    <p1510:client id="{FE89CC4A-A4E1-4107-8151-5BB3D9F358A9}" v="198" dt="2022-05-09T02:20:15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24" d="100"/>
          <a:sy n="24" d="100"/>
        </p:scale>
        <p:origin x="2346" y="6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B539521-9CAD-4515-807C-2D1D7248DDB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81D0D6-CB67-4C03-BA1A-105A58E669C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</p:spPr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  <a:p>
            <a:pPr marL="216000" indent="-213840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93840" y="1319040"/>
            <a:ext cx="39501000" cy="54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193840" y="7681320"/>
            <a:ext cx="12888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329560" y="7681320"/>
            <a:ext cx="12888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193840" y="7747200"/>
            <a:ext cx="264600" cy="5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60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8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2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1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9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0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0607200"/>
            <a:ext cx="43980480" cy="24004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3035768" y="-13965304"/>
            <a:ext cx="9390853" cy="8781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3"/>
          <p:cNvSpPr/>
          <p:nvPr/>
        </p:nvSpPr>
        <p:spPr>
          <a:xfrm>
            <a:off x="14630400" y="4089600"/>
            <a:ext cx="0" cy="26517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sp>
      <p:sp>
        <p:nvSpPr>
          <p:cNvPr id="49" name="Line 4"/>
          <p:cNvSpPr/>
          <p:nvPr/>
        </p:nvSpPr>
        <p:spPr>
          <a:xfrm>
            <a:off x="29260800" y="4089600"/>
            <a:ext cx="0" cy="2651760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110738" y="5339711"/>
            <a:ext cx="14121875" cy="4141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A </a:t>
            </a:r>
            <a:r>
              <a:rPr lang="en-US" sz="4000" i="1" spc="-1" dirty="0">
                <a:solidFill>
                  <a:schemeClr val="bg1"/>
                </a:solidFill>
                <a:latin typeface="Arial"/>
              </a:rPr>
              <a:t>symbolic compilation 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formalization for Challenger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b="0" strike="noStrike" spc="-1" dirty="0">
                <a:solidFill>
                  <a:schemeClr val="bg1"/>
                </a:solidFill>
                <a:latin typeface="Arial"/>
              </a:rPr>
              <a:t>A Challenger 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puzzle solver and generator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b="1" spc="-1" dirty="0" err="1">
                <a:solidFill>
                  <a:schemeClr val="bg1"/>
                </a:solidFill>
                <a:latin typeface="Arial"/>
              </a:rPr>
              <a:t>pSUS</a:t>
            </a:r>
            <a:r>
              <a:rPr lang="en-US" sz="4000" spc="-1" dirty="0">
                <a:solidFill>
                  <a:schemeClr val="bg1"/>
                </a:solidFill>
                <a:latin typeface="Arial"/>
              </a:rPr>
              <a:t> (Puzzle Solver Using SMT)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Can be generalized to other puzzles</a:t>
            </a:r>
            <a:endParaRPr lang="en-US" sz="4000" b="0" strike="noStrike" spc="-1" dirty="0">
              <a:solidFill>
                <a:schemeClr val="bg1"/>
              </a:solidFill>
              <a:latin typeface="Arial"/>
            </a:endParaRP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</a:rPr>
              <a:t>A dataset of 22 real-world Challenger puzzles</a:t>
            </a: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b="0" strike="noStrike" spc="-1" dirty="0">
                <a:solidFill>
                  <a:schemeClr val="bg1"/>
                </a:solidFill>
                <a:latin typeface="Arial"/>
              </a:rPr>
              <a:t>A set of experiments that evaluate </a:t>
            </a:r>
            <a:r>
              <a:rPr lang="en-US" sz="4000" b="1" strike="noStrike" spc="-1" dirty="0" err="1">
                <a:solidFill>
                  <a:schemeClr val="bg1"/>
                </a:solidFill>
                <a:latin typeface="Arial"/>
              </a:rPr>
              <a:t>pSUS</a:t>
            </a:r>
            <a:endParaRPr lang="en-US" sz="4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1" name="Line 6"/>
          <p:cNvSpPr/>
          <p:nvPr/>
        </p:nvSpPr>
        <p:spPr>
          <a:xfrm>
            <a:off x="-45209" y="30631053"/>
            <a:ext cx="43891200" cy="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110738" y="2490767"/>
            <a:ext cx="44015806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Tyler </a:t>
            </a:r>
            <a:r>
              <a:rPr lang="en-US" sz="6000" spc="-1" dirty="0" err="1">
                <a:solidFill>
                  <a:srgbClr val="FFFFFF"/>
                </a:solidFill>
                <a:ea typeface="+mn-lt"/>
                <a:cs typeface="+mn-lt"/>
              </a:rPr>
              <a:t>Ekaireb</a:t>
            </a:r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  | Gautam </a:t>
            </a:r>
            <a:r>
              <a:rPr lang="en-US" sz="6000" spc="-1" dirty="0" err="1">
                <a:solidFill>
                  <a:srgbClr val="FFFFFF"/>
                </a:solidFill>
                <a:ea typeface="+mn-lt"/>
                <a:cs typeface="+mn-lt"/>
              </a:rPr>
              <a:t>Mundewadi</a:t>
            </a:r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 | Ganesh Sankaran</a:t>
            </a:r>
            <a:endParaRPr lang="en-US" sz="6000" b="0" strike="noStrike" spc="-1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110739" y="95774"/>
            <a:ext cx="4391495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0" b="1" spc="-1" dirty="0" err="1">
                <a:solidFill>
                  <a:srgbClr val="FFFFFF"/>
                </a:solidFill>
                <a:latin typeface="DejaVu Sans"/>
                <a:cs typeface="Arial"/>
              </a:rPr>
              <a:t>pSUS</a:t>
            </a:r>
            <a:r>
              <a:rPr lang="en-US" sz="12000" b="1" spc="-1" dirty="0">
                <a:solidFill>
                  <a:srgbClr val="FFFFFF"/>
                </a:solidFill>
                <a:latin typeface="DejaVu Sans"/>
                <a:cs typeface="Arial"/>
              </a:rPr>
              <a:t>:</a:t>
            </a:r>
            <a:r>
              <a:rPr lang="en-US" sz="12000" spc="-1" dirty="0">
                <a:solidFill>
                  <a:srgbClr val="FFFFFF"/>
                </a:solidFill>
                <a:latin typeface="DejaVu Sans"/>
                <a:cs typeface="Arial"/>
              </a:rPr>
              <a:t> </a:t>
            </a:r>
            <a:r>
              <a:rPr lang="en-US" sz="8800" spc="-1" dirty="0">
                <a:solidFill>
                  <a:srgbClr val="FFFFFF"/>
                </a:solidFill>
                <a:latin typeface="DejaVu Sans"/>
                <a:cs typeface="Arial"/>
              </a:rPr>
              <a:t>A Challenger Puzzle Solver Using SMT</a:t>
            </a:r>
            <a:endParaRPr lang="en-US" sz="8000" strike="noStrike" spc="-1" dirty="0">
              <a:latin typeface="Arial"/>
              <a:cs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15134010" y="436762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Tahoma"/>
                <a:ea typeface="Arial"/>
                <a:cs typeface="Tahoma"/>
              </a:rPr>
              <a:t>User Workflow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503611" y="4395876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Contributions</a:t>
            </a:r>
            <a:endParaRPr lang="en-US" sz="6000" b="1" strike="noStrike" spc="-1" dirty="0">
              <a:solidFill>
                <a:srgbClr val="000000"/>
              </a:solidFill>
              <a:latin typeface="Tahoma"/>
              <a:ea typeface="MS Gothic"/>
              <a:cs typeface="Tahoma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29764411" y="436762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trike="noStrike" spc="-1" dirty="0">
                <a:solidFill>
                  <a:srgbClr val="FFFFFF"/>
                </a:solidFill>
                <a:latin typeface="Tahoma"/>
                <a:ea typeface="Arial"/>
                <a:cs typeface="Tahoma"/>
              </a:rPr>
              <a:t>Experimental Results</a:t>
            </a:r>
            <a:endParaRPr lang="en-US" sz="6000" b="1" strike="noStrike" spc="-1" dirty="0">
              <a:latin typeface="Tahoma"/>
              <a:cs typeface="Tahoma"/>
            </a:endParaRPr>
          </a:p>
        </p:txBody>
      </p:sp>
      <p:sp>
        <p:nvSpPr>
          <p:cNvPr id="34" name="Line 6">
            <a:extLst>
              <a:ext uri="{FF2B5EF4-FFF2-40B4-BE49-F238E27FC236}">
                <a16:creationId xmlns:a16="http://schemas.microsoft.com/office/drawing/2014/main" id="{83D84C03-D778-7457-4FEF-1540D573285E}"/>
              </a:ext>
            </a:extLst>
          </p:cNvPr>
          <p:cNvSpPr/>
          <p:nvPr/>
        </p:nvSpPr>
        <p:spPr>
          <a:xfrm flipV="1">
            <a:off x="-45209" y="3985691"/>
            <a:ext cx="44171753" cy="93519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12">
            <a:extLst>
              <a:ext uri="{FF2B5EF4-FFF2-40B4-BE49-F238E27FC236}">
                <a16:creationId xmlns:a16="http://schemas.microsoft.com/office/drawing/2014/main" id="{40784031-15B5-55A4-0D44-F29674A1F2E1}"/>
              </a:ext>
            </a:extLst>
          </p:cNvPr>
          <p:cNvSpPr/>
          <p:nvPr/>
        </p:nvSpPr>
        <p:spPr>
          <a:xfrm>
            <a:off x="524615" y="9560079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Background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41" name="CustomShape 12">
            <a:extLst>
              <a:ext uri="{FF2B5EF4-FFF2-40B4-BE49-F238E27FC236}">
                <a16:creationId xmlns:a16="http://schemas.microsoft.com/office/drawing/2014/main" id="{D87ADDEB-245A-755F-8C39-C132B625AF97}"/>
              </a:ext>
            </a:extLst>
          </p:cNvPr>
          <p:cNvSpPr/>
          <p:nvPr/>
        </p:nvSpPr>
        <p:spPr>
          <a:xfrm>
            <a:off x="503611" y="14795288"/>
            <a:ext cx="13713480" cy="10142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100296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spc="-1" dirty="0">
                <a:solidFill>
                  <a:srgbClr val="FFFFFF"/>
                </a:solidFill>
                <a:latin typeface="Tahoma"/>
                <a:ea typeface="MS Gothic"/>
                <a:cs typeface="Tahoma"/>
              </a:rPr>
              <a:t>Tool Architecture</a:t>
            </a:r>
            <a:endParaRPr lang="en-US" sz="6000" b="1" strike="noStrike" spc="-1" dirty="0">
              <a:latin typeface="Tahoma"/>
              <a:ea typeface="MS Gothic"/>
              <a:cs typeface="Tahoma"/>
            </a:endParaRPr>
          </a:p>
        </p:txBody>
      </p:sp>
      <p:sp>
        <p:nvSpPr>
          <p:cNvPr id="42" name="Line 4">
            <a:extLst>
              <a:ext uri="{FF2B5EF4-FFF2-40B4-BE49-F238E27FC236}">
                <a16:creationId xmlns:a16="http://schemas.microsoft.com/office/drawing/2014/main" id="{A3775AFF-B1EA-030C-02AB-5CFBB4A9B785}"/>
              </a:ext>
            </a:extLst>
          </p:cNvPr>
          <p:cNvSpPr/>
          <p:nvPr/>
        </p:nvSpPr>
        <p:spPr>
          <a:xfrm>
            <a:off x="14662205" y="4113453"/>
            <a:ext cx="0" cy="26517600"/>
          </a:xfrm>
          <a:prstGeom prst="line">
            <a:avLst/>
          </a:prstGeom>
          <a:ln w="127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>
            <a:extLst>
              <a:ext uri="{FF2B5EF4-FFF2-40B4-BE49-F238E27FC236}">
                <a16:creationId xmlns:a16="http://schemas.microsoft.com/office/drawing/2014/main" id="{48A2E8CF-CA1E-872D-5BCB-455F43DA8A59}"/>
              </a:ext>
            </a:extLst>
          </p:cNvPr>
          <p:cNvSpPr/>
          <p:nvPr/>
        </p:nvSpPr>
        <p:spPr>
          <a:xfrm>
            <a:off x="29353680" y="11922448"/>
            <a:ext cx="14537520" cy="2910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just"/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The number of operations Z3 executed to solve real-world puzzles had almost no association with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human solving time</a:t>
            </a: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. This may suggest that humans solve this puzzle in a very different way than a CDCL-based approach.</a:t>
            </a:r>
          </a:p>
        </p:txBody>
      </p:sp>
      <p:sp>
        <p:nvSpPr>
          <p:cNvPr id="60" name="CustomShape 5">
            <a:extLst>
              <a:ext uri="{FF2B5EF4-FFF2-40B4-BE49-F238E27FC236}">
                <a16:creationId xmlns:a16="http://schemas.microsoft.com/office/drawing/2014/main" id="{91713294-C8B9-3AC9-B231-75144D10E808}"/>
              </a:ext>
            </a:extLst>
          </p:cNvPr>
          <p:cNvSpPr/>
          <p:nvPr/>
        </p:nvSpPr>
        <p:spPr>
          <a:xfrm>
            <a:off x="134144" y="10652759"/>
            <a:ext cx="13779462" cy="4141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Goal: given a puzzle with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holes</a:t>
            </a: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, fill them in such that</a:t>
            </a:r>
            <a:endParaRPr lang="en-US" sz="4000" spc="-1" dirty="0">
              <a:solidFill>
                <a:schemeClr val="bg1"/>
              </a:solidFill>
              <a:latin typeface="Arial"/>
              <a:cs typeface="Calibri"/>
            </a:endParaRP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All rows sum to target sums </a:t>
            </a:r>
            <a:r>
              <a:rPr lang="en-US" sz="4000" spc="-1" dirty="0">
                <a:solidFill>
                  <a:srgbClr val="FFC000"/>
                </a:solidFill>
                <a:latin typeface="Arial"/>
                <a:cs typeface="Calibri"/>
              </a:rPr>
              <a:t>(rightmost column)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All columns sum to target sums </a:t>
            </a:r>
            <a:r>
              <a:rPr lang="en-US" sz="4000" spc="-1" dirty="0">
                <a:solidFill>
                  <a:srgbClr val="92D050"/>
                </a:solidFill>
                <a:latin typeface="Arial"/>
                <a:cs typeface="Calibri"/>
              </a:rPr>
              <a:t>(bottom row)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Calibri"/>
              </a:rPr>
              <a:t>Both diagonals sum to target sums </a:t>
            </a:r>
            <a:r>
              <a:rPr lang="en-US" sz="4000" spc="-1" dirty="0">
                <a:solidFill>
                  <a:srgbClr val="00B0F0"/>
                </a:solidFill>
                <a:latin typeface="Arial"/>
                <a:cs typeface="Calibri"/>
              </a:rPr>
              <a:t>(corner entries)</a:t>
            </a:r>
            <a:endParaRPr lang="en-US" sz="4000" spc="-1" dirty="0">
              <a:solidFill>
                <a:srgbClr val="00B0F0"/>
              </a:solidFill>
              <a:latin typeface="Arial"/>
              <a:cs typeface="Arial"/>
            </a:endParaRPr>
          </a:p>
          <a:p>
            <a:pPr marL="571500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Puzzle can be expressed as an </a:t>
            </a:r>
            <a:r>
              <a:rPr lang="en-US" sz="4000" i="1" spc="-1" dirty="0">
                <a:solidFill>
                  <a:schemeClr val="bg1"/>
                </a:solidFill>
                <a:latin typeface="Arial"/>
                <a:cs typeface="Arial"/>
              </a:rPr>
              <a:t>SMT formula</a:t>
            </a:r>
          </a:p>
          <a:p>
            <a:pPr marL="1028700" lvl="1" indent="-571500" algn="just">
              <a:buFont typeface="Wingdings" pitchFamily="2" charset="2"/>
              <a:buChar char="§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Quantifier-free linear integer arithmetic constraints</a:t>
            </a:r>
            <a:endParaRPr lang="en-US" sz="4000" spc="-1" dirty="0">
              <a:solidFill>
                <a:schemeClr val="bg1"/>
              </a:solidFill>
              <a:latin typeface="Arial"/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A4ABB7-74E1-1E1B-47D3-6FC13EECDA75}"/>
              </a:ext>
            </a:extLst>
          </p:cNvPr>
          <p:cNvSpPr/>
          <p:nvPr/>
        </p:nvSpPr>
        <p:spPr>
          <a:xfrm>
            <a:off x="15091798" y="13595081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B399DD-4A9D-8998-9313-AC1BD36FD25C}"/>
              </a:ext>
            </a:extLst>
          </p:cNvPr>
          <p:cNvSpPr/>
          <p:nvPr/>
        </p:nvSpPr>
        <p:spPr>
          <a:xfrm>
            <a:off x="15166747" y="15799535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71B9D1A-F458-CAA3-CFF8-35112B56D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94" y="15676682"/>
            <a:ext cx="12333908" cy="147850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A272A5-CB05-3324-9673-4702BB572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4222" y="5631461"/>
            <a:ext cx="7075488" cy="656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ustomShape 5">
            <a:extLst>
              <a:ext uri="{FF2B5EF4-FFF2-40B4-BE49-F238E27FC236}">
                <a16:creationId xmlns:a16="http://schemas.microsoft.com/office/drawing/2014/main" id="{24E618FF-E9ED-332D-1ADE-5CE7CDBF38E0}"/>
              </a:ext>
            </a:extLst>
          </p:cNvPr>
          <p:cNvSpPr/>
          <p:nvPr/>
        </p:nvSpPr>
        <p:spPr>
          <a:xfrm>
            <a:off x="14723281" y="12394311"/>
            <a:ext cx="1442677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spc="-1" dirty="0">
                <a:solidFill>
                  <a:srgbClr val="FFFFFF"/>
                </a:solidFill>
                <a:latin typeface="Arial"/>
              </a:rPr>
              <a:t>User converts puzzle to input </a:t>
            </a:r>
            <a:r>
              <a:rPr lang="en-US" sz="4000" spc="-1" dirty="0">
                <a:solidFill>
                  <a:srgbClr val="FFFFFF"/>
                </a:solidFill>
                <a:latin typeface="Arial"/>
                <a:sym typeface="Wingdings" pitchFamily="2" charset="2"/>
              </a:rPr>
              <a:t>format for </a:t>
            </a:r>
            <a:r>
              <a:rPr lang="en-US" sz="4000" b="1" spc="-1" dirty="0" err="1">
                <a:solidFill>
                  <a:srgbClr val="FFFFFF"/>
                </a:solidFill>
                <a:latin typeface="Arial"/>
                <a:sym typeface="Wingdings" pitchFamily="2" charset="2"/>
              </a:rPr>
              <a:t>pSUS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A9B107-3243-AC6B-38A5-F4AF13FC8FC5}"/>
              </a:ext>
            </a:extLst>
          </p:cNvPr>
          <p:cNvSpPr txBox="1"/>
          <p:nvPr/>
        </p:nvSpPr>
        <p:spPr>
          <a:xfrm>
            <a:off x="18360124" y="23735975"/>
            <a:ext cx="694407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9  1  6  3 19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6  3  9  1 19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3  6  1  9 19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1  9  3  6 19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19 19 19 19 19</a:t>
            </a:r>
          </a:p>
        </p:txBody>
      </p:sp>
      <p:sp>
        <p:nvSpPr>
          <p:cNvPr id="44" name="CustomShape 5">
            <a:extLst>
              <a:ext uri="{FF2B5EF4-FFF2-40B4-BE49-F238E27FC236}">
                <a16:creationId xmlns:a16="http://schemas.microsoft.com/office/drawing/2014/main" id="{79F570F0-8602-D576-76A3-14A27AD59E8A}"/>
              </a:ext>
            </a:extLst>
          </p:cNvPr>
          <p:cNvSpPr/>
          <p:nvPr/>
        </p:nvSpPr>
        <p:spPr>
          <a:xfrm>
            <a:off x="14723282" y="29232104"/>
            <a:ext cx="14505714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b="1" spc="-1" dirty="0" err="1">
                <a:solidFill>
                  <a:srgbClr val="FFFFFF"/>
                </a:solidFill>
                <a:latin typeface="Arial"/>
              </a:rPr>
              <a:t>pSUS</a:t>
            </a:r>
            <a:r>
              <a:rPr lang="en-US" sz="4000" b="1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outputs solved puzzle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42376A-0845-83AD-E972-2CB1ABA57CB1}"/>
              </a:ext>
            </a:extLst>
          </p:cNvPr>
          <p:cNvSpPr/>
          <p:nvPr/>
        </p:nvSpPr>
        <p:spPr>
          <a:xfrm>
            <a:off x="15192712" y="23525420"/>
            <a:ext cx="13646986" cy="120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EE593-FA88-C0C9-0E73-0FE04548BF71}"/>
              </a:ext>
            </a:extLst>
          </p:cNvPr>
          <p:cNvSpPr txBox="1"/>
          <p:nvPr/>
        </p:nvSpPr>
        <p:spPr>
          <a:xfrm>
            <a:off x="14865460" y="13926977"/>
            <a:ext cx="142015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python3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solver.py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puzzle1.txt -o </a:t>
            </a:r>
            <a:r>
              <a:rPr lang="en-US" sz="4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solved.txt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CustomShape 5">
            <a:extLst>
              <a:ext uri="{FF2B5EF4-FFF2-40B4-BE49-F238E27FC236}">
                <a16:creationId xmlns:a16="http://schemas.microsoft.com/office/drawing/2014/main" id="{FAB8F22F-9901-8C01-DAD7-9F3362D16FC1}"/>
              </a:ext>
            </a:extLst>
          </p:cNvPr>
          <p:cNvSpPr/>
          <p:nvPr/>
        </p:nvSpPr>
        <p:spPr>
          <a:xfrm>
            <a:off x="14681206" y="14731187"/>
            <a:ext cx="1417839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spc="-1" dirty="0">
                <a:solidFill>
                  <a:srgbClr val="FFFFFF"/>
                </a:solidFill>
                <a:latin typeface="Arial"/>
              </a:rPr>
              <a:t>User calls </a:t>
            </a:r>
            <a:r>
              <a:rPr lang="en-US" sz="4000" b="1" spc="-1" dirty="0" err="1">
                <a:solidFill>
                  <a:srgbClr val="FFFFFF"/>
                </a:solidFill>
                <a:latin typeface="Arial"/>
              </a:rPr>
              <a:t>pSUS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 from the command line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63" name="CustomShape 5">
            <a:extLst>
              <a:ext uri="{FF2B5EF4-FFF2-40B4-BE49-F238E27FC236}">
                <a16:creationId xmlns:a16="http://schemas.microsoft.com/office/drawing/2014/main" id="{5A491563-33AD-95F9-E2B0-762F9ECC2D9A}"/>
              </a:ext>
            </a:extLst>
          </p:cNvPr>
          <p:cNvSpPr/>
          <p:nvPr/>
        </p:nvSpPr>
        <p:spPr>
          <a:xfrm>
            <a:off x="29442960" y="27611769"/>
            <a:ext cx="14537520" cy="29107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just"/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The number of operations Z3 executed to solve randomly generated puzzles increased with the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number of holes in the puzzle (looks exponential)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spc="-1" dirty="0">
                <a:solidFill>
                  <a:schemeClr val="bg1"/>
                </a:solidFill>
                <a:latin typeface="Arial"/>
                <a:cs typeface="Arial"/>
              </a:rPr>
              <a:t>size of the puzzle (looks quadratic)</a:t>
            </a:r>
          </a:p>
        </p:txBody>
      </p:sp>
      <p:sp>
        <p:nvSpPr>
          <p:cNvPr id="64" name="CustomShape 7">
            <a:extLst>
              <a:ext uri="{FF2B5EF4-FFF2-40B4-BE49-F238E27FC236}">
                <a16:creationId xmlns:a16="http://schemas.microsoft.com/office/drawing/2014/main" id="{D7023E35-EF41-304F-BC0D-A9F747AA3506}"/>
              </a:ext>
            </a:extLst>
          </p:cNvPr>
          <p:cNvSpPr/>
          <p:nvPr/>
        </p:nvSpPr>
        <p:spPr>
          <a:xfrm>
            <a:off x="110738" y="31340948"/>
            <a:ext cx="44015806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/>
            <a:r>
              <a:rPr lang="en-US" sz="6000" spc="-1" dirty="0">
                <a:solidFill>
                  <a:srgbClr val="FFFFFF"/>
                </a:solidFill>
                <a:ea typeface="+mn-lt"/>
                <a:cs typeface="+mn-lt"/>
              </a:rPr>
              <a:t>CMPSC 292C, Spring 22 | Acknowledgements: Professor Yu Feng</a:t>
            </a:r>
            <a:endParaRPr lang="en-US" sz="6000" b="0" strike="noStrike" spc="-1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0CEA71-2D69-ACFB-F176-CD257D1C03F0}"/>
              </a:ext>
            </a:extLst>
          </p:cNvPr>
          <p:cNvSpPr/>
          <p:nvPr/>
        </p:nvSpPr>
        <p:spPr>
          <a:xfrm>
            <a:off x="21130570" y="7372494"/>
            <a:ext cx="1066325" cy="3492350"/>
          </a:xfrm>
          <a:prstGeom prst="roundRect">
            <a:avLst/>
          </a:prstGeom>
          <a:noFill/>
          <a:ln w="2540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E02FB12-C8D5-2D4B-8791-AF573CC36C28}"/>
              </a:ext>
            </a:extLst>
          </p:cNvPr>
          <p:cNvSpPr/>
          <p:nvPr/>
        </p:nvSpPr>
        <p:spPr>
          <a:xfrm rot="16200000">
            <a:off x="19160710" y="9823181"/>
            <a:ext cx="1066325" cy="3039722"/>
          </a:xfrm>
          <a:prstGeom prst="roundRect">
            <a:avLst/>
          </a:prstGeom>
          <a:noFill/>
          <a:ln w="2540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C435140-CAB5-1957-64A4-B56C8C0D189D}"/>
              </a:ext>
            </a:extLst>
          </p:cNvPr>
          <p:cNvSpPr/>
          <p:nvPr/>
        </p:nvSpPr>
        <p:spPr>
          <a:xfrm rot="16200000">
            <a:off x="21145500" y="6249120"/>
            <a:ext cx="1066325" cy="1162095"/>
          </a:xfrm>
          <a:prstGeom prst="roundRect">
            <a:avLst/>
          </a:prstGeom>
          <a:noFill/>
          <a:ln w="254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36AD861-B833-C535-49C8-BBA2BE3F04EE}"/>
              </a:ext>
            </a:extLst>
          </p:cNvPr>
          <p:cNvSpPr/>
          <p:nvPr/>
        </p:nvSpPr>
        <p:spPr>
          <a:xfrm rot="16200000">
            <a:off x="21187410" y="10837361"/>
            <a:ext cx="1066325" cy="1066326"/>
          </a:xfrm>
          <a:prstGeom prst="roundRect">
            <a:avLst/>
          </a:prstGeom>
          <a:noFill/>
          <a:ln w="254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C09954-95AA-44B1-A3A8-6DAE47E8EE97}"/>
              </a:ext>
            </a:extLst>
          </p:cNvPr>
          <p:cNvSpPr txBox="1"/>
          <p:nvPr/>
        </p:nvSpPr>
        <p:spPr>
          <a:xfrm>
            <a:off x="22784988" y="6231825"/>
            <a:ext cx="63650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_  6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  _  _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6  _  _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  _  _  6 19</a:t>
            </a:r>
          </a:p>
          <a:p>
            <a:r>
              <a:rPr lang="en-US" sz="6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19 19 19 19 19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A1CA8-C6C6-4DAE-868D-644B57ECF232}"/>
              </a:ext>
            </a:extLst>
          </p:cNvPr>
          <p:cNvSpPr txBox="1"/>
          <p:nvPr/>
        </p:nvSpPr>
        <p:spPr>
          <a:xfrm>
            <a:off x="15158958" y="16144023"/>
            <a:ext cx="1259511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part of entry clause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declaration for an entry at (2, 2) with value 5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(declare-const x_2_2 Int)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(assert (= x 5))</a:t>
            </a:r>
          </a:p>
          <a:p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declaration for a hole at (2, 3)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(declare-const x_2_3 Int)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(assert (and (&gt;= x_2_3 1) (&lt;= x_2_3 9)))</a:t>
            </a:r>
          </a:p>
          <a:p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; part of row clause</a:t>
            </a:r>
          </a:p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(assert (= (+ ... x_2_2 x_2_3 ...) 17))</a:t>
            </a:r>
          </a:p>
        </p:txBody>
      </p:sp>
      <p:sp>
        <p:nvSpPr>
          <p:cNvPr id="58" name="CustomShape 5">
            <a:extLst>
              <a:ext uri="{FF2B5EF4-FFF2-40B4-BE49-F238E27FC236}">
                <a16:creationId xmlns:a16="http://schemas.microsoft.com/office/drawing/2014/main" id="{CE8AE3C6-C294-4AAE-9D67-DECB169FA6E0}"/>
              </a:ext>
            </a:extLst>
          </p:cNvPr>
          <p:cNvSpPr/>
          <p:nvPr/>
        </p:nvSpPr>
        <p:spPr>
          <a:xfrm>
            <a:off x="14989529" y="22354766"/>
            <a:ext cx="14178392" cy="1064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444240" tIns="222120" rIns="444240" bIns="222120" anchor="t">
            <a:spAutoFit/>
          </a:bodyPr>
          <a:lstStyle/>
          <a:p>
            <a:pPr algn="ctr"/>
            <a:r>
              <a:rPr lang="en-US" sz="4000" b="1" spc="-1" dirty="0" err="1">
                <a:solidFill>
                  <a:srgbClr val="FFFFFF"/>
                </a:solidFill>
                <a:latin typeface="Arial"/>
              </a:rPr>
              <a:t>pSUS</a:t>
            </a:r>
            <a:r>
              <a:rPr lang="en-US" sz="4000" spc="-1" dirty="0">
                <a:solidFill>
                  <a:srgbClr val="FFFFFF"/>
                </a:solidFill>
                <a:latin typeface="Arial"/>
              </a:rPr>
              <a:t> compiles puzzle to SMT formula, passes to Z3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1030" name="Picture 6" descr="UC Santa Barbara — Sprout Up">
            <a:extLst>
              <a:ext uri="{FF2B5EF4-FFF2-40B4-BE49-F238E27FC236}">
                <a16:creationId xmlns:a16="http://schemas.microsoft.com/office/drawing/2014/main" id="{34F0B57E-51E9-4D1B-BC01-CC4AE5359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87" y="562518"/>
            <a:ext cx="2868513" cy="28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CSB Computer Science 3rd Annual End of Year Celebration | UCSB Computer  Science">
            <a:extLst>
              <a:ext uri="{FF2B5EF4-FFF2-40B4-BE49-F238E27FC236}">
                <a16:creationId xmlns:a16="http://schemas.microsoft.com/office/drawing/2014/main" id="{9CC45A88-EFA6-4076-BE2E-2B41D7A5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000" y="457589"/>
            <a:ext cx="2868513" cy="28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E3450BB-1FD4-400F-9F1C-5C609234E5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147" y="5033434"/>
            <a:ext cx="14573333" cy="728666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AB92B7-5FA3-425C-8DC8-4EDFE8DC5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975" y="14235350"/>
            <a:ext cx="14573331" cy="7286666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D9A9B5C-6504-434B-B9CB-A8D7356987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081" y="20806170"/>
            <a:ext cx="14541120" cy="72705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91</TotalTime>
  <Words>391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DejaVu Sans</vt:lpstr>
      <vt:lpstr>Tahoma</vt:lpstr>
      <vt:lpstr>Times New Roman</vt:lpstr>
      <vt:lpstr>Wingdings</vt:lpstr>
      <vt:lpstr>Office Theme</vt:lpstr>
      <vt:lpstr>PowerPoint Presentation</vt:lpstr>
    </vt:vector>
  </TitlesOfParts>
  <Company>Student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Poster Template #2</dc:title>
  <dc:subject/>
  <dc:creator>Ilan Ben-Yaacov</dc:creator>
  <dc:description/>
  <cp:lastModifiedBy>Ganesh Sankaran</cp:lastModifiedBy>
  <cp:revision>54</cp:revision>
  <dcterms:created xsi:type="dcterms:W3CDTF">2008-04-26T00:00:10Z</dcterms:created>
  <dcterms:modified xsi:type="dcterms:W3CDTF">2022-05-14T00:48:55Z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Student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