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image-proxy" ContentType="image/image-proxy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image-proxy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image-proxy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image-proxy?url=https%3A%2F%2Frocket-slide.s3.eu-west-3.amazonaws.com%2Fslide_68e4f2bf7088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3657600" cy="5148072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3657600" y="0"/>
            <a:ext cx="1828800" cy="5148072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5486400" y="0"/>
            <a:ext cx="1828800" cy="5148072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7315200" y="0"/>
            <a:ext cx="1828800" cy="5148072"/>
          </a:xfrm>
          <a:prstGeom prst="rect">
            <a:avLst/>
          </a:prstGeom>
          <a:solidFill>
            <a:srgbClr val="FFFFFF">
              <a:alpha val="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640080" y="1097280"/>
            <a:ext cx="5943600" cy="9144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buNone/>
            </a:pPr>
            <a:r>
              <a:rPr lang="en-US" sz="25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LoanVision: Big Data Loan Eligibility</a:t>
            </a:r>
            <a:endParaRPr lang="en-US" sz="2500" dirty="0"/>
          </a:p>
        </p:txBody>
      </p:sp>
      <p:sp>
        <p:nvSpPr>
          <p:cNvPr id="8" name="Shape 5"/>
          <p:cNvSpPr/>
          <p:nvPr/>
        </p:nvSpPr>
        <p:spPr>
          <a:xfrm>
            <a:off x="640080" y="2103120"/>
            <a:ext cx="914400" cy="73152"/>
          </a:xfrm>
          <a:prstGeom prst="rect">
            <a:avLst/>
          </a:prstGeom>
          <a:solidFill>
            <a:srgbClr val="181C21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40080" y="2286000"/>
            <a:ext cx="5943600" cy="2286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introduction to LoanVision, a project that leverages big data analytics to predict loan eligibility. Learn about its innovative features and capability to streamline loan processes through accurate predictions.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BBB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40080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LoanVision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400800" cy="30861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how LoanVision works. It utilizes complex data sets to process various applicant parameters and applies predictive analytics to determine loan eligibility with high accuracy.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3200400" y="2276856"/>
            <a:ext cx="274320" cy="274320"/>
          </a:xfrm>
          <a:prstGeom prst="roundRect">
            <a:avLst>
              <a:gd name="adj" fmla="val 16667"/>
            </a:avLst>
          </a:prstGeom>
          <a:solidFill>
            <a:srgbClr val="86ADBA"/>
          </a:solidFill>
          <a:ln/>
        </p:spPr>
      </p:sp>
      <p:sp>
        <p:nvSpPr>
          <p:cNvPr id="5" name="Text 3"/>
          <p:cNvSpPr/>
          <p:nvPr/>
        </p:nvSpPr>
        <p:spPr>
          <a:xfrm>
            <a:off x="3200400" y="2322576"/>
            <a:ext cx="274320" cy="1543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0" y="2286000"/>
            <a:ext cx="32004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Collection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0" y="2651760"/>
            <a:ext cx="320040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Collects financial data from multiple sources.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5486400" y="2276856"/>
            <a:ext cx="274320" cy="274320"/>
          </a:xfrm>
          <a:prstGeom prst="roundRect">
            <a:avLst>
              <a:gd name="adj" fmla="val 16667"/>
            </a:avLst>
          </a:prstGeom>
          <a:solidFill>
            <a:srgbClr val="86ADBA"/>
          </a:solidFill>
          <a:ln/>
        </p:spPr>
      </p:sp>
      <p:sp>
        <p:nvSpPr>
          <p:cNvPr id="9" name="Text 7"/>
          <p:cNvSpPr/>
          <p:nvPr/>
        </p:nvSpPr>
        <p:spPr>
          <a:xfrm>
            <a:off x="5486400" y="2322576"/>
            <a:ext cx="274320" cy="1543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5760720" y="2286000"/>
            <a:ext cx="32004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Predictive Analysis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5760720" y="2651760"/>
            <a:ext cx="320040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Uses algorithms to analyze patterns.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3200400" y="3648456"/>
            <a:ext cx="274320" cy="274320"/>
          </a:xfrm>
          <a:prstGeom prst="roundRect">
            <a:avLst>
              <a:gd name="adj" fmla="val 16667"/>
            </a:avLst>
          </a:prstGeom>
          <a:solidFill>
            <a:srgbClr val="86ADBA"/>
          </a:solidFill>
          <a:ln/>
        </p:spPr>
      </p:sp>
      <p:sp>
        <p:nvSpPr>
          <p:cNvPr id="13" name="Text 11"/>
          <p:cNvSpPr/>
          <p:nvPr/>
        </p:nvSpPr>
        <p:spPr>
          <a:xfrm>
            <a:off x="3200400" y="3694176"/>
            <a:ext cx="274320" cy="1543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0" y="3657600"/>
            <a:ext cx="32004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Eligibility Assessment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0" y="4023360"/>
            <a:ext cx="320040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Delivers accurate loan eligibility results.</a:t>
            </a:r>
            <a:endParaRPr lang="en-US" sz="1000" dirty="0"/>
          </a:p>
        </p:txBody>
      </p:sp>
      <p:sp>
        <p:nvSpPr>
          <p:cNvPr id="16" name="Shape 14"/>
          <p:cNvSpPr/>
          <p:nvPr/>
        </p:nvSpPr>
        <p:spPr>
          <a:xfrm>
            <a:off x="5486400" y="3648456"/>
            <a:ext cx="274320" cy="274320"/>
          </a:xfrm>
          <a:prstGeom prst="roundRect">
            <a:avLst>
              <a:gd name="adj" fmla="val 16667"/>
            </a:avLst>
          </a:prstGeom>
          <a:solidFill>
            <a:srgbClr val="86ADBA"/>
          </a:solidFill>
          <a:ln/>
        </p:spPr>
      </p:sp>
      <p:sp>
        <p:nvSpPr>
          <p:cNvPr id="17" name="Text 15"/>
          <p:cNvSpPr/>
          <p:nvPr/>
        </p:nvSpPr>
        <p:spPr>
          <a:xfrm>
            <a:off x="5486400" y="3694176"/>
            <a:ext cx="274320" cy="1543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5760720" y="3657600"/>
            <a:ext cx="32004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Decision Support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5760720" y="4023360"/>
            <a:ext cx="320040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Supports lenders in decision-making.</a:t>
            </a:r>
            <a:endParaRPr lang="en-US" sz="1000" dirty="0"/>
          </a:p>
        </p:txBody>
      </p:sp>
      <p:sp>
        <p:nvSpPr>
          <p:cNvPr id="20" name="Text 18"/>
          <p:cNvSpPr/>
          <p:nvPr/>
        </p:nvSpPr>
        <p:spPr>
          <a:xfrm>
            <a:off x="3566160" y="32004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32688"/>
                </a:moveTo>
                <a:quadBezTo>
                  <a:pt x="0" y="914400"/>
                  <a:pt x="0" y="0"/>
                </a:quadBezTo>
              </a:path>
            </a:pathLst>
          </a:custGeom>
          <a:solidFill>
            <a:srgbClr val="BBBBBB"/>
          </a:solidFill>
          <a:ln w="38100">
            <a:solidFill>
              <a:srgbClr val="434D5C"/>
            </a:solidFill>
          </a:ln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4480560" y="32004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0"/>
                </a:moveTo>
                <a:quadBezTo>
                  <a:pt x="914400" y="914400"/>
                  <a:pt x="0" y="932688"/>
                </a:quadBezTo>
              </a:path>
            </a:pathLst>
          </a:custGeom>
          <a:solidFill>
            <a:srgbClr val="BBBBBB"/>
          </a:solidFill>
          <a:ln w="38100">
            <a:solidFill>
              <a:srgbClr val="6F7F96"/>
            </a:solidFill>
          </a:ln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4480560" y="2286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914400" y="914400"/>
                </a:moveTo>
                <a:quadBezTo>
                  <a:pt x="914400" y="0"/>
                  <a:pt x="0" y="-18288"/>
                </a:quadBezTo>
              </a:path>
            </a:pathLst>
          </a:custGeom>
          <a:solidFill>
            <a:srgbClr val="BBBBBB"/>
          </a:solidFill>
          <a:ln w="38100">
            <a:solidFill>
              <a:srgbClr val="181C21"/>
            </a:solidFill>
          </a:ln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3566160" y="2286000"/>
            <a:ext cx="1828800" cy="1828800"/>
          </a:xfrm>
          <a:custGeom>
            <a:avLst/>
            <a:gdLst/>
            <a:ahLst/>
            <a:cxnLst/>
            <a:rect l="l" t="t" r="r" b="b"/>
            <a:pathLst>
              <a:path w="1828800" h="1828800">
                <a:moveTo>
                  <a:pt x="0" y="914400"/>
                </a:moveTo>
                <a:quadBezTo>
                  <a:pt x="0" y="0"/>
                  <a:pt x="914400" y="-18288"/>
                </a:quadBezTo>
              </a:path>
            </a:pathLst>
          </a:custGeom>
          <a:solidFill>
            <a:srgbClr val="BBBBBB"/>
          </a:solidFill>
          <a:ln w="38100">
            <a:solidFill>
              <a:srgbClr val="6F7F96"/>
            </a:solidFill>
          </a:ln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BBB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image-proxy?url=https%3A%2F%2Frocket-slide.s3.eu-west-3.amazonaws.com%2Fslide_68e4f2c0024d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27432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200400" y="274320"/>
            <a:ext cx="5943600" cy="73152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Benefits of LoanVision</a:t>
            </a:r>
            <a:endParaRPr lang="en-US" sz="2600" dirty="0"/>
          </a:p>
        </p:txBody>
      </p:sp>
      <p:sp>
        <p:nvSpPr>
          <p:cNvPr id="4" name="Text 1"/>
          <p:cNvSpPr/>
          <p:nvPr/>
        </p:nvSpPr>
        <p:spPr>
          <a:xfrm>
            <a:off x="3200400" y="1005840"/>
            <a:ext cx="5943600" cy="73152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buNone/>
            </a:pPr>
            <a:r>
              <a:rPr lang="en-US" sz="1400" dirty="0">
                <a:solidFill>
                  <a:srgbClr val="44444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Discover the advantages of LoanVision. It enhances the efficiency and reliability of loan processing by providing data-driven insights, thereby improving decision-making and saving time.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3200400" y="3496235"/>
            <a:ext cx="457200" cy="1075765"/>
          </a:xfrm>
          <a:prstGeom prst="rect">
            <a:avLst/>
          </a:prstGeom>
          <a:solidFill>
            <a:srgbClr val="4F7C8B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200400" y="3020747"/>
            <a:ext cx="457200" cy="457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4F7C8B"/>
            </a:solidFill>
          </a:ln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50%</a:t>
            </a:r>
            <a:endParaRPr lang="en-US" sz="800" dirty="0"/>
          </a:p>
        </p:txBody>
      </p:sp>
      <p:sp>
        <p:nvSpPr>
          <p:cNvPr id="7" name="Text 4"/>
          <p:cNvSpPr/>
          <p:nvPr/>
        </p:nvSpPr>
        <p:spPr>
          <a:xfrm>
            <a:off x="3017520" y="466344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100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Time Savings</a:t>
            </a:r>
            <a:endParaRPr lang="en-US" sz="1100" dirty="0"/>
          </a:p>
        </p:txBody>
      </p:sp>
      <p:sp>
        <p:nvSpPr>
          <p:cNvPr id="8" name="Shape 5"/>
          <p:cNvSpPr/>
          <p:nvPr/>
        </p:nvSpPr>
        <p:spPr>
          <a:xfrm>
            <a:off x="4389120" y="2743200"/>
            <a:ext cx="457200" cy="1828800"/>
          </a:xfrm>
          <a:prstGeom prst="rect">
            <a:avLst/>
          </a:prstGeom>
          <a:solidFill>
            <a:srgbClr val="4F7C8B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389120" y="2267712"/>
            <a:ext cx="457200" cy="457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4F7C8B"/>
            </a:solidFill>
          </a:ln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85%</a:t>
            </a:r>
            <a:endParaRPr lang="en-US" sz="800" dirty="0"/>
          </a:p>
        </p:txBody>
      </p:sp>
      <p:sp>
        <p:nvSpPr>
          <p:cNvPr id="10" name="Text 7"/>
          <p:cNvSpPr/>
          <p:nvPr/>
        </p:nvSpPr>
        <p:spPr>
          <a:xfrm>
            <a:off x="4206240" y="466344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100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Accuracy</a:t>
            </a:r>
            <a:endParaRPr lang="en-US" sz="1100" dirty="0"/>
          </a:p>
        </p:txBody>
      </p:sp>
      <p:sp>
        <p:nvSpPr>
          <p:cNvPr id="11" name="Shape 8"/>
          <p:cNvSpPr/>
          <p:nvPr/>
        </p:nvSpPr>
        <p:spPr>
          <a:xfrm>
            <a:off x="5577840" y="3711388"/>
            <a:ext cx="457200" cy="860612"/>
          </a:xfrm>
          <a:prstGeom prst="rect">
            <a:avLst/>
          </a:prstGeom>
          <a:solidFill>
            <a:srgbClr val="4F7C8B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5577840" y="3235900"/>
            <a:ext cx="457200" cy="457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4F7C8B"/>
            </a:solidFill>
          </a:ln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40%</a:t>
            </a:r>
            <a:endParaRPr lang="en-US" sz="800" dirty="0"/>
          </a:p>
        </p:txBody>
      </p:sp>
      <p:sp>
        <p:nvSpPr>
          <p:cNvPr id="13" name="Text 10"/>
          <p:cNvSpPr/>
          <p:nvPr/>
        </p:nvSpPr>
        <p:spPr>
          <a:xfrm>
            <a:off x="5394960" y="466344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100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 Satisfaction</a:t>
            </a:r>
            <a:endParaRPr lang="en-US" sz="1100" dirty="0"/>
          </a:p>
        </p:txBody>
      </p:sp>
      <p:sp>
        <p:nvSpPr>
          <p:cNvPr id="14" name="Shape 11"/>
          <p:cNvSpPr/>
          <p:nvPr/>
        </p:nvSpPr>
        <p:spPr>
          <a:xfrm>
            <a:off x="6766560" y="3926541"/>
            <a:ext cx="457200" cy="645459"/>
          </a:xfrm>
          <a:prstGeom prst="rect">
            <a:avLst/>
          </a:prstGeom>
          <a:solidFill>
            <a:srgbClr val="4F7C8B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766560" y="3451053"/>
            <a:ext cx="457200" cy="457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4F7C8B"/>
            </a:solidFill>
          </a:ln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30%</a:t>
            </a:r>
            <a:endParaRPr lang="en-US" sz="800" dirty="0"/>
          </a:p>
        </p:txBody>
      </p:sp>
      <p:sp>
        <p:nvSpPr>
          <p:cNvPr id="16" name="Text 13"/>
          <p:cNvSpPr/>
          <p:nvPr/>
        </p:nvSpPr>
        <p:spPr>
          <a:xfrm>
            <a:off x="6583680" y="466344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100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Cost Efficiency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BBBB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4572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Business Model Strategy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274320" y="914400"/>
            <a:ext cx="73152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LoanVision generates revenue through a subscription model for financial institutions and licensing fees for customization options. We aim to expand our market reach to include insurers.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4754880" y="1463040"/>
            <a:ext cx="0" cy="914400"/>
          </a:xfrm>
          <a:prstGeom prst="line">
            <a:avLst/>
          </a:prstGeom>
          <a:noFill/>
          <a:ln w="19050">
            <a:solidFill>
              <a:srgbClr val="DDDDD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645152" y="1463040"/>
            <a:ext cx="228600" cy="228600"/>
          </a:xfrm>
          <a:prstGeom prst="arc">
            <a:avLst>
              <a:gd name="adj1" fmla="val 0"/>
              <a:gd name="adj2" fmla="val 0"/>
            </a:avLst>
          </a:prstGeom>
          <a:solidFill>
            <a:srgbClr val="181C21"/>
          </a:solidFill>
          <a:ln/>
        </p:spPr>
      </p:sp>
      <p:sp>
        <p:nvSpPr>
          <p:cNvPr id="6" name="Text 4"/>
          <p:cNvSpPr/>
          <p:nvPr/>
        </p:nvSpPr>
        <p:spPr>
          <a:xfrm>
            <a:off x="0" y="1463040"/>
            <a:ext cx="4572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Subscription Model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914400" y="1920240"/>
            <a:ext cx="3657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Monthly charges for data access.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4754880" y="2377440"/>
            <a:ext cx="0" cy="914400"/>
          </a:xfrm>
          <a:prstGeom prst="line">
            <a:avLst/>
          </a:prstGeom>
          <a:noFill/>
          <a:ln w="19050">
            <a:solidFill>
              <a:srgbClr val="DDDDD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45152" y="2377440"/>
            <a:ext cx="228600" cy="228600"/>
          </a:xfrm>
          <a:prstGeom prst="arc">
            <a:avLst>
              <a:gd name="adj1" fmla="val 0"/>
              <a:gd name="adj2" fmla="val 0"/>
            </a:avLst>
          </a:prstGeom>
          <a:solidFill>
            <a:srgbClr val="4F7C8B"/>
          </a:solidFill>
          <a:ln/>
        </p:spPr>
      </p:sp>
      <p:sp>
        <p:nvSpPr>
          <p:cNvPr id="10" name="Text 8"/>
          <p:cNvSpPr/>
          <p:nvPr/>
        </p:nvSpPr>
        <p:spPr>
          <a:xfrm>
            <a:off x="5074920" y="2377440"/>
            <a:ext cx="4572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Customization Fees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5074920" y="2834640"/>
            <a:ext cx="3657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One-time fees for feature requests.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4754880" y="3429000"/>
            <a:ext cx="0" cy="914400"/>
          </a:xfrm>
          <a:prstGeom prst="line">
            <a:avLst/>
          </a:prstGeom>
          <a:noFill/>
          <a:ln w="19050">
            <a:solidFill>
              <a:srgbClr val="DDDDDD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4645152" y="3200400"/>
            <a:ext cx="228600" cy="228600"/>
          </a:xfrm>
          <a:prstGeom prst="arc">
            <a:avLst>
              <a:gd name="adj1" fmla="val 0"/>
              <a:gd name="adj2" fmla="val 0"/>
            </a:avLst>
          </a:prstGeom>
          <a:solidFill>
            <a:srgbClr val="434D5C"/>
          </a:solidFill>
          <a:ln/>
        </p:spPr>
      </p:sp>
      <p:sp>
        <p:nvSpPr>
          <p:cNvPr id="14" name="Text 12"/>
          <p:cNvSpPr/>
          <p:nvPr/>
        </p:nvSpPr>
        <p:spPr>
          <a:xfrm>
            <a:off x="0" y="3200400"/>
            <a:ext cx="4572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Partnerships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914400" y="3657600"/>
            <a:ext cx="3657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Collaborations with lenders and insurers.</a:t>
            </a:r>
            <a:endParaRPr lang="en-US" sz="1000" dirty="0"/>
          </a:p>
        </p:txBody>
      </p:sp>
      <p:sp>
        <p:nvSpPr>
          <p:cNvPr id="16" name="Shape 14"/>
          <p:cNvSpPr/>
          <p:nvPr/>
        </p:nvSpPr>
        <p:spPr>
          <a:xfrm>
            <a:off x="4645152" y="4297680"/>
            <a:ext cx="228600" cy="228600"/>
          </a:xfrm>
          <a:prstGeom prst="arc">
            <a:avLst>
              <a:gd name="adj1" fmla="val 0"/>
              <a:gd name="adj2" fmla="val 0"/>
            </a:avLst>
          </a:prstGeom>
          <a:solidFill>
            <a:srgbClr val="86ADBA"/>
          </a:solidFill>
          <a:ln/>
        </p:spPr>
      </p:sp>
      <p:sp>
        <p:nvSpPr>
          <p:cNvPr id="17" name="Text 15"/>
          <p:cNvSpPr/>
          <p:nvPr/>
        </p:nvSpPr>
        <p:spPr>
          <a:xfrm>
            <a:off x="5074920" y="4297680"/>
            <a:ext cx="4572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Market Expansion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5074920" y="4663440"/>
            <a:ext cx="3657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Plans to reach new markets by 2024.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BBBB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181C2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Finding Market Fit</a:t>
            </a:r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457200" y="10058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LoanVision fits into the global financial ecosystem, addressing the demand for digitized and accurate loan assessments. Plans include further integration into emerging markets with tailored solutions.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2286000" y="2743200"/>
            <a:ext cx="4572000" cy="4572000"/>
          </a:xfrm>
          <a:prstGeom prst="arc">
            <a:avLst>
              <a:gd name="adj1" fmla="val 10800000"/>
              <a:gd name="adj2" fmla="val 21600000"/>
            </a:avLst>
          </a:prstGeom>
          <a:noFill/>
          <a:ln w="457200">
            <a:solidFill>
              <a:srgbClr val="86ADBA">
                <a:alpha val="18000"/>
              </a:srgbClr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2057400" y="448056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81C2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-45720" y="310896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r" indent="0" marL="0">
              <a:buNone/>
            </a:pPr>
            <a:r>
              <a:rPr lang="en-US" sz="1400" b="1" dirty="0">
                <a:solidFill>
                  <a:srgbClr val="181C2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Global Approach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-45720" y="356616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Local adaptations and global network.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3200400" y="2775146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81C2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1097280" y="1403546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r" indent="0" marL="0">
              <a:buNone/>
            </a:pPr>
            <a:r>
              <a:rPr lang="en-US" sz="1400" b="1" dirty="0">
                <a:solidFill>
                  <a:srgbClr val="181C2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Technology Integration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1097280" y="1860746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r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Seamless integration with existing systems.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5486400" y="2775146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81C2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5760720" y="1403546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181C2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Training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5760720" y="1860746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Comprehensive training for operational use.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6629400" y="448056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81C2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6903720" y="3108960"/>
            <a:ext cx="2286000" cy="4572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181C21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Solution Tailoring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6903720" y="356616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10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Customized offerings for niche markets.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2025-10-07T11:01:21Z</dcterms:created>
  <dcterms:modified xsi:type="dcterms:W3CDTF">2025-10-07T11:01:21Z</dcterms:modified>
</cp:coreProperties>
</file>