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67" r:id="rId4"/>
    <p:sldId id="263" r:id="rId5"/>
    <p:sldId id="258" r:id="rId6"/>
    <p:sldId id="259" r:id="rId7"/>
    <p:sldId id="260" r:id="rId8"/>
    <p:sldId id="261" r:id="rId9"/>
    <p:sldId id="268" r:id="rId10"/>
    <p:sldId id="264" r:id="rId11"/>
    <p:sldId id="269" r:id="rId12"/>
    <p:sldId id="270" r:id="rId13"/>
    <p:sldId id="271" r:id="rId14"/>
    <p:sldId id="272" r:id="rId15"/>
    <p:sldId id="273" r:id="rId16"/>
    <p:sldId id="274" r:id="rId17"/>
    <p:sldId id="275" r:id="rId18"/>
    <p:sldId id="265" r:id="rId19"/>
    <p:sldId id="266" r:id="rId20"/>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B4CC42-EBD1-4616-A187-47F168BF4A0C}" v="4" dt="2023-11-08T12:46:29.2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0" autoAdjust="0"/>
  </p:normalViewPr>
  <p:slideViewPr>
    <p:cSldViewPr snapToGrid="0" snapToObjects="1">
      <p:cViewPr varScale="1">
        <p:scale>
          <a:sx n="109" d="100"/>
          <a:sy n="109" d="100"/>
        </p:scale>
        <p:origin x="734" y="8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5032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https://techatronic.com/automatic-street-light-with-ir-sensor/</a:t>
            </a:r>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https://www.coolfiresolutions.com/blog/smart-street-lights/</a:t>
            </a:r>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http://www.allenshariff.com/news-and-blogs/light-emitting-diodes-leds-green-technology/</a:t>
            </a: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http://circuit-diagramz.com/simple-automatic-street-light-circuit-diagram/</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https://www.youtube.com/watch?v=UonqU9gul-o</a:t>
            </a:r>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https://www.youtube.com/watch?v=foabU1WOJ4w</a:t>
            </a:r>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https://modernroboticsinc.com/product/light-sensor/</a:t>
            </a:r>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https://starofmysore.com/install-automatic-street-light-controllers-to-save-energy-and-money/</a:t>
            </a: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https://www.electrical-blog.com/a-review-of-smart-grid-and-renewable-energy-technology/</a:t>
            </a:r>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slidemake.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457200" y="2286000"/>
            <a:ext cx="8229600" cy="457200"/>
          </a:xfrm>
          <a:prstGeom prst="rect">
            <a:avLst/>
          </a:prstGeom>
          <a:noFill/>
          <a:ln/>
        </p:spPr>
        <p:txBody>
          <a:bodyPr wrap="square" rtlCol="0" anchor="ctr"/>
          <a:lstStyle/>
          <a:p>
            <a:pPr algn="ctr"/>
            <a:endParaRPr lang="en-US" sz="3000" dirty="0"/>
          </a:p>
        </p:txBody>
      </p:sp>
      <p:sp>
        <p:nvSpPr>
          <p:cNvPr id="3" name="Text 1">
            <a:hlinkClick r:id="rId3"/>
          </p:cNvPr>
          <p:cNvSpPr/>
          <p:nvPr/>
        </p:nvSpPr>
        <p:spPr>
          <a:xfrm>
            <a:off x="7160455" y="4572000"/>
            <a:ext cx="1828800" cy="457200"/>
          </a:xfrm>
          <a:prstGeom prst="rect">
            <a:avLst/>
          </a:prstGeom>
          <a:noFill/>
          <a:ln/>
        </p:spPr>
        <p:txBody>
          <a:bodyPr wrap="square" rtlCol="0" anchor="ctr"/>
          <a:lstStyle/>
          <a:p>
            <a:pPr algn="ctr"/>
            <a:endParaRPr lang="en-US" sz="1000" dirty="0"/>
          </a:p>
        </p:txBody>
      </p:sp>
      <p:sp>
        <p:nvSpPr>
          <p:cNvPr id="4" name="Text 0">
            <a:extLst>
              <a:ext uri="{FF2B5EF4-FFF2-40B4-BE49-F238E27FC236}">
                <a16:creationId xmlns:a16="http://schemas.microsoft.com/office/drawing/2014/main" id="{892BF3AB-DB68-C367-E082-49A759E1C336}"/>
              </a:ext>
            </a:extLst>
          </p:cNvPr>
          <p:cNvSpPr/>
          <p:nvPr/>
        </p:nvSpPr>
        <p:spPr>
          <a:xfrm>
            <a:off x="457200" y="2286000"/>
            <a:ext cx="8229600" cy="457200"/>
          </a:xfrm>
          <a:prstGeom prst="rect">
            <a:avLst/>
          </a:prstGeom>
          <a:noFill/>
          <a:ln/>
        </p:spPr>
        <p:txBody>
          <a:bodyPr wrap="square" rtlCol="0" anchor="ctr"/>
          <a:lstStyle/>
          <a:p>
            <a:pPr algn="ctr"/>
            <a:endParaRPr lang="en-US" sz="3000" dirty="0"/>
          </a:p>
        </p:txBody>
      </p:sp>
      <p:sp>
        <p:nvSpPr>
          <p:cNvPr id="5" name="Title 1">
            <a:extLst>
              <a:ext uri="{FF2B5EF4-FFF2-40B4-BE49-F238E27FC236}">
                <a16:creationId xmlns:a16="http://schemas.microsoft.com/office/drawing/2014/main" id="{A749B726-AA07-B253-5A24-535C41BA3EA2}"/>
              </a:ext>
            </a:extLst>
          </p:cNvPr>
          <p:cNvSpPr txBox="1">
            <a:spLocks/>
          </p:cNvSpPr>
          <p:nvPr/>
        </p:nvSpPr>
        <p:spPr>
          <a:xfrm>
            <a:off x="1888974" y="207424"/>
            <a:ext cx="5516661" cy="1099226"/>
          </a:xfrm>
          <a:prstGeom prst="rect">
            <a:avLst/>
          </a:prstGeom>
        </p:spPr>
        <p:txBody>
          <a:bodyPr>
            <a:normAutofit fontScale="6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2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VISVESVARAYA TECHNOLOGICAL UNIVERSITY</a:t>
            </a:r>
            <a:br>
              <a:rPr kumimoji="0" lang="en-IN" sz="2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br>
            <a:r>
              <a:rPr kumimoji="0" lang="en-IN" sz="2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BELAGAVI-590018</a:t>
            </a:r>
            <a:br>
              <a:rPr kumimoji="0" lang="en-IN" sz="2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br>
            <a:br>
              <a:rPr kumimoji="0" lang="en-IN" sz="54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br>
            <a:r>
              <a:rPr kumimoji="0" lang="en-IN" sz="2200" b="1" i="0" u="none" strike="noStrike" kern="1200" cap="none" spc="0" normalizeH="0" baseline="0" noProof="0">
                <a:ln>
                  <a:noFill/>
                </a:ln>
                <a:solidFill>
                  <a:srgbClr val="FF0000"/>
                </a:solidFill>
                <a:effectLst/>
                <a:uLnTx/>
                <a:uFillTx/>
                <a:latin typeface="Times New Roman" panose="02020603050405020304" pitchFamily="18" charset="0"/>
                <a:ea typeface="+mj-ea"/>
                <a:cs typeface="Times New Roman" panose="02020603050405020304" pitchFamily="18" charset="0"/>
              </a:rPr>
              <a:t>A  </a:t>
            </a:r>
            <a:r>
              <a:rPr kumimoji="0" lang="en-IN" sz="2200" b="1" i="0"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PROJECT REVIEW ON</a:t>
            </a:r>
            <a:endParaRPr kumimoji="0" lang="en-IN" sz="22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6" name="Subtitle 2">
            <a:extLst>
              <a:ext uri="{FF2B5EF4-FFF2-40B4-BE49-F238E27FC236}">
                <a16:creationId xmlns:a16="http://schemas.microsoft.com/office/drawing/2014/main" id="{6AC31A5F-2822-62B0-56F3-7322565E9A43}"/>
              </a:ext>
            </a:extLst>
          </p:cNvPr>
          <p:cNvSpPr txBox="1">
            <a:spLocks/>
          </p:cNvSpPr>
          <p:nvPr/>
        </p:nvSpPr>
        <p:spPr>
          <a:xfrm>
            <a:off x="457200" y="1429966"/>
            <a:ext cx="8444644" cy="3116119"/>
          </a:xfrm>
          <a:prstGeom prst="rect">
            <a:avLst/>
          </a:prstGeom>
        </p:spPr>
        <p:txBody>
          <a:bodyPr>
            <a:normAutofit fontScale="92500" lnSpcReduction="2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1600" b="1" i="0" u="sng"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DESIGN AND FABRICATION OF </a:t>
            </a:r>
            <a:r>
              <a:rPr lang="en-US" sz="1600" b="1" u="sng" dirty="0">
                <a:latin typeface="Times New Roman" panose="02020603050405020304" pitchFamily="18" charset="0"/>
                <a:cs typeface="Times New Roman" panose="02020603050405020304" pitchFamily="18" charset="0"/>
              </a:rPr>
              <a:t>LUNAR LANDER AND ROVER MODEL</a:t>
            </a:r>
            <a:endParaRPr kumimoji="0" lang="en-US" sz="1600" b="1" i="0" u="sng"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ctr" defTabSz="914400" rtl="0" eaLnBrk="1" fontAlgn="auto" latinLnBrk="0" hangingPunct="1">
              <a:lnSpc>
                <a:spcPct val="100000"/>
              </a:lnSpc>
              <a:spcBef>
                <a:spcPct val="20000"/>
              </a:spcBef>
              <a:spcAft>
                <a:spcPts val="0"/>
              </a:spcAft>
              <a:buClrTx/>
              <a:buSzTx/>
              <a:tabLst/>
              <a:defRPr/>
            </a:pPr>
            <a:endParaRPr kumimoji="0" lang="en-IN" sz="16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IN" sz="16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Submitted by,</a:t>
            </a:r>
          </a:p>
          <a:p>
            <a:pPr marL="342900" marR="0" lvl="0" indent="-342900" algn="ctr" defTabSz="914400" rtl="0" eaLnBrk="1" fontAlgn="auto" latinLnBrk="0" hangingPunct="1">
              <a:lnSpc>
                <a:spcPct val="100000"/>
              </a:lnSpc>
              <a:spcBef>
                <a:spcPct val="20000"/>
              </a:spcBef>
              <a:spcAft>
                <a:spcPts val="0"/>
              </a:spcAft>
              <a:buClrTx/>
              <a:buSzTx/>
              <a:tabLst/>
              <a:defRPr/>
            </a:pPr>
            <a:r>
              <a:rPr lang="en-AU" sz="1600" dirty="0">
                <a:latin typeface="Times New Roman" panose="02020603050405020304" pitchFamily="18" charset="0"/>
                <a:cs typeface="Times New Roman" panose="02020603050405020304" pitchFamily="18" charset="0"/>
              </a:rPr>
              <a:t>ABHILASH GS</a:t>
            </a:r>
            <a:r>
              <a:rPr kumimoji="0" lang="en-AU" sz="1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1MV20ME001</a:t>
            </a:r>
          </a:p>
          <a:p>
            <a:pPr marL="342900" marR="0" lvl="0" indent="-342900" algn="ctr" defTabSz="914400" rtl="0" eaLnBrk="1" fontAlgn="auto" latinLnBrk="0" hangingPunct="1">
              <a:lnSpc>
                <a:spcPct val="100000"/>
              </a:lnSpc>
              <a:spcBef>
                <a:spcPct val="20000"/>
              </a:spcBef>
              <a:spcAft>
                <a:spcPts val="0"/>
              </a:spcAft>
              <a:buClrTx/>
              <a:buSzTx/>
              <a:tabLst/>
              <a:defRPr/>
            </a:pPr>
            <a:r>
              <a:rPr lang="en-AU" sz="1600" dirty="0">
                <a:latin typeface="Times New Roman" panose="02020603050405020304" pitchFamily="18" charset="0"/>
                <a:cs typeface="Times New Roman" panose="02020603050405020304" pitchFamily="18" charset="0"/>
              </a:rPr>
              <a:t>BHASKAR ML</a:t>
            </a:r>
            <a:r>
              <a:rPr kumimoji="0" lang="en-AU" sz="1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1MV20ME009</a:t>
            </a: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AU" sz="1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BHUVANESHWARA</a:t>
            </a:r>
            <a:r>
              <a:rPr kumimoji="0" lang="en-AU" sz="1600" b="0" i="0" u="none" strike="noStrike" kern="1200" cap="none" spc="0" normalizeH="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P                                                         </a:t>
            </a:r>
            <a:r>
              <a:rPr kumimoji="0" lang="en-AU" sz="1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1MV20ME010</a:t>
            </a: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AU" sz="1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KUBER                                                                                  1MV20ME021</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600" b="1" i="0" u="none" strike="noStrike" kern="1200" cap="none" spc="0" normalizeH="0" baseline="0" noProof="0" dirty="0">
              <a:ln>
                <a:noFill/>
              </a:ln>
              <a:solidFill>
                <a:schemeClr val="accent2">
                  <a:lumMod val="75000"/>
                </a:schemeClr>
              </a:solidFill>
              <a:effectLst/>
              <a:uLnTx/>
              <a:uFillTx/>
              <a:latin typeface="Times New Roman" panose="02020603050405020304" pitchFamily="18" charset="0"/>
              <a:ea typeface="+mn-ea"/>
              <a:cs typeface="Times New Roman" panose="02020603050405020304" pitchFamily="18" charset="0"/>
            </a:endParaRPr>
          </a:p>
          <a:p>
            <a:pPr marL="342900" marR="0" lvl="0" indent="-342900" algn="ctr" defTabSz="914400" rtl="0" eaLnBrk="1" fontAlgn="auto" latinLnBrk="0" hangingPunct="1">
              <a:lnSpc>
                <a:spcPct val="120000"/>
              </a:lnSpc>
              <a:spcBef>
                <a:spcPct val="20000"/>
              </a:spcBef>
              <a:spcAft>
                <a:spcPts val="0"/>
              </a:spcAft>
              <a:buClrTx/>
              <a:buSzTx/>
              <a:tabLst/>
              <a:defRPr/>
            </a:pPr>
            <a:r>
              <a:rPr kumimoji="0" lang="en-US" sz="1300" b="1" i="0" u="none" strike="noStrike" kern="1200" cap="none" spc="0" normalizeH="0" baseline="0" noProof="0" dirty="0">
                <a:ln>
                  <a:noFill/>
                </a:ln>
                <a:solidFill>
                  <a:schemeClr val="accent2">
                    <a:lumMod val="75000"/>
                  </a:schemeClr>
                </a:solidFill>
                <a:effectLst/>
                <a:uLnTx/>
                <a:uFillTx/>
                <a:latin typeface="Times New Roman" panose="02020603050405020304" pitchFamily="18" charset="0"/>
                <a:ea typeface="+mn-ea"/>
                <a:cs typeface="Times New Roman" panose="02020603050405020304" pitchFamily="18" charset="0"/>
              </a:rPr>
              <a:t>Under the Guidance of</a:t>
            </a:r>
          </a:p>
          <a:p>
            <a:pPr marL="342900" marR="0" lvl="0" indent="-342900" algn="ctr" defTabSz="914400" rtl="0" eaLnBrk="1" fontAlgn="auto" latinLnBrk="0" hangingPunct="1">
              <a:lnSpc>
                <a:spcPct val="120000"/>
              </a:lnSpc>
              <a:spcBef>
                <a:spcPct val="20000"/>
              </a:spcBef>
              <a:spcAft>
                <a:spcPts val="0"/>
              </a:spcAft>
              <a:buClrTx/>
              <a:buSzTx/>
              <a:tabLst/>
              <a:defRPr/>
            </a:pPr>
            <a:r>
              <a:rPr lang="en-IN" sz="1600" b="1" u="sng" dirty="0" err="1">
                <a:solidFill>
                  <a:schemeClr val="accent2">
                    <a:lumMod val="75000"/>
                  </a:schemeClr>
                </a:solidFill>
                <a:latin typeface="Times New Roman" panose="02020603050405020304" pitchFamily="18" charset="0"/>
                <a:cs typeface="Times New Roman" panose="02020603050405020304" pitchFamily="18" charset="0"/>
              </a:rPr>
              <a:t>Mr.</a:t>
            </a:r>
            <a:r>
              <a:rPr lang="en-IN" sz="1600" b="1" u="sng" dirty="0">
                <a:solidFill>
                  <a:schemeClr val="accent2">
                    <a:lumMod val="75000"/>
                  </a:schemeClr>
                </a:solidFill>
                <a:latin typeface="Times New Roman" panose="02020603050405020304" pitchFamily="18" charset="0"/>
                <a:cs typeface="Times New Roman" panose="02020603050405020304" pitchFamily="18" charset="0"/>
              </a:rPr>
              <a:t> HALESH SB</a:t>
            </a:r>
            <a:endParaRPr kumimoji="0" lang="en-IN" sz="1600" b="1" i="0" u="sng" strike="noStrike" kern="1200" cap="none" spc="0" normalizeH="0" baseline="0" noProof="0" dirty="0">
              <a:ln>
                <a:noFill/>
              </a:ln>
              <a:solidFill>
                <a:schemeClr val="accent2">
                  <a:lumMod val="75000"/>
                </a:schemeClr>
              </a:solidFill>
              <a:effectLst/>
              <a:uLnTx/>
              <a:uFillTx/>
              <a:latin typeface="Times New Roman" panose="02020603050405020304" pitchFamily="18" charset="0"/>
              <a:ea typeface="+mn-ea"/>
              <a:cs typeface="Times New Roman" panose="02020603050405020304" pitchFamily="18" charset="0"/>
            </a:endParaRPr>
          </a:p>
          <a:p>
            <a:pPr marL="342900" marR="0" lvl="0" indent="-342900" algn="ctr" defTabSz="914400" rtl="0" eaLnBrk="1" fontAlgn="auto" latinLnBrk="0" hangingPunct="1">
              <a:lnSpc>
                <a:spcPct val="120000"/>
              </a:lnSpc>
              <a:spcBef>
                <a:spcPct val="20000"/>
              </a:spcBef>
              <a:spcAft>
                <a:spcPts val="0"/>
              </a:spcAft>
              <a:buClrTx/>
              <a:buSzTx/>
              <a:tabLst/>
              <a:defRPr/>
            </a:pPr>
            <a:r>
              <a:rPr kumimoji="0" lang="en-IN" sz="13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Associate professor, Department of Mechanical Engineering</a:t>
            </a:r>
          </a:p>
          <a:p>
            <a:pPr marL="342900" marR="0" lvl="0" indent="-342900" algn="ctr" defTabSz="914400" rtl="0" eaLnBrk="1" fontAlgn="auto" latinLnBrk="0" hangingPunct="1">
              <a:lnSpc>
                <a:spcPct val="120000"/>
              </a:lnSpc>
              <a:spcBef>
                <a:spcPct val="20000"/>
              </a:spcBef>
              <a:spcAft>
                <a:spcPts val="0"/>
              </a:spcAft>
              <a:buClrTx/>
              <a:buSzTx/>
              <a:tabLst/>
              <a:defRPr/>
            </a:pPr>
            <a:r>
              <a:rPr kumimoji="0" lang="en-IN"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SIR M .VISVESWARAYA INSTITUTE OF TECHNOLOGY, BENGALURU</a:t>
            </a:r>
          </a:p>
          <a:p>
            <a:pPr marL="342900" marR="0" lvl="0" indent="-342900" algn="ctr" defTabSz="914400" rtl="0" eaLnBrk="1" fontAlgn="auto" latinLnBrk="0" hangingPunct="1">
              <a:lnSpc>
                <a:spcPct val="120000"/>
              </a:lnSpc>
              <a:spcBef>
                <a:spcPct val="20000"/>
              </a:spcBef>
              <a:spcAft>
                <a:spcPts val="0"/>
              </a:spcAft>
              <a:buClrTx/>
              <a:buSzTx/>
              <a:tabLst/>
              <a:defRPr/>
            </a:pPr>
            <a:r>
              <a:rPr kumimoji="0" lang="en-IN" sz="13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Academic year 202</a:t>
            </a:r>
            <a:r>
              <a:rPr lang="en-IN" sz="1300" b="1" dirty="0">
                <a:latin typeface="Times New Roman" panose="02020603050405020304" pitchFamily="18" charset="0"/>
                <a:cs typeface="Times New Roman" panose="02020603050405020304" pitchFamily="18" charset="0"/>
              </a:rPr>
              <a:t>3</a:t>
            </a:r>
            <a:r>
              <a:rPr kumimoji="0" lang="en-IN" sz="13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-2024</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200" b="1" i="0" u="sng" strike="noStrike" kern="1200" cap="none" spc="0" normalizeH="0" baseline="0" noProof="0" dirty="0">
              <a:ln>
                <a:noFill/>
              </a:ln>
              <a:solidFill>
                <a:srgbClr val="FFFF00"/>
              </a:solidFill>
              <a:effectLst/>
              <a:uLnTx/>
              <a:uFillTx/>
              <a:latin typeface="Times New Roman" pitchFamily="18" charset="0"/>
              <a:ea typeface="+mn-ea"/>
              <a:cs typeface="Times New Roman" pitchFamily="18" charset="0"/>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1600" b="0"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000" b="0" i="0" u="none" strike="noStrike" kern="1200" cap="none" spc="0" normalizeH="0" baseline="0" noProof="0" dirty="0">
              <a:ln>
                <a:noFill/>
              </a:ln>
              <a:solidFill>
                <a:schemeClr val="bg1"/>
              </a:solidFill>
              <a:effectLst/>
              <a:uLnTx/>
              <a:uFillTx/>
              <a:latin typeface="+mj-lt"/>
              <a:ea typeface="+mn-ea"/>
              <a:cs typeface="+mn-cs"/>
            </a:endParaRPr>
          </a:p>
        </p:txBody>
      </p:sp>
      <p:pic>
        <p:nvPicPr>
          <p:cNvPr id="7" name="Picture 6">
            <a:extLst>
              <a:ext uri="{FF2B5EF4-FFF2-40B4-BE49-F238E27FC236}">
                <a16:creationId xmlns:a16="http://schemas.microsoft.com/office/drawing/2014/main" id="{A29427AF-9347-524F-F1B2-91A1D13209E1}"/>
              </a:ext>
            </a:extLst>
          </p:cNvPr>
          <p:cNvPicPr/>
          <p:nvPr/>
        </p:nvPicPr>
        <p:blipFill>
          <a:blip r:embed="rId4"/>
          <a:stretch>
            <a:fillRect/>
          </a:stretch>
        </p:blipFill>
        <p:spPr>
          <a:xfrm>
            <a:off x="302454" y="183595"/>
            <a:ext cx="1475708" cy="1099226"/>
          </a:xfrm>
          <a:prstGeom prst="rect">
            <a:avLst/>
          </a:prstGeom>
        </p:spPr>
      </p:pic>
      <p:pic>
        <p:nvPicPr>
          <p:cNvPr id="12" name="Picture 11">
            <a:extLst>
              <a:ext uri="{FF2B5EF4-FFF2-40B4-BE49-F238E27FC236}">
                <a16:creationId xmlns:a16="http://schemas.microsoft.com/office/drawing/2014/main" id="{D988E1F1-A898-DBFB-A350-73E874DEBE59}"/>
              </a:ext>
            </a:extLst>
          </p:cNvPr>
          <p:cNvPicPr>
            <a:picLocks noChangeAspect="1"/>
          </p:cNvPicPr>
          <p:nvPr/>
        </p:nvPicPr>
        <p:blipFill>
          <a:blip r:embed="rId5"/>
          <a:stretch>
            <a:fillRect/>
          </a:stretch>
        </p:blipFill>
        <p:spPr>
          <a:xfrm>
            <a:off x="7426138" y="173853"/>
            <a:ext cx="1415408" cy="11187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0" y="4572000"/>
            <a:ext cx="9144000" cy="576072"/>
          </a:xfrm>
          <a:prstGeom prst="rect">
            <a:avLst/>
          </a:prstGeom>
          <a:solidFill>
            <a:srgbClr val="3B4D54"/>
          </a:solidFill>
          <a:ln/>
        </p:spPr>
      </p:sp>
      <p:sp>
        <p:nvSpPr>
          <p:cNvPr id="3" name="Shape 1"/>
          <p:cNvSpPr/>
          <p:nvPr/>
        </p:nvSpPr>
        <p:spPr>
          <a:xfrm>
            <a:off x="8503920" y="4572000"/>
            <a:ext cx="640080" cy="576072"/>
          </a:xfrm>
          <a:prstGeom prst="rect">
            <a:avLst/>
          </a:prstGeom>
          <a:solidFill>
            <a:srgbClr val="B9BAB5"/>
          </a:solidFill>
          <a:ln/>
        </p:spPr>
      </p:sp>
      <p:sp>
        <p:nvSpPr>
          <p:cNvPr id="4" name="Text 2"/>
          <p:cNvSpPr/>
          <p:nvPr/>
        </p:nvSpPr>
        <p:spPr>
          <a:xfrm>
            <a:off x="8503920" y="4572000"/>
            <a:ext cx="640080" cy="576072"/>
          </a:xfrm>
          <a:prstGeom prst="rect">
            <a:avLst/>
          </a:prstGeom>
          <a:noFill/>
          <a:ln/>
        </p:spPr>
        <p:txBody>
          <a:bodyPr wrap="square" rtlCol="0" anchor="ctr"/>
          <a:lstStyle/>
          <a:p>
            <a:pPr algn="ctr"/>
            <a:r>
              <a:rPr lang="en-US" dirty="0">
                <a:latin typeface="Optima" pitchFamily="34" charset="0"/>
                <a:ea typeface="Optima" pitchFamily="34" charset="-122"/>
              </a:rPr>
              <a:t>9</a:t>
            </a:r>
            <a:endParaRPr lang="en-US" dirty="0"/>
          </a:p>
        </p:txBody>
      </p:sp>
      <p:pic>
        <p:nvPicPr>
          <p:cNvPr id="5" name="Image 0"/>
          <p:cNvPicPr>
            <a:picLocks noChangeAspect="1"/>
          </p:cNvPicPr>
          <p:nvPr/>
        </p:nvPicPr>
        <p:blipFill rotWithShape="1">
          <a:blip r:embed="rId3">
            <a:extLst>
              <a:ext uri="{28A0092B-C50C-407E-A947-70E740481C1C}">
                <a14:useLocalDpi xmlns:a14="http://schemas.microsoft.com/office/drawing/2010/main" val="0"/>
              </a:ext>
            </a:extLst>
          </a:blip>
          <a:srcRect l="16111" t="17948"/>
          <a:stretch/>
        </p:blipFill>
        <p:spPr>
          <a:xfrm>
            <a:off x="6000749" y="1074190"/>
            <a:ext cx="2419351" cy="3155139"/>
          </a:xfrm>
          <a:prstGeom prst="rect">
            <a:avLst/>
          </a:prstGeom>
        </p:spPr>
      </p:pic>
      <p:sp>
        <p:nvSpPr>
          <p:cNvPr id="7" name="Text 3"/>
          <p:cNvSpPr/>
          <p:nvPr/>
        </p:nvSpPr>
        <p:spPr>
          <a:xfrm>
            <a:off x="457200" y="228600"/>
            <a:ext cx="8229600" cy="822960"/>
          </a:xfrm>
          <a:prstGeom prst="rect">
            <a:avLst/>
          </a:prstGeom>
          <a:noFill/>
          <a:ln/>
        </p:spPr>
        <p:txBody>
          <a:bodyPr wrap="square" rtlCol="0" anchor="ctr"/>
          <a:lstStyle/>
          <a:p>
            <a:r>
              <a:rPr lang="en-US" b="1" u="sng" dirty="0">
                <a:solidFill>
                  <a:schemeClr val="tx1">
                    <a:lumMod val="75000"/>
                    <a:lumOff val="25000"/>
                  </a:schemeClr>
                </a:solidFill>
                <a:latin typeface="Optima" pitchFamily="34" charset="0"/>
                <a:ea typeface="Optima" pitchFamily="34" charset="-122"/>
                <a:cs typeface="Optima" pitchFamily="34" charset="-120"/>
              </a:rPr>
              <a:t>Benefits of  Design and Fabrication of Lunar Lander and Rover Model</a:t>
            </a:r>
            <a:endParaRPr lang="en-US" u="sng" dirty="0">
              <a:solidFill>
                <a:schemeClr val="tx1">
                  <a:lumMod val="75000"/>
                  <a:lumOff val="25000"/>
                </a:schemeClr>
              </a:solidFill>
            </a:endParaRPr>
          </a:p>
        </p:txBody>
      </p:sp>
      <p:sp>
        <p:nvSpPr>
          <p:cNvPr id="8" name="Text 4"/>
          <p:cNvSpPr/>
          <p:nvPr/>
        </p:nvSpPr>
        <p:spPr>
          <a:xfrm>
            <a:off x="457199" y="1051560"/>
            <a:ext cx="5438776" cy="3200400"/>
          </a:xfrm>
          <a:prstGeom prst="rect">
            <a:avLst/>
          </a:prstGeom>
          <a:noFill/>
          <a:ln/>
        </p:spPr>
        <p:txBody>
          <a:bodyPr wrap="square" rtlCol="0" anchor="t"/>
          <a:lstStyle/>
          <a:p>
            <a:pPr marL="342900" indent="-342900">
              <a:buFont typeface="+mj-lt"/>
              <a:buAutoNum type="arabicPeriod"/>
            </a:pPr>
            <a:r>
              <a:rPr lang="en-US" sz="1600" dirty="0">
                <a:solidFill>
                  <a:srgbClr val="222222"/>
                </a:solidFill>
                <a:latin typeface="Optima" pitchFamily="34" charset="0"/>
                <a:ea typeface="Optima" pitchFamily="34" charset="-122"/>
                <a:cs typeface="Optima" pitchFamily="34" charset="-120"/>
              </a:rPr>
              <a:t>Models inspire creativity, innovation, and imagination by showcasing the possibilities of lunar exploration and colonization. They encourage individuals to envision a future where humanity expands its presence beyond Earth, sparking ideas for future missions and technological developments.</a:t>
            </a:r>
          </a:p>
          <a:p>
            <a:pPr marL="342900" indent="-342900">
              <a:buFont typeface="+mj-lt"/>
              <a:buAutoNum type="arabicPeriod"/>
            </a:pPr>
            <a:endParaRPr lang="en-US" sz="1600" dirty="0"/>
          </a:p>
          <a:p>
            <a:pPr marL="342900" indent="-342900">
              <a:buFont typeface="+mj-lt"/>
              <a:buAutoNum type="arabicPeriod"/>
            </a:pPr>
            <a:r>
              <a:rPr lang="en-US" sz="1600" dirty="0">
                <a:solidFill>
                  <a:srgbClr val="222222"/>
                </a:solidFill>
                <a:latin typeface="Optima" pitchFamily="34" charset="0"/>
                <a:ea typeface="Optima" pitchFamily="34" charset="-122"/>
                <a:cs typeface="Optima" pitchFamily="34" charset="-120"/>
              </a:rPr>
              <a:t>Models generate public interest and excitement about space exploration by providing a tangible representation of cutting-edge technology and scientific advancements. They contribute to outreach efforts aimed at raising awareness and support for space exploration initiatives.</a:t>
            </a:r>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945C813A-B702-2E7A-987A-68524FBB4F11}"/>
              </a:ext>
            </a:extLst>
          </p:cNvPr>
          <p:cNvSpPr/>
          <p:nvPr/>
        </p:nvSpPr>
        <p:spPr>
          <a:xfrm>
            <a:off x="0" y="4572000"/>
            <a:ext cx="9144000" cy="576072"/>
          </a:xfrm>
          <a:prstGeom prst="rect">
            <a:avLst/>
          </a:prstGeom>
          <a:solidFill>
            <a:srgbClr val="3B4D54"/>
          </a:solidFill>
          <a:ln/>
        </p:spPr>
      </p:sp>
      <p:sp>
        <p:nvSpPr>
          <p:cNvPr id="3" name="Shape 1">
            <a:extLst>
              <a:ext uri="{FF2B5EF4-FFF2-40B4-BE49-F238E27FC236}">
                <a16:creationId xmlns:a16="http://schemas.microsoft.com/office/drawing/2014/main" id="{69AE9269-B963-B551-98C1-CD5727FFB8BB}"/>
              </a:ext>
            </a:extLst>
          </p:cNvPr>
          <p:cNvSpPr/>
          <p:nvPr/>
        </p:nvSpPr>
        <p:spPr>
          <a:xfrm>
            <a:off x="8503920" y="4572000"/>
            <a:ext cx="640080" cy="576072"/>
          </a:xfrm>
          <a:prstGeom prst="rect">
            <a:avLst/>
          </a:prstGeom>
          <a:solidFill>
            <a:srgbClr val="B9BAB5"/>
          </a:solidFill>
          <a:ln/>
        </p:spPr>
        <p:txBody>
          <a:bodyPr/>
          <a:lstStyle/>
          <a:p>
            <a:pPr algn="just">
              <a:lnSpc>
                <a:spcPct val="150000"/>
              </a:lnSpc>
            </a:pPr>
            <a:r>
              <a:rPr lang="en-US" dirty="0"/>
              <a:t>  10</a:t>
            </a:r>
            <a:endParaRPr lang="en-IN" dirty="0"/>
          </a:p>
        </p:txBody>
      </p:sp>
      <p:sp>
        <p:nvSpPr>
          <p:cNvPr id="9" name="Rectangle 4">
            <a:extLst>
              <a:ext uri="{FF2B5EF4-FFF2-40B4-BE49-F238E27FC236}">
                <a16:creationId xmlns:a16="http://schemas.microsoft.com/office/drawing/2014/main" id="{6A29C538-E304-7DFE-9F65-822A5AF74920}"/>
              </a:ext>
            </a:extLst>
          </p:cNvPr>
          <p:cNvSpPr>
            <a:spLocks noChangeArrowheads="1"/>
          </p:cNvSpPr>
          <p:nvPr/>
        </p:nvSpPr>
        <p:spPr bwMode="auto">
          <a:xfrm>
            <a:off x="177175" y="38786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DESIGN OF THE LANDER AND ROVER</a:t>
            </a:r>
          </a:p>
        </p:txBody>
      </p:sp>
      <p:pic>
        <p:nvPicPr>
          <p:cNvPr id="11" name="Picture 10">
            <a:extLst>
              <a:ext uri="{FF2B5EF4-FFF2-40B4-BE49-F238E27FC236}">
                <a16:creationId xmlns:a16="http://schemas.microsoft.com/office/drawing/2014/main" id="{AE8FA3D4-19A2-B434-EC50-5BA4AE6ECEF9}"/>
              </a:ext>
            </a:extLst>
          </p:cNvPr>
          <p:cNvPicPr>
            <a:picLocks noChangeAspect="1"/>
          </p:cNvPicPr>
          <p:nvPr/>
        </p:nvPicPr>
        <p:blipFill>
          <a:blip r:embed="rId2"/>
          <a:stretch>
            <a:fillRect/>
          </a:stretch>
        </p:blipFill>
        <p:spPr>
          <a:xfrm>
            <a:off x="262206" y="1322914"/>
            <a:ext cx="4216400" cy="2302933"/>
          </a:xfrm>
          <a:prstGeom prst="rect">
            <a:avLst/>
          </a:prstGeom>
        </p:spPr>
      </p:pic>
      <p:pic>
        <p:nvPicPr>
          <p:cNvPr id="13" name="Picture 12">
            <a:extLst>
              <a:ext uri="{FF2B5EF4-FFF2-40B4-BE49-F238E27FC236}">
                <a16:creationId xmlns:a16="http://schemas.microsoft.com/office/drawing/2014/main" id="{D1801A12-1CEB-7F05-D09F-7CA4E0383E71}"/>
              </a:ext>
            </a:extLst>
          </p:cNvPr>
          <p:cNvPicPr>
            <a:picLocks noChangeAspect="1"/>
          </p:cNvPicPr>
          <p:nvPr/>
        </p:nvPicPr>
        <p:blipFill>
          <a:blip r:embed="rId3"/>
          <a:stretch>
            <a:fillRect/>
          </a:stretch>
        </p:blipFill>
        <p:spPr>
          <a:xfrm>
            <a:off x="4848113" y="1128180"/>
            <a:ext cx="3805767" cy="2497667"/>
          </a:xfrm>
          <a:prstGeom prst="rect">
            <a:avLst/>
          </a:prstGeom>
        </p:spPr>
      </p:pic>
      <p:sp>
        <p:nvSpPr>
          <p:cNvPr id="15" name="TextBox 14">
            <a:extLst>
              <a:ext uri="{FF2B5EF4-FFF2-40B4-BE49-F238E27FC236}">
                <a16:creationId xmlns:a16="http://schemas.microsoft.com/office/drawing/2014/main" id="{FC27F9CA-B304-0C63-FF76-B9AC6C6AF4F9}"/>
              </a:ext>
            </a:extLst>
          </p:cNvPr>
          <p:cNvSpPr txBox="1"/>
          <p:nvPr/>
        </p:nvSpPr>
        <p:spPr>
          <a:xfrm>
            <a:off x="2025748" y="3553938"/>
            <a:ext cx="977704" cy="338554"/>
          </a:xfrm>
          <a:prstGeom prst="rect">
            <a:avLst/>
          </a:prstGeom>
          <a:noFill/>
        </p:spPr>
        <p:txBody>
          <a:bodyPr wrap="square">
            <a:spAutoFit/>
          </a:bodyPr>
          <a:lstStyle/>
          <a:p>
            <a:r>
              <a:rPr lang="en-US" sz="1600" b="1" dirty="0">
                <a:solidFill>
                  <a:srgbClr val="222222"/>
                </a:solidFill>
                <a:latin typeface="Optima" pitchFamily="34" charset="0"/>
                <a:ea typeface="Optima" pitchFamily="34" charset="-122"/>
                <a:cs typeface="Optima" pitchFamily="34" charset="-120"/>
              </a:rPr>
              <a:t>ROVER</a:t>
            </a:r>
            <a:endParaRPr lang="en-IN" sz="1600" b="1" dirty="0"/>
          </a:p>
        </p:txBody>
      </p:sp>
      <p:sp>
        <p:nvSpPr>
          <p:cNvPr id="17" name="TextBox 16">
            <a:extLst>
              <a:ext uri="{FF2B5EF4-FFF2-40B4-BE49-F238E27FC236}">
                <a16:creationId xmlns:a16="http://schemas.microsoft.com/office/drawing/2014/main" id="{D98FE6F2-75FB-4968-9A77-B1419923FB6F}"/>
              </a:ext>
            </a:extLst>
          </p:cNvPr>
          <p:cNvSpPr txBox="1"/>
          <p:nvPr/>
        </p:nvSpPr>
        <p:spPr>
          <a:xfrm>
            <a:off x="6316393" y="3553938"/>
            <a:ext cx="1983545" cy="338554"/>
          </a:xfrm>
          <a:prstGeom prst="rect">
            <a:avLst/>
          </a:prstGeom>
          <a:noFill/>
        </p:spPr>
        <p:txBody>
          <a:bodyPr wrap="square">
            <a:spAutoFit/>
          </a:bodyPr>
          <a:lstStyle/>
          <a:p>
            <a:r>
              <a:rPr lang="en-US" sz="1600" b="1" dirty="0">
                <a:solidFill>
                  <a:srgbClr val="222222"/>
                </a:solidFill>
                <a:latin typeface="Optima" pitchFamily="34" charset="0"/>
                <a:ea typeface="Optima" pitchFamily="34" charset="-122"/>
                <a:cs typeface="Optima" pitchFamily="34" charset="-120"/>
              </a:rPr>
              <a:t>LANDER</a:t>
            </a:r>
            <a:endParaRPr lang="en-IN" sz="1600" b="1" dirty="0"/>
          </a:p>
        </p:txBody>
      </p:sp>
    </p:spTree>
    <p:extLst>
      <p:ext uri="{BB962C8B-B14F-4D97-AF65-F5344CB8AC3E}">
        <p14:creationId xmlns:p14="http://schemas.microsoft.com/office/powerpoint/2010/main" val="3180735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B8FCB7D8-2B38-BFBD-B1F2-344537154159}"/>
              </a:ext>
            </a:extLst>
          </p:cNvPr>
          <p:cNvSpPr/>
          <p:nvPr/>
        </p:nvSpPr>
        <p:spPr>
          <a:xfrm>
            <a:off x="0" y="4579034"/>
            <a:ext cx="9144000" cy="576072"/>
          </a:xfrm>
          <a:prstGeom prst="rect">
            <a:avLst/>
          </a:prstGeom>
          <a:solidFill>
            <a:srgbClr val="3B4D54"/>
          </a:solidFill>
          <a:ln/>
        </p:spPr>
      </p:sp>
      <p:sp>
        <p:nvSpPr>
          <p:cNvPr id="3" name="Shape 1">
            <a:extLst>
              <a:ext uri="{FF2B5EF4-FFF2-40B4-BE49-F238E27FC236}">
                <a16:creationId xmlns:a16="http://schemas.microsoft.com/office/drawing/2014/main" id="{E2546DD8-E3BC-4855-F76A-48409D671A96}"/>
              </a:ext>
            </a:extLst>
          </p:cNvPr>
          <p:cNvSpPr/>
          <p:nvPr/>
        </p:nvSpPr>
        <p:spPr>
          <a:xfrm>
            <a:off x="8503920" y="4572000"/>
            <a:ext cx="640080" cy="576072"/>
          </a:xfrm>
          <a:prstGeom prst="rect">
            <a:avLst/>
          </a:prstGeom>
          <a:solidFill>
            <a:srgbClr val="B9BAB5"/>
          </a:solidFill>
          <a:ln/>
        </p:spPr>
        <p:txBody>
          <a:bodyPr/>
          <a:lstStyle/>
          <a:p>
            <a:pPr algn="just">
              <a:lnSpc>
                <a:spcPct val="150000"/>
              </a:lnSpc>
            </a:pPr>
            <a:r>
              <a:rPr lang="en-US" dirty="0"/>
              <a:t>  11</a:t>
            </a:r>
            <a:endParaRPr lang="en-IN" dirty="0"/>
          </a:p>
        </p:txBody>
      </p:sp>
      <p:sp>
        <p:nvSpPr>
          <p:cNvPr id="4" name="Rectangle 1">
            <a:extLst>
              <a:ext uri="{FF2B5EF4-FFF2-40B4-BE49-F238E27FC236}">
                <a16:creationId xmlns:a16="http://schemas.microsoft.com/office/drawing/2014/main" id="{9426A9D8-CA54-623A-DE8C-2EBB21008CF9}"/>
              </a:ext>
            </a:extLst>
          </p:cNvPr>
          <p:cNvSpPr>
            <a:spLocks noChangeArrowheads="1"/>
          </p:cNvSpPr>
          <p:nvPr/>
        </p:nvSpPr>
        <p:spPr bwMode="auto">
          <a:xfrm>
            <a:off x="239151" y="145924"/>
            <a:ext cx="61051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THEORETICAL DESIGN CALCULATION AND TESTING</a:t>
            </a:r>
          </a:p>
        </p:txBody>
      </p:sp>
      <p:sp>
        <p:nvSpPr>
          <p:cNvPr id="5" name="Rectangle 2">
            <a:extLst>
              <a:ext uri="{FF2B5EF4-FFF2-40B4-BE49-F238E27FC236}">
                <a16:creationId xmlns:a16="http://schemas.microsoft.com/office/drawing/2014/main" id="{04E727C2-925A-976D-1631-37F5E066152B}"/>
              </a:ext>
            </a:extLst>
          </p:cNvPr>
          <p:cNvSpPr>
            <a:spLocks noChangeArrowheads="1"/>
          </p:cNvSpPr>
          <p:nvPr/>
        </p:nvSpPr>
        <p:spPr bwMode="auto">
          <a:xfrm>
            <a:off x="239151" y="652088"/>
            <a:ext cx="879934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the numerical simulation, a model was implanted with unlimited variations to produce complex scenarios. These capabilities allow the analysis and understanding of the interaction of each element in the system. Firstly, the design of the model must be</a:t>
            </a: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developed. The model represents the system itself, whereas the simulation represents the operation of the system overtime. To conduct a simulation and fabrication, a design calculation is introduced and applied.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W = mg</a:t>
            </a:r>
          </a:p>
        </p:txBody>
      </p:sp>
      <p:sp>
        <p:nvSpPr>
          <p:cNvPr id="7" name="TextBox 6">
            <a:extLst>
              <a:ext uri="{FF2B5EF4-FFF2-40B4-BE49-F238E27FC236}">
                <a16:creationId xmlns:a16="http://schemas.microsoft.com/office/drawing/2014/main" id="{D6E727F5-82F0-6D6D-46A3-74B858D4A0D3}"/>
              </a:ext>
            </a:extLst>
          </p:cNvPr>
          <p:cNvSpPr txBox="1"/>
          <p:nvPr/>
        </p:nvSpPr>
        <p:spPr>
          <a:xfrm>
            <a:off x="284871" y="3006495"/>
            <a:ext cx="4572000" cy="369332"/>
          </a:xfrm>
          <a:prstGeom prst="rect">
            <a:avLst/>
          </a:prstGeom>
          <a:noFill/>
        </p:spPr>
        <p:txBody>
          <a:bodyPr wrap="square">
            <a:spAutoFit/>
          </a:bodyPr>
          <a:lstStyle/>
          <a:p>
            <a:r>
              <a:rPr kumimoji="0" lang="en-US" altLang="en-US" sz="1800" b="1" i="0" u="none" strike="noStrike" cap="none" normalizeH="0" baseline="0" dirty="0">
                <a:ln>
                  <a:noFill/>
                </a:ln>
                <a:solidFill>
                  <a:schemeClr val="tx1"/>
                </a:solidFill>
                <a:effectLst/>
                <a:latin typeface="Arial" panose="020B0604020202020204" pitchFamily="34" charset="0"/>
              </a:rPr>
              <a:t>DC Motor </a:t>
            </a:r>
            <a:endParaRPr lang="en-IN" b="1" dirty="0"/>
          </a:p>
        </p:txBody>
      </p:sp>
      <p:sp>
        <p:nvSpPr>
          <p:cNvPr id="8" name="Rectangle 3">
            <a:extLst>
              <a:ext uri="{FF2B5EF4-FFF2-40B4-BE49-F238E27FC236}">
                <a16:creationId xmlns:a16="http://schemas.microsoft.com/office/drawing/2014/main" id="{BE9016D2-4E2A-BC31-1DE8-304AE3959694}"/>
              </a:ext>
            </a:extLst>
          </p:cNvPr>
          <p:cNvSpPr>
            <a:spLocks noChangeArrowheads="1"/>
          </p:cNvSpPr>
          <p:nvPr/>
        </p:nvSpPr>
        <p:spPr bwMode="auto">
          <a:xfrm>
            <a:off x="284871" y="381937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motor is being used at 12V and 20 Watts. Since the motor is of 20 Watts and from</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battery it is required the power of 20 Watts hence the battery can deliver the power</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to the motor.</a:t>
            </a:r>
          </a:p>
        </p:txBody>
      </p:sp>
    </p:spTree>
    <p:extLst>
      <p:ext uri="{BB962C8B-B14F-4D97-AF65-F5344CB8AC3E}">
        <p14:creationId xmlns:p14="http://schemas.microsoft.com/office/powerpoint/2010/main" val="231465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E3F48522-E5D9-29F0-8E76-57157498294B}"/>
              </a:ext>
            </a:extLst>
          </p:cNvPr>
          <p:cNvSpPr/>
          <p:nvPr/>
        </p:nvSpPr>
        <p:spPr>
          <a:xfrm>
            <a:off x="0" y="4572000"/>
            <a:ext cx="9144000" cy="576072"/>
          </a:xfrm>
          <a:prstGeom prst="rect">
            <a:avLst/>
          </a:prstGeom>
          <a:solidFill>
            <a:srgbClr val="3B4D54"/>
          </a:solidFill>
          <a:ln/>
        </p:spPr>
      </p:sp>
      <p:sp>
        <p:nvSpPr>
          <p:cNvPr id="3" name="Shape 1">
            <a:extLst>
              <a:ext uri="{FF2B5EF4-FFF2-40B4-BE49-F238E27FC236}">
                <a16:creationId xmlns:a16="http://schemas.microsoft.com/office/drawing/2014/main" id="{7AC00FC5-E6A4-7DDF-65A8-F42CDA1EE789}"/>
              </a:ext>
            </a:extLst>
          </p:cNvPr>
          <p:cNvSpPr/>
          <p:nvPr/>
        </p:nvSpPr>
        <p:spPr>
          <a:xfrm>
            <a:off x="8503920" y="4572000"/>
            <a:ext cx="640080" cy="576072"/>
          </a:xfrm>
          <a:prstGeom prst="rect">
            <a:avLst/>
          </a:prstGeom>
          <a:solidFill>
            <a:srgbClr val="B9BAB5"/>
          </a:solidFill>
          <a:ln/>
        </p:spPr>
        <p:txBody>
          <a:bodyPr/>
          <a:lstStyle/>
          <a:p>
            <a:pPr algn="just">
              <a:lnSpc>
                <a:spcPct val="150000"/>
              </a:lnSpc>
            </a:pPr>
            <a:r>
              <a:rPr lang="en-US" dirty="0"/>
              <a:t>  12</a:t>
            </a:r>
            <a:endParaRPr lang="en-IN" dirty="0"/>
          </a:p>
        </p:txBody>
      </p:sp>
      <p:sp>
        <p:nvSpPr>
          <p:cNvPr id="4" name="Rectangle 1">
            <a:extLst>
              <a:ext uri="{FF2B5EF4-FFF2-40B4-BE49-F238E27FC236}">
                <a16:creationId xmlns:a16="http://schemas.microsoft.com/office/drawing/2014/main" id="{A342038B-E634-E8B8-C574-EF473B2E8BF8}"/>
              </a:ext>
            </a:extLst>
          </p:cNvPr>
          <p:cNvSpPr>
            <a:spLocks noChangeArrowheads="1"/>
          </p:cNvSpPr>
          <p:nvPr/>
        </p:nvSpPr>
        <p:spPr bwMode="auto">
          <a:xfrm>
            <a:off x="436099" y="328805"/>
            <a:ext cx="43332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Motor speed=N= 60rpm Power=20 watts</a:t>
            </a:r>
          </a:p>
        </p:txBody>
      </p:sp>
      <p:sp>
        <p:nvSpPr>
          <p:cNvPr id="5" name="Rectangle 2">
            <a:extLst>
              <a:ext uri="{FF2B5EF4-FFF2-40B4-BE49-F238E27FC236}">
                <a16:creationId xmlns:a16="http://schemas.microsoft.com/office/drawing/2014/main" id="{3E491195-2458-51B6-0B51-B198926BB8B6}"/>
              </a:ext>
            </a:extLst>
          </p:cNvPr>
          <p:cNvSpPr>
            <a:spLocks noChangeArrowheads="1"/>
          </p:cNvSpPr>
          <p:nvPr/>
        </p:nvSpPr>
        <p:spPr bwMode="auto">
          <a:xfrm>
            <a:off x="436099" y="708132"/>
            <a:ext cx="265072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P =2𝜋NT/60</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 = 𝑃 x 60/( 2 x 𝜋 x 60)</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T = 20 x 60/2 x 𝜋 x 60</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T = 3.18471 N-m </a:t>
            </a:r>
          </a:p>
        </p:txBody>
      </p:sp>
      <p:sp>
        <p:nvSpPr>
          <p:cNvPr id="6" name="Rectangle 3">
            <a:extLst>
              <a:ext uri="{FF2B5EF4-FFF2-40B4-BE49-F238E27FC236}">
                <a16:creationId xmlns:a16="http://schemas.microsoft.com/office/drawing/2014/main" id="{A68DAD35-FAAB-7344-24C2-1C3E7DDAEDBF}"/>
              </a:ext>
            </a:extLst>
          </p:cNvPr>
          <p:cNvSpPr>
            <a:spLocks noChangeArrowheads="1"/>
          </p:cNvSpPr>
          <p:nvPr/>
        </p:nvSpPr>
        <p:spPr bwMode="auto">
          <a:xfrm>
            <a:off x="197337" y="2039817"/>
            <a:ext cx="190308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Machine speed</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7" name="Rectangle 4">
            <a:extLst>
              <a:ext uri="{FF2B5EF4-FFF2-40B4-BE49-F238E27FC236}">
                <a16:creationId xmlns:a16="http://schemas.microsoft.com/office/drawing/2014/main" id="{E4256D79-C9CA-892E-E655-A5FD69AC323C}"/>
              </a:ext>
            </a:extLst>
          </p:cNvPr>
          <p:cNvSpPr>
            <a:spLocks noChangeArrowheads="1"/>
          </p:cNvSpPr>
          <p:nvPr/>
        </p:nvSpPr>
        <p:spPr bwMode="auto">
          <a:xfrm>
            <a:off x="345048" y="2428745"/>
            <a:ext cx="483818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Diameter of the wheel = 9 inch = 228.6mm</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Motor speed = 60 rpm = 1 </a:t>
            </a:r>
            <a:r>
              <a:rPr kumimoji="0" lang="en-US" altLang="en-US" sz="1800" b="0" i="0" u="none" strike="noStrike" cap="none" normalizeH="0" baseline="0" dirty="0" err="1">
                <a:ln>
                  <a:noFill/>
                </a:ln>
                <a:solidFill>
                  <a:schemeClr val="tx1"/>
                </a:solidFill>
                <a:effectLst/>
                <a:latin typeface="Arial" panose="020B0604020202020204" pitchFamily="34" charset="0"/>
              </a:rPr>
              <a:t>rps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Machine speed = (2πr) x (motor speed in </a:t>
            </a:r>
            <a:r>
              <a:rPr kumimoji="0" lang="en-US" altLang="en-US" sz="1800" b="0" i="0" u="none" strike="noStrike" cap="none" normalizeH="0" baseline="0" dirty="0" err="1">
                <a:ln>
                  <a:noFill/>
                </a:ln>
                <a:solidFill>
                  <a:schemeClr val="tx1"/>
                </a:solidFill>
                <a:effectLst/>
                <a:latin typeface="Arial" panose="020B0604020202020204" pitchFamily="34" charset="0"/>
              </a:rPr>
              <a:t>rps</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(2 x π x 228.6 /2 ) x (1)</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717.804 mm/sec</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2.584 kmph</a:t>
            </a:r>
          </a:p>
        </p:txBody>
      </p:sp>
    </p:spTree>
    <p:extLst>
      <p:ext uri="{BB962C8B-B14F-4D97-AF65-F5344CB8AC3E}">
        <p14:creationId xmlns:p14="http://schemas.microsoft.com/office/powerpoint/2010/main" val="3062342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35B6FB86-417D-7266-98C4-2E05F63E0232}"/>
              </a:ext>
            </a:extLst>
          </p:cNvPr>
          <p:cNvSpPr/>
          <p:nvPr/>
        </p:nvSpPr>
        <p:spPr>
          <a:xfrm>
            <a:off x="0" y="4572000"/>
            <a:ext cx="9144000" cy="576072"/>
          </a:xfrm>
          <a:prstGeom prst="rect">
            <a:avLst/>
          </a:prstGeom>
          <a:solidFill>
            <a:srgbClr val="3B4D54"/>
          </a:solidFill>
          <a:ln/>
        </p:spPr>
      </p:sp>
      <p:sp>
        <p:nvSpPr>
          <p:cNvPr id="3" name="Shape 1">
            <a:extLst>
              <a:ext uri="{FF2B5EF4-FFF2-40B4-BE49-F238E27FC236}">
                <a16:creationId xmlns:a16="http://schemas.microsoft.com/office/drawing/2014/main" id="{60255965-BCF9-7BC9-5018-01F34B5823E1}"/>
              </a:ext>
            </a:extLst>
          </p:cNvPr>
          <p:cNvSpPr/>
          <p:nvPr/>
        </p:nvSpPr>
        <p:spPr>
          <a:xfrm>
            <a:off x="8503920" y="4572000"/>
            <a:ext cx="640080" cy="576072"/>
          </a:xfrm>
          <a:prstGeom prst="rect">
            <a:avLst/>
          </a:prstGeom>
          <a:solidFill>
            <a:srgbClr val="B9BAB5"/>
          </a:solidFill>
          <a:ln/>
        </p:spPr>
        <p:txBody>
          <a:bodyPr/>
          <a:lstStyle/>
          <a:p>
            <a:pPr algn="just">
              <a:lnSpc>
                <a:spcPct val="150000"/>
              </a:lnSpc>
            </a:pPr>
            <a:r>
              <a:rPr lang="en-US" dirty="0"/>
              <a:t>  13</a:t>
            </a:r>
            <a:endParaRPr lang="en-IN" dirty="0"/>
          </a:p>
        </p:txBody>
      </p:sp>
      <p:sp>
        <p:nvSpPr>
          <p:cNvPr id="4" name="Rectangle 1">
            <a:extLst>
              <a:ext uri="{FF2B5EF4-FFF2-40B4-BE49-F238E27FC236}">
                <a16:creationId xmlns:a16="http://schemas.microsoft.com/office/drawing/2014/main" id="{802DFE6B-9FD4-2EEF-1C8B-824696194F93}"/>
              </a:ext>
            </a:extLst>
          </p:cNvPr>
          <p:cNvSpPr>
            <a:spLocks noChangeArrowheads="1"/>
          </p:cNvSpPr>
          <p:nvPr/>
        </p:nvSpPr>
        <p:spPr bwMode="auto">
          <a:xfrm>
            <a:off x="365760" y="174061"/>
            <a:ext cx="9669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Result:</a:t>
            </a:r>
          </a:p>
        </p:txBody>
      </p:sp>
      <p:sp>
        <p:nvSpPr>
          <p:cNvPr id="5" name="Rectangle 2">
            <a:extLst>
              <a:ext uri="{FF2B5EF4-FFF2-40B4-BE49-F238E27FC236}">
                <a16:creationId xmlns:a16="http://schemas.microsoft.com/office/drawing/2014/main" id="{B1F27B65-265F-5D7A-36B4-B702BDB23377}"/>
              </a:ext>
            </a:extLst>
          </p:cNvPr>
          <p:cNvSpPr>
            <a:spLocks noChangeArrowheads="1"/>
          </p:cNvSpPr>
          <p:nvPr/>
        </p:nvSpPr>
        <p:spPr bwMode="auto">
          <a:xfrm>
            <a:off x="365760" y="564103"/>
            <a:ext cx="86656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testing shows the moisture content, temperature, humidity and voltage reading take by the rover.</a:t>
            </a:r>
          </a:p>
        </p:txBody>
      </p:sp>
      <p:sp>
        <p:nvSpPr>
          <p:cNvPr id="6" name="Rectangle 3">
            <a:extLst>
              <a:ext uri="{FF2B5EF4-FFF2-40B4-BE49-F238E27FC236}">
                <a16:creationId xmlns:a16="http://schemas.microsoft.com/office/drawing/2014/main" id="{746A0D08-6EEA-72E2-3F8C-9156AE3A1A76}"/>
              </a:ext>
            </a:extLst>
          </p:cNvPr>
          <p:cNvSpPr>
            <a:spLocks noChangeArrowheads="1"/>
          </p:cNvSpPr>
          <p:nvPr/>
        </p:nvSpPr>
        <p:spPr bwMode="auto">
          <a:xfrm>
            <a:off x="295421" y="1371816"/>
            <a:ext cx="25271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Temperature reading</a:t>
            </a:r>
            <a:r>
              <a:rPr lang="en-US" altLang="en-US" dirty="0">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FB491490-2EE6-7782-547B-2F7D280E7A35}"/>
              </a:ext>
            </a:extLst>
          </p:cNvPr>
          <p:cNvSpPr>
            <a:spLocks noChangeArrowheads="1"/>
          </p:cNvSpPr>
          <p:nvPr/>
        </p:nvSpPr>
        <p:spPr bwMode="auto">
          <a:xfrm>
            <a:off x="3589972" y="4190751"/>
            <a:ext cx="221727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rPr>
              <a:t>DAY (THURSDAY - 21/04/2024)</a:t>
            </a:r>
          </a:p>
        </p:txBody>
      </p:sp>
      <p:pic>
        <p:nvPicPr>
          <p:cNvPr id="9" name="Picture 8">
            <a:extLst>
              <a:ext uri="{FF2B5EF4-FFF2-40B4-BE49-F238E27FC236}">
                <a16:creationId xmlns:a16="http://schemas.microsoft.com/office/drawing/2014/main" id="{6286E104-967A-9BEE-BE51-FF1B551C07F0}"/>
              </a:ext>
            </a:extLst>
          </p:cNvPr>
          <p:cNvPicPr>
            <a:picLocks noChangeAspect="1"/>
          </p:cNvPicPr>
          <p:nvPr/>
        </p:nvPicPr>
        <p:blipFill>
          <a:blip r:embed="rId2"/>
          <a:stretch>
            <a:fillRect/>
          </a:stretch>
        </p:blipFill>
        <p:spPr>
          <a:xfrm>
            <a:off x="525339" y="1851687"/>
            <a:ext cx="3644998" cy="2374265"/>
          </a:xfrm>
          <a:prstGeom prst="rect">
            <a:avLst/>
          </a:prstGeom>
        </p:spPr>
      </p:pic>
      <p:pic>
        <p:nvPicPr>
          <p:cNvPr id="11" name="Picture 10">
            <a:extLst>
              <a:ext uri="{FF2B5EF4-FFF2-40B4-BE49-F238E27FC236}">
                <a16:creationId xmlns:a16="http://schemas.microsoft.com/office/drawing/2014/main" id="{77B7DD1C-91EE-8E6B-1D01-5911BAE4D9AA}"/>
              </a:ext>
            </a:extLst>
          </p:cNvPr>
          <p:cNvPicPr>
            <a:picLocks noChangeAspect="1"/>
          </p:cNvPicPr>
          <p:nvPr/>
        </p:nvPicPr>
        <p:blipFill>
          <a:blip r:embed="rId3"/>
          <a:stretch>
            <a:fillRect/>
          </a:stretch>
        </p:blipFill>
        <p:spPr>
          <a:xfrm>
            <a:off x="4238477" y="2409011"/>
            <a:ext cx="4730086" cy="1368164"/>
          </a:xfrm>
          <a:prstGeom prst="rect">
            <a:avLst/>
          </a:prstGeom>
        </p:spPr>
      </p:pic>
    </p:spTree>
    <p:extLst>
      <p:ext uri="{BB962C8B-B14F-4D97-AF65-F5344CB8AC3E}">
        <p14:creationId xmlns:p14="http://schemas.microsoft.com/office/powerpoint/2010/main" val="2536646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EC4C0051-0141-9113-A44C-15CB7A3A319B}"/>
              </a:ext>
            </a:extLst>
          </p:cNvPr>
          <p:cNvSpPr/>
          <p:nvPr/>
        </p:nvSpPr>
        <p:spPr>
          <a:xfrm>
            <a:off x="0" y="4572000"/>
            <a:ext cx="9144000" cy="576072"/>
          </a:xfrm>
          <a:prstGeom prst="rect">
            <a:avLst/>
          </a:prstGeom>
          <a:solidFill>
            <a:srgbClr val="3B4D54"/>
          </a:solidFill>
          <a:ln/>
        </p:spPr>
      </p:sp>
      <p:sp>
        <p:nvSpPr>
          <p:cNvPr id="3" name="Shape 1">
            <a:extLst>
              <a:ext uri="{FF2B5EF4-FFF2-40B4-BE49-F238E27FC236}">
                <a16:creationId xmlns:a16="http://schemas.microsoft.com/office/drawing/2014/main" id="{042FA2BA-78C7-DE6B-89E3-7B7251E64871}"/>
              </a:ext>
            </a:extLst>
          </p:cNvPr>
          <p:cNvSpPr/>
          <p:nvPr/>
        </p:nvSpPr>
        <p:spPr>
          <a:xfrm>
            <a:off x="8503920" y="4572000"/>
            <a:ext cx="640080" cy="576072"/>
          </a:xfrm>
          <a:prstGeom prst="rect">
            <a:avLst/>
          </a:prstGeom>
          <a:solidFill>
            <a:srgbClr val="B9BAB5"/>
          </a:solidFill>
          <a:ln/>
        </p:spPr>
        <p:txBody>
          <a:bodyPr/>
          <a:lstStyle/>
          <a:p>
            <a:pPr algn="just">
              <a:lnSpc>
                <a:spcPct val="150000"/>
              </a:lnSpc>
            </a:pPr>
            <a:r>
              <a:rPr lang="en-US" dirty="0"/>
              <a:t>  14</a:t>
            </a:r>
            <a:endParaRPr lang="en-IN" dirty="0"/>
          </a:p>
        </p:txBody>
      </p:sp>
      <p:sp>
        <p:nvSpPr>
          <p:cNvPr id="5" name="TextBox 4">
            <a:extLst>
              <a:ext uri="{FF2B5EF4-FFF2-40B4-BE49-F238E27FC236}">
                <a16:creationId xmlns:a16="http://schemas.microsoft.com/office/drawing/2014/main" id="{45B54A9A-C908-47FB-C510-F5647A0B441B}"/>
              </a:ext>
            </a:extLst>
          </p:cNvPr>
          <p:cNvSpPr txBox="1"/>
          <p:nvPr/>
        </p:nvSpPr>
        <p:spPr>
          <a:xfrm>
            <a:off x="2286000" y="2112722"/>
            <a:ext cx="4572000" cy="646331"/>
          </a:xfrm>
          <a:prstGeom prst="rect">
            <a:avLst/>
          </a:prstGeom>
          <a:noFill/>
        </p:spPr>
        <p:txBody>
          <a:bodyPr wrap="square">
            <a:spAutoFit/>
          </a:bodyPr>
          <a:lstStyle/>
          <a:p>
            <a:pPr algn="l"/>
            <a:br>
              <a:rPr lang="en-IN" dirty="0"/>
            </a:br>
            <a:endParaRPr lang="en-IN" dirty="0"/>
          </a:p>
        </p:txBody>
      </p:sp>
      <p:sp>
        <p:nvSpPr>
          <p:cNvPr id="6" name="Rectangle 1">
            <a:extLst>
              <a:ext uri="{FF2B5EF4-FFF2-40B4-BE49-F238E27FC236}">
                <a16:creationId xmlns:a16="http://schemas.microsoft.com/office/drawing/2014/main" id="{CFC442C4-97EB-A6FF-7E08-D27AB5CC9CAC}"/>
              </a:ext>
            </a:extLst>
          </p:cNvPr>
          <p:cNvSpPr>
            <a:spLocks noChangeArrowheads="1"/>
          </p:cNvSpPr>
          <p:nvPr/>
        </p:nvSpPr>
        <p:spPr bwMode="auto">
          <a:xfrm>
            <a:off x="154744" y="181094"/>
            <a:ext cx="198002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Humidity reading:</a:t>
            </a:r>
          </a:p>
        </p:txBody>
      </p:sp>
      <p:pic>
        <p:nvPicPr>
          <p:cNvPr id="8" name="Picture 7">
            <a:extLst>
              <a:ext uri="{FF2B5EF4-FFF2-40B4-BE49-F238E27FC236}">
                <a16:creationId xmlns:a16="http://schemas.microsoft.com/office/drawing/2014/main" id="{1911105A-9F75-4C51-B669-430A9E34B671}"/>
              </a:ext>
            </a:extLst>
          </p:cNvPr>
          <p:cNvPicPr>
            <a:picLocks noChangeAspect="1"/>
          </p:cNvPicPr>
          <p:nvPr/>
        </p:nvPicPr>
        <p:blipFill>
          <a:blip r:embed="rId2"/>
          <a:srcRect/>
          <a:stretch/>
        </p:blipFill>
        <p:spPr>
          <a:xfrm>
            <a:off x="240450" y="1011666"/>
            <a:ext cx="4064263" cy="2445672"/>
          </a:xfrm>
          <a:prstGeom prst="rect">
            <a:avLst/>
          </a:prstGeom>
        </p:spPr>
      </p:pic>
      <p:sp>
        <p:nvSpPr>
          <p:cNvPr id="9" name="Rectangle 2">
            <a:extLst>
              <a:ext uri="{FF2B5EF4-FFF2-40B4-BE49-F238E27FC236}">
                <a16:creationId xmlns:a16="http://schemas.microsoft.com/office/drawing/2014/main" id="{345DB872-C65A-FD92-32F7-F7D10B303ECE}"/>
              </a:ext>
            </a:extLst>
          </p:cNvPr>
          <p:cNvSpPr>
            <a:spLocks noChangeArrowheads="1"/>
          </p:cNvSpPr>
          <p:nvPr/>
        </p:nvSpPr>
        <p:spPr bwMode="auto">
          <a:xfrm>
            <a:off x="3380528" y="3656174"/>
            <a:ext cx="23829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DAY (THURSDAY - 21/04/2024)</a:t>
            </a:r>
          </a:p>
        </p:txBody>
      </p:sp>
      <p:pic>
        <p:nvPicPr>
          <p:cNvPr id="10" name="Picture 9">
            <a:extLst>
              <a:ext uri="{FF2B5EF4-FFF2-40B4-BE49-F238E27FC236}">
                <a16:creationId xmlns:a16="http://schemas.microsoft.com/office/drawing/2014/main" id="{8858D4C1-0657-7CB7-C612-EAA60044B5D1}"/>
              </a:ext>
            </a:extLst>
          </p:cNvPr>
          <p:cNvPicPr>
            <a:picLocks noChangeAspect="1"/>
          </p:cNvPicPr>
          <p:nvPr/>
        </p:nvPicPr>
        <p:blipFill>
          <a:blip r:embed="rId3"/>
          <a:stretch>
            <a:fillRect/>
          </a:stretch>
        </p:blipFill>
        <p:spPr>
          <a:xfrm>
            <a:off x="4331550" y="1747407"/>
            <a:ext cx="4572000" cy="1650473"/>
          </a:xfrm>
          <a:prstGeom prst="rect">
            <a:avLst/>
          </a:prstGeom>
        </p:spPr>
      </p:pic>
    </p:spTree>
    <p:extLst>
      <p:ext uri="{BB962C8B-B14F-4D97-AF65-F5344CB8AC3E}">
        <p14:creationId xmlns:p14="http://schemas.microsoft.com/office/powerpoint/2010/main" val="3029042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6BBFF258-C97A-5CAB-03D7-0D15E12313F1}"/>
              </a:ext>
            </a:extLst>
          </p:cNvPr>
          <p:cNvSpPr/>
          <p:nvPr/>
        </p:nvSpPr>
        <p:spPr>
          <a:xfrm>
            <a:off x="0" y="4572000"/>
            <a:ext cx="9144000" cy="576072"/>
          </a:xfrm>
          <a:prstGeom prst="rect">
            <a:avLst/>
          </a:prstGeom>
          <a:solidFill>
            <a:srgbClr val="3B4D54"/>
          </a:solidFill>
          <a:ln/>
        </p:spPr>
      </p:sp>
      <p:sp>
        <p:nvSpPr>
          <p:cNvPr id="3" name="Shape 1">
            <a:extLst>
              <a:ext uri="{FF2B5EF4-FFF2-40B4-BE49-F238E27FC236}">
                <a16:creationId xmlns:a16="http://schemas.microsoft.com/office/drawing/2014/main" id="{F755A583-060A-1FDA-0ACF-00C891BDBCC3}"/>
              </a:ext>
            </a:extLst>
          </p:cNvPr>
          <p:cNvSpPr/>
          <p:nvPr/>
        </p:nvSpPr>
        <p:spPr>
          <a:xfrm>
            <a:off x="8503920" y="4572000"/>
            <a:ext cx="640080" cy="576072"/>
          </a:xfrm>
          <a:prstGeom prst="rect">
            <a:avLst/>
          </a:prstGeom>
          <a:solidFill>
            <a:srgbClr val="B9BAB5"/>
          </a:solidFill>
          <a:ln/>
        </p:spPr>
        <p:txBody>
          <a:bodyPr/>
          <a:lstStyle/>
          <a:p>
            <a:pPr algn="just">
              <a:lnSpc>
                <a:spcPct val="150000"/>
              </a:lnSpc>
            </a:pPr>
            <a:r>
              <a:rPr lang="en-US" dirty="0"/>
              <a:t>  15</a:t>
            </a:r>
            <a:endParaRPr lang="en-IN" dirty="0"/>
          </a:p>
        </p:txBody>
      </p:sp>
      <p:sp>
        <p:nvSpPr>
          <p:cNvPr id="4" name="Rectangle 1">
            <a:extLst>
              <a:ext uri="{FF2B5EF4-FFF2-40B4-BE49-F238E27FC236}">
                <a16:creationId xmlns:a16="http://schemas.microsoft.com/office/drawing/2014/main" id="{554798A5-E027-134B-25B9-B4960FF60C57}"/>
              </a:ext>
            </a:extLst>
          </p:cNvPr>
          <p:cNvSpPr>
            <a:spLocks noChangeArrowheads="1"/>
          </p:cNvSpPr>
          <p:nvPr/>
        </p:nvSpPr>
        <p:spPr bwMode="auto">
          <a:xfrm>
            <a:off x="126609" y="124823"/>
            <a:ext cx="19672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Moisture reading:</a:t>
            </a:r>
          </a:p>
        </p:txBody>
      </p:sp>
      <p:pic>
        <p:nvPicPr>
          <p:cNvPr id="6" name="Picture 5">
            <a:extLst>
              <a:ext uri="{FF2B5EF4-FFF2-40B4-BE49-F238E27FC236}">
                <a16:creationId xmlns:a16="http://schemas.microsoft.com/office/drawing/2014/main" id="{E5E5D1E7-73C5-DBF3-C686-72D5BC3F0C4E}"/>
              </a:ext>
            </a:extLst>
          </p:cNvPr>
          <p:cNvPicPr>
            <a:picLocks noChangeAspect="1"/>
          </p:cNvPicPr>
          <p:nvPr/>
        </p:nvPicPr>
        <p:blipFill>
          <a:blip r:embed="rId2"/>
          <a:stretch>
            <a:fillRect/>
          </a:stretch>
        </p:blipFill>
        <p:spPr>
          <a:xfrm>
            <a:off x="126609" y="912283"/>
            <a:ext cx="4079526" cy="2513200"/>
          </a:xfrm>
          <a:prstGeom prst="rect">
            <a:avLst/>
          </a:prstGeom>
        </p:spPr>
      </p:pic>
      <p:pic>
        <p:nvPicPr>
          <p:cNvPr id="8" name="Picture 7">
            <a:extLst>
              <a:ext uri="{FF2B5EF4-FFF2-40B4-BE49-F238E27FC236}">
                <a16:creationId xmlns:a16="http://schemas.microsoft.com/office/drawing/2014/main" id="{E9BF7107-DA92-8AF4-0C2E-D9A33FF80E33}"/>
              </a:ext>
            </a:extLst>
          </p:cNvPr>
          <p:cNvPicPr>
            <a:picLocks noChangeAspect="1"/>
          </p:cNvPicPr>
          <p:nvPr/>
        </p:nvPicPr>
        <p:blipFill>
          <a:blip r:embed="rId3"/>
          <a:srcRect/>
          <a:stretch/>
        </p:blipFill>
        <p:spPr>
          <a:xfrm>
            <a:off x="4339884" y="1593029"/>
            <a:ext cx="4572000" cy="1312606"/>
          </a:xfrm>
          <a:prstGeom prst="rect">
            <a:avLst/>
          </a:prstGeom>
        </p:spPr>
      </p:pic>
      <p:sp>
        <p:nvSpPr>
          <p:cNvPr id="9" name="Rectangle 2">
            <a:extLst>
              <a:ext uri="{FF2B5EF4-FFF2-40B4-BE49-F238E27FC236}">
                <a16:creationId xmlns:a16="http://schemas.microsoft.com/office/drawing/2014/main" id="{C3A1838E-350B-57D7-42AF-1033B47126E9}"/>
              </a:ext>
            </a:extLst>
          </p:cNvPr>
          <p:cNvSpPr>
            <a:spLocks noChangeArrowheads="1"/>
          </p:cNvSpPr>
          <p:nvPr/>
        </p:nvSpPr>
        <p:spPr bwMode="auto">
          <a:xfrm>
            <a:off x="3388555" y="3600318"/>
            <a:ext cx="236688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DAY (THURSDAY - 21/04/2024)</a:t>
            </a:r>
          </a:p>
        </p:txBody>
      </p:sp>
    </p:spTree>
    <p:extLst>
      <p:ext uri="{BB962C8B-B14F-4D97-AF65-F5344CB8AC3E}">
        <p14:creationId xmlns:p14="http://schemas.microsoft.com/office/powerpoint/2010/main" val="2890518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405FE898-D942-1504-EAB6-7255F69CDA26}"/>
              </a:ext>
            </a:extLst>
          </p:cNvPr>
          <p:cNvSpPr/>
          <p:nvPr/>
        </p:nvSpPr>
        <p:spPr>
          <a:xfrm>
            <a:off x="0" y="4572000"/>
            <a:ext cx="9144000" cy="576072"/>
          </a:xfrm>
          <a:prstGeom prst="rect">
            <a:avLst/>
          </a:prstGeom>
          <a:solidFill>
            <a:srgbClr val="3B4D54"/>
          </a:solidFill>
          <a:ln/>
        </p:spPr>
      </p:sp>
      <p:sp>
        <p:nvSpPr>
          <p:cNvPr id="3" name="Shape 1">
            <a:extLst>
              <a:ext uri="{FF2B5EF4-FFF2-40B4-BE49-F238E27FC236}">
                <a16:creationId xmlns:a16="http://schemas.microsoft.com/office/drawing/2014/main" id="{A077562B-B9C6-46E7-49F4-A679541ED926}"/>
              </a:ext>
            </a:extLst>
          </p:cNvPr>
          <p:cNvSpPr/>
          <p:nvPr/>
        </p:nvSpPr>
        <p:spPr>
          <a:xfrm>
            <a:off x="8503920" y="4572000"/>
            <a:ext cx="640080" cy="576072"/>
          </a:xfrm>
          <a:prstGeom prst="rect">
            <a:avLst/>
          </a:prstGeom>
          <a:solidFill>
            <a:srgbClr val="B9BAB5"/>
          </a:solidFill>
          <a:ln/>
        </p:spPr>
        <p:txBody>
          <a:bodyPr/>
          <a:lstStyle/>
          <a:p>
            <a:pPr algn="just">
              <a:lnSpc>
                <a:spcPct val="150000"/>
              </a:lnSpc>
            </a:pPr>
            <a:r>
              <a:rPr lang="en-US" dirty="0"/>
              <a:t>  16</a:t>
            </a:r>
            <a:endParaRPr lang="en-IN" dirty="0"/>
          </a:p>
        </p:txBody>
      </p:sp>
      <p:sp>
        <p:nvSpPr>
          <p:cNvPr id="4" name="Rectangle 1">
            <a:extLst>
              <a:ext uri="{FF2B5EF4-FFF2-40B4-BE49-F238E27FC236}">
                <a16:creationId xmlns:a16="http://schemas.microsoft.com/office/drawing/2014/main" id="{3F1326EA-E4CF-930D-2FD1-11A5AB94DD2A}"/>
              </a:ext>
            </a:extLst>
          </p:cNvPr>
          <p:cNvSpPr>
            <a:spLocks noChangeArrowheads="1"/>
          </p:cNvSpPr>
          <p:nvPr/>
        </p:nvSpPr>
        <p:spPr bwMode="auto">
          <a:xfrm>
            <a:off x="133643" y="288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Voltage reading</a:t>
            </a:r>
          </a:p>
        </p:txBody>
      </p:sp>
      <p:pic>
        <p:nvPicPr>
          <p:cNvPr id="6" name="Picture 5">
            <a:extLst>
              <a:ext uri="{FF2B5EF4-FFF2-40B4-BE49-F238E27FC236}">
                <a16:creationId xmlns:a16="http://schemas.microsoft.com/office/drawing/2014/main" id="{29AD522A-2605-CAA7-451C-125C27FC9D6D}"/>
              </a:ext>
            </a:extLst>
          </p:cNvPr>
          <p:cNvPicPr>
            <a:picLocks noChangeAspect="1"/>
          </p:cNvPicPr>
          <p:nvPr/>
        </p:nvPicPr>
        <p:blipFill>
          <a:blip r:embed="rId2"/>
          <a:stretch>
            <a:fillRect/>
          </a:stretch>
        </p:blipFill>
        <p:spPr>
          <a:xfrm>
            <a:off x="4375052" y="1518506"/>
            <a:ext cx="4768948" cy="1377021"/>
          </a:xfrm>
          <a:prstGeom prst="rect">
            <a:avLst/>
          </a:prstGeom>
        </p:spPr>
      </p:pic>
      <p:pic>
        <p:nvPicPr>
          <p:cNvPr id="8" name="Picture 7">
            <a:extLst>
              <a:ext uri="{FF2B5EF4-FFF2-40B4-BE49-F238E27FC236}">
                <a16:creationId xmlns:a16="http://schemas.microsoft.com/office/drawing/2014/main" id="{6FF10EC7-C7C1-7301-293B-BCB03BD61C4E}"/>
              </a:ext>
            </a:extLst>
          </p:cNvPr>
          <p:cNvPicPr>
            <a:picLocks noChangeAspect="1"/>
          </p:cNvPicPr>
          <p:nvPr/>
        </p:nvPicPr>
        <p:blipFill>
          <a:blip r:embed="rId3"/>
          <a:stretch>
            <a:fillRect/>
          </a:stretch>
        </p:blipFill>
        <p:spPr>
          <a:xfrm>
            <a:off x="133643" y="907497"/>
            <a:ext cx="4171188" cy="2599041"/>
          </a:xfrm>
          <a:prstGeom prst="rect">
            <a:avLst/>
          </a:prstGeom>
        </p:spPr>
      </p:pic>
      <p:sp>
        <p:nvSpPr>
          <p:cNvPr id="10" name="TextBox 9">
            <a:extLst>
              <a:ext uri="{FF2B5EF4-FFF2-40B4-BE49-F238E27FC236}">
                <a16:creationId xmlns:a16="http://schemas.microsoft.com/office/drawing/2014/main" id="{12283130-56CA-3D15-20BC-8D99DC17712A}"/>
              </a:ext>
            </a:extLst>
          </p:cNvPr>
          <p:cNvSpPr txBox="1"/>
          <p:nvPr/>
        </p:nvSpPr>
        <p:spPr>
          <a:xfrm>
            <a:off x="3501097" y="3631916"/>
            <a:ext cx="2409092" cy="27699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DAY (THURSDAY - 21/04/2024)</a:t>
            </a:r>
          </a:p>
        </p:txBody>
      </p:sp>
    </p:spTree>
    <p:extLst>
      <p:ext uri="{BB962C8B-B14F-4D97-AF65-F5344CB8AC3E}">
        <p14:creationId xmlns:p14="http://schemas.microsoft.com/office/powerpoint/2010/main" val="2389008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0" y="4572000"/>
            <a:ext cx="9144000" cy="576072"/>
          </a:xfrm>
          <a:prstGeom prst="rect">
            <a:avLst/>
          </a:prstGeom>
          <a:solidFill>
            <a:srgbClr val="3B4D54"/>
          </a:solidFill>
          <a:ln/>
        </p:spPr>
      </p:sp>
      <p:sp>
        <p:nvSpPr>
          <p:cNvPr id="3" name="Shape 1"/>
          <p:cNvSpPr/>
          <p:nvPr/>
        </p:nvSpPr>
        <p:spPr>
          <a:xfrm>
            <a:off x="8503920" y="4572000"/>
            <a:ext cx="640080" cy="576072"/>
          </a:xfrm>
          <a:prstGeom prst="rect">
            <a:avLst/>
          </a:prstGeom>
          <a:solidFill>
            <a:srgbClr val="B9BAB5"/>
          </a:solidFill>
          <a:ln/>
        </p:spPr>
      </p:sp>
      <p:sp>
        <p:nvSpPr>
          <p:cNvPr id="4" name="Text 2"/>
          <p:cNvSpPr/>
          <p:nvPr/>
        </p:nvSpPr>
        <p:spPr>
          <a:xfrm>
            <a:off x="8503920" y="4572000"/>
            <a:ext cx="640080" cy="576072"/>
          </a:xfrm>
          <a:prstGeom prst="rect">
            <a:avLst/>
          </a:prstGeom>
          <a:noFill/>
          <a:ln/>
        </p:spPr>
        <p:txBody>
          <a:bodyPr wrap="square" rtlCol="0" anchor="ctr"/>
          <a:lstStyle/>
          <a:p>
            <a:pPr algn="ctr"/>
            <a:r>
              <a:rPr lang="en-US" dirty="0">
                <a:latin typeface="Optima" pitchFamily="34" charset="0"/>
                <a:ea typeface="Optima" pitchFamily="34" charset="-122"/>
              </a:rPr>
              <a:t>17</a:t>
            </a:r>
            <a:endParaRPr lang="en-US" dirty="0"/>
          </a:p>
        </p:txBody>
      </p:sp>
      <p:sp>
        <p:nvSpPr>
          <p:cNvPr id="7" name="Text 3"/>
          <p:cNvSpPr/>
          <p:nvPr/>
        </p:nvSpPr>
        <p:spPr>
          <a:xfrm>
            <a:off x="386862" y="0"/>
            <a:ext cx="8229600" cy="822960"/>
          </a:xfrm>
          <a:prstGeom prst="rect">
            <a:avLst/>
          </a:prstGeom>
          <a:noFill/>
          <a:ln/>
        </p:spPr>
        <p:txBody>
          <a:bodyPr wrap="square" rtlCol="0" anchor="ctr"/>
          <a:lstStyle/>
          <a:p>
            <a:r>
              <a:rPr lang="en-US" sz="2400" b="1" u="sng" dirty="0">
                <a:solidFill>
                  <a:schemeClr val="tx1">
                    <a:lumMod val="75000"/>
                    <a:lumOff val="25000"/>
                  </a:schemeClr>
                </a:solidFill>
                <a:latin typeface="Optima" pitchFamily="34" charset="0"/>
                <a:ea typeface="Optima" pitchFamily="34" charset="-122"/>
                <a:cs typeface="Optima" pitchFamily="34" charset="-120"/>
              </a:rPr>
              <a:t>Challenges and Future Developments</a:t>
            </a:r>
            <a:endParaRPr lang="en-US" sz="2400" u="sng" dirty="0">
              <a:solidFill>
                <a:schemeClr val="tx1">
                  <a:lumMod val="75000"/>
                  <a:lumOff val="25000"/>
                </a:schemeClr>
              </a:solidFill>
            </a:endParaRPr>
          </a:p>
        </p:txBody>
      </p:sp>
      <p:sp>
        <p:nvSpPr>
          <p:cNvPr id="8" name="Text 4"/>
          <p:cNvSpPr/>
          <p:nvPr/>
        </p:nvSpPr>
        <p:spPr>
          <a:xfrm>
            <a:off x="386862" y="626012"/>
            <a:ext cx="8546123" cy="3726180"/>
          </a:xfrm>
          <a:prstGeom prst="rect">
            <a:avLst/>
          </a:prstGeom>
          <a:noFill/>
          <a:ln/>
        </p:spPr>
        <p:txBody>
          <a:bodyPr wrap="square" rtlCol="0" anchor="t"/>
          <a:lstStyle/>
          <a:p>
            <a:pPr marL="342900" indent="-342900">
              <a:buFont typeface="+mj-lt"/>
              <a:buAutoNum type="arabicPeriod"/>
            </a:pPr>
            <a:r>
              <a:rPr lang="en-US" sz="1600" b="1" dirty="0">
                <a:solidFill>
                  <a:srgbClr val="222222"/>
                </a:solidFill>
                <a:latin typeface="Optima" pitchFamily="34" charset="0"/>
                <a:ea typeface="Optima" pitchFamily="34" charset="-122"/>
                <a:cs typeface="Optima" pitchFamily="34" charset="-120"/>
              </a:rPr>
              <a:t>Accessibility and Affordability</a:t>
            </a:r>
            <a:r>
              <a:rPr lang="en-US" sz="1600" dirty="0">
                <a:solidFill>
                  <a:srgbClr val="222222"/>
                </a:solidFill>
                <a:latin typeface="Optima" pitchFamily="34" charset="0"/>
                <a:ea typeface="Optima" pitchFamily="34" charset="-122"/>
                <a:cs typeface="Optima" pitchFamily="34" charset="-120"/>
              </a:rPr>
              <a:t>; Making lunar lander and rover models accessible and affordable to educational institutions, museums, and outreach organizations can be challenging, particularly for institutions with limited resources. Future developments may involve the development of low-cost fabrication methods and open-source design platforms to democratize access to lunar exploration simulations and demonstrations..</a:t>
            </a:r>
            <a:endParaRPr lang="en-US" sz="1600" dirty="0"/>
          </a:p>
          <a:p>
            <a:pPr marL="342900" indent="-342900">
              <a:buFont typeface="+mj-lt"/>
              <a:buAutoNum type="arabicPeriod"/>
            </a:pPr>
            <a:endParaRPr lang="en-US" sz="1600" dirty="0"/>
          </a:p>
          <a:p>
            <a:pPr marL="342900" indent="-342900">
              <a:buFont typeface="+mj-lt"/>
              <a:buAutoNum type="arabicPeriod"/>
            </a:pPr>
            <a:r>
              <a:rPr lang="en-US" sz="1600" b="1" dirty="0">
                <a:solidFill>
                  <a:srgbClr val="222222"/>
                </a:solidFill>
                <a:latin typeface="Optima" pitchFamily="34" charset="0"/>
                <a:ea typeface="Optima" pitchFamily="34" charset="-122"/>
                <a:cs typeface="Optima" pitchFamily="34" charset="-120"/>
              </a:rPr>
              <a:t>Durability and Reliability</a:t>
            </a:r>
            <a:r>
              <a:rPr lang="en-US" sz="1600" dirty="0">
                <a:solidFill>
                  <a:srgbClr val="222222"/>
                </a:solidFill>
                <a:latin typeface="Optima" pitchFamily="34" charset="0"/>
                <a:ea typeface="Optima" pitchFamily="34" charset="-122"/>
                <a:cs typeface="Optima" pitchFamily="34" charset="-120"/>
              </a:rPr>
              <a:t>: Ensuring the durability and reliability of lunar lander and rover models, especially for repeated use in educational and outreach activities, is essential. Future developments may involve the use of advanced materials and construction techniques to enhance durability while maintaining cost-effectiveness.</a:t>
            </a:r>
          </a:p>
          <a:p>
            <a:pPr marL="342900" indent="-342900">
              <a:buFont typeface="+mj-lt"/>
              <a:buAutoNum type="arabicPeriod"/>
            </a:pPr>
            <a:endParaRPr lang="en-US" sz="1600" dirty="0">
              <a:solidFill>
                <a:srgbClr val="222222"/>
              </a:solidFill>
              <a:latin typeface="Optima" pitchFamily="34" charset="0"/>
              <a:ea typeface="Optima" pitchFamily="34" charset="-122"/>
            </a:endParaRPr>
          </a:p>
          <a:p>
            <a:pPr marL="342900" indent="-342900">
              <a:buFont typeface="+mj-lt"/>
              <a:buAutoNum type="arabicPeriod"/>
            </a:pPr>
            <a:r>
              <a:rPr lang="en-US" sz="1600" b="1" dirty="0">
                <a:latin typeface="Optima"/>
                <a:ea typeface="Optima"/>
              </a:rPr>
              <a:t>Scale and Size: </a:t>
            </a:r>
            <a:r>
              <a:rPr lang="en-US" sz="1600" dirty="0">
                <a:latin typeface="Optima"/>
                <a:ea typeface="Optima"/>
              </a:rPr>
              <a:t>Scaling down the size of lunar lander and rover models while maintaining functionality and detail can be challenging. Future developments may focus on miniaturization technologies and techniques to create smaller yet highly accurate models suitable for educational and outreach purposes.</a:t>
            </a:r>
          </a:p>
          <a:p>
            <a:pPr marL="342900" indent="-342900">
              <a:buFont typeface="+mj-lt"/>
              <a:buAutoNum type="arabicPeriod"/>
            </a:pPr>
            <a:endParaRPr lang="en-US" sz="1600" dirty="0">
              <a:latin typeface="Optima"/>
              <a:ea typeface="Optim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0" y="4572000"/>
            <a:ext cx="9144000" cy="576072"/>
          </a:xfrm>
          <a:prstGeom prst="rect">
            <a:avLst/>
          </a:prstGeom>
          <a:solidFill>
            <a:srgbClr val="3B4D54"/>
          </a:solidFill>
          <a:ln/>
        </p:spPr>
      </p:sp>
      <p:sp>
        <p:nvSpPr>
          <p:cNvPr id="3" name="Shape 1"/>
          <p:cNvSpPr/>
          <p:nvPr/>
        </p:nvSpPr>
        <p:spPr>
          <a:xfrm>
            <a:off x="8503920" y="4572000"/>
            <a:ext cx="640080" cy="576072"/>
          </a:xfrm>
          <a:prstGeom prst="rect">
            <a:avLst/>
          </a:prstGeom>
          <a:solidFill>
            <a:srgbClr val="B9BAB5"/>
          </a:solidFill>
          <a:ln/>
        </p:spPr>
      </p:sp>
      <p:sp>
        <p:nvSpPr>
          <p:cNvPr id="4" name="Text 2"/>
          <p:cNvSpPr/>
          <p:nvPr/>
        </p:nvSpPr>
        <p:spPr>
          <a:xfrm>
            <a:off x="8503920" y="4572000"/>
            <a:ext cx="640080" cy="576072"/>
          </a:xfrm>
          <a:prstGeom prst="rect">
            <a:avLst/>
          </a:prstGeom>
          <a:noFill/>
          <a:ln/>
        </p:spPr>
        <p:txBody>
          <a:bodyPr wrap="square" rtlCol="0" anchor="ctr"/>
          <a:lstStyle/>
          <a:p>
            <a:pPr algn="ctr"/>
            <a:r>
              <a:rPr lang="en-US" dirty="0">
                <a:latin typeface="Optima" pitchFamily="34" charset="0"/>
                <a:ea typeface="Optima" pitchFamily="34" charset="-122"/>
              </a:rPr>
              <a:t>18</a:t>
            </a:r>
            <a:endParaRPr lang="en-US" dirty="0"/>
          </a:p>
        </p:txBody>
      </p:sp>
      <p:sp>
        <p:nvSpPr>
          <p:cNvPr id="7" name="Text 3"/>
          <p:cNvSpPr/>
          <p:nvPr/>
        </p:nvSpPr>
        <p:spPr>
          <a:xfrm>
            <a:off x="457200" y="228600"/>
            <a:ext cx="8229600" cy="822960"/>
          </a:xfrm>
          <a:prstGeom prst="rect">
            <a:avLst/>
          </a:prstGeom>
          <a:noFill/>
          <a:ln/>
        </p:spPr>
        <p:txBody>
          <a:bodyPr wrap="square" rtlCol="0" anchor="ctr"/>
          <a:lstStyle/>
          <a:p>
            <a:r>
              <a:rPr lang="en-US" sz="2400" b="1" u="sng" dirty="0">
                <a:solidFill>
                  <a:schemeClr val="tx1">
                    <a:lumMod val="75000"/>
                    <a:lumOff val="25000"/>
                  </a:schemeClr>
                </a:solidFill>
                <a:latin typeface="Optima" pitchFamily="34" charset="0"/>
                <a:ea typeface="Optima" pitchFamily="34" charset="-122"/>
                <a:cs typeface="Optima" pitchFamily="34" charset="-120"/>
              </a:rPr>
              <a:t>Conclusion</a:t>
            </a:r>
            <a:endParaRPr lang="en-US" sz="2400" u="sng" dirty="0">
              <a:solidFill>
                <a:schemeClr val="tx1">
                  <a:lumMod val="75000"/>
                  <a:lumOff val="25000"/>
                </a:schemeClr>
              </a:solidFill>
            </a:endParaRPr>
          </a:p>
        </p:txBody>
      </p:sp>
      <p:sp>
        <p:nvSpPr>
          <p:cNvPr id="8" name="Text 4"/>
          <p:cNvSpPr/>
          <p:nvPr/>
        </p:nvSpPr>
        <p:spPr>
          <a:xfrm>
            <a:off x="203982" y="1132449"/>
            <a:ext cx="8764172" cy="3559125"/>
          </a:xfrm>
          <a:prstGeom prst="rect">
            <a:avLst/>
          </a:prstGeom>
          <a:noFill/>
          <a:ln/>
        </p:spPr>
        <p:txBody>
          <a:bodyPr wrap="square" rtlCol="0" anchor="t"/>
          <a:lstStyle/>
          <a:p>
            <a:pPr marL="342900" indent="-342900">
              <a:buFont typeface="+mj-lt"/>
              <a:buAutoNum type="arabicPeriod"/>
            </a:pPr>
            <a:r>
              <a:rPr lang="en-US" sz="1600" dirty="0">
                <a:solidFill>
                  <a:srgbClr val="222222"/>
                </a:solidFill>
                <a:latin typeface="Optima" pitchFamily="34" charset="0"/>
                <a:ea typeface="Optima" pitchFamily="34" charset="-122"/>
                <a:cs typeface="Optima" pitchFamily="34" charset="-120"/>
              </a:rPr>
              <a:t>The design and fabrication of lunar lander and rover models represent a critical intersection of technology, education, and outreach in the field of space exploration. These models serve as invaluable tools for simulating, visualizing, and communicating the complexities of lunar missions, inspiring curiosity and engagement among students, educators, policymakers, and the public.</a:t>
            </a:r>
          </a:p>
          <a:p>
            <a:pPr marL="342900" indent="-342900">
              <a:buFont typeface="+mj-lt"/>
              <a:buAutoNum type="arabicPeriod"/>
            </a:pPr>
            <a:endParaRPr lang="en-US" sz="1600" dirty="0"/>
          </a:p>
          <a:p>
            <a:pPr marL="342900" indent="-342900">
              <a:buFont typeface="+mj-lt"/>
              <a:buAutoNum type="arabicPeriod"/>
            </a:pPr>
            <a:r>
              <a:rPr lang="en-US" sz="1600" dirty="0">
                <a:solidFill>
                  <a:srgbClr val="222222"/>
                </a:solidFill>
                <a:latin typeface="Optima" pitchFamily="34" charset="0"/>
                <a:ea typeface="Optima" pitchFamily="34" charset="-122"/>
                <a:cs typeface="Optima" pitchFamily="34" charset="-120"/>
              </a:rPr>
              <a:t>Despite the challenges posed by achieving accuracy, scalability, mobility simulation, communication integration, durability, affordability, feature integration, and sustainability, ongoing advancements in modeling techniques, materials, manufacturing processes, and simulation technologies continue to drive innovation in this field. Continued advancements and research in this field will pave the way for smarter, greener, and more intelligent cities.</a:t>
            </a: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0" y="4578682"/>
            <a:ext cx="9144000" cy="576072"/>
          </a:xfrm>
          <a:prstGeom prst="rect">
            <a:avLst/>
          </a:prstGeom>
          <a:solidFill>
            <a:srgbClr val="3B4D54"/>
          </a:solidFill>
          <a:ln/>
        </p:spPr>
      </p:sp>
      <p:sp>
        <p:nvSpPr>
          <p:cNvPr id="3" name="Shape 1"/>
          <p:cNvSpPr/>
          <p:nvPr/>
        </p:nvSpPr>
        <p:spPr>
          <a:xfrm>
            <a:off x="8503920" y="4572000"/>
            <a:ext cx="640080" cy="576072"/>
          </a:xfrm>
          <a:prstGeom prst="rect">
            <a:avLst/>
          </a:prstGeom>
          <a:solidFill>
            <a:srgbClr val="B9BAB5"/>
          </a:solidFill>
          <a:ln/>
        </p:spPr>
      </p:sp>
      <p:sp>
        <p:nvSpPr>
          <p:cNvPr id="4" name="Text 2"/>
          <p:cNvSpPr/>
          <p:nvPr/>
        </p:nvSpPr>
        <p:spPr>
          <a:xfrm>
            <a:off x="8503920" y="4572000"/>
            <a:ext cx="640080" cy="576072"/>
          </a:xfrm>
          <a:prstGeom prst="rect">
            <a:avLst/>
          </a:prstGeom>
          <a:noFill/>
          <a:ln/>
        </p:spPr>
        <p:txBody>
          <a:bodyPr wrap="square" rtlCol="0" anchor="ctr"/>
          <a:lstStyle/>
          <a:p>
            <a:pPr algn="ctr"/>
            <a:r>
              <a:rPr lang="en-US" b="0" dirty="0">
                <a:latin typeface="Optima" pitchFamily="34" charset="0"/>
                <a:ea typeface="Optima" pitchFamily="34" charset="-122"/>
                <a:cs typeface="Optima" pitchFamily="34" charset="-120"/>
              </a:rPr>
              <a:t>1</a:t>
            </a:r>
            <a:endParaRPr lang="en-US" dirty="0"/>
          </a:p>
        </p:txBody>
      </p:sp>
      <p:pic>
        <p:nvPicPr>
          <p:cNvPr id="5" name="Image 0"/>
          <p:cNvPicPr>
            <a:picLocks noChangeAspect="1"/>
          </p:cNvPicPr>
          <p:nvPr/>
        </p:nvPicPr>
        <p:blipFill>
          <a:blip r:embed="rId3">
            <a:extLst>
              <a:ext uri="{BEBA8EAE-BF5A-486C-A8C5-ECC9F3942E4B}">
                <a14:imgProps xmlns:a14="http://schemas.microsoft.com/office/drawing/2010/main">
                  <a14:imgLayer r:embed="rId4">
                    <a14:imgEffect>
                      <a14:backgroundRemoval t="885" b="100000" l="4720" r="89971"/>
                    </a14:imgEffect>
                  </a14:imgLayer>
                </a14:imgProps>
              </a:ext>
              <a:ext uri="{28A0092B-C50C-407E-A947-70E740481C1C}">
                <a14:useLocalDpi xmlns:a14="http://schemas.microsoft.com/office/drawing/2010/main" val="0"/>
              </a:ext>
            </a:extLst>
          </a:blip>
          <a:stretch>
            <a:fillRect/>
          </a:stretch>
        </p:blipFill>
        <p:spPr>
          <a:xfrm>
            <a:off x="5895975" y="1051560"/>
            <a:ext cx="3248025" cy="2948940"/>
          </a:xfrm>
          <a:prstGeom prst="rect">
            <a:avLst/>
          </a:prstGeom>
        </p:spPr>
      </p:pic>
      <p:sp>
        <p:nvSpPr>
          <p:cNvPr id="7" name="Text 3"/>
          <p:cNvSpPr/>
          <p:nvPr/>
        </p:nvSpPr>
        <p:spPr>
          <a:xfrm>
            <a:off x="457200" y="228600"/>
            <a:ext cx="8229600" cy="822960"/>
          </a:xfrm>
          <a:prstGeom prst="rect">
            <a:avLst/>
          </a:prstGeom>
          <a:noFill/>
          <a:ln/>
        </p:spPr>
        <p:txBody>
          <a:bodyPr wrap="square" rtlCol="0" anchor="ctr"/>
          <a:lstStyle/>
          <a:p>
            <a:r>
              <a:rPr lang="en-US" sz="2400" b="1" u="sng" dirty="0">
                <a:solidFill>
                  <a:schemeClr val="tx1">
                    <a:lumMod val="75000"/>
                    <a:lumOff val="25000"/>
                  </a:schemeClr>
                </a:solidFill>
              </a:rPr>
              <a:t>Introduction</a:t>
            </a:r>
          </a:p>
        </p:txBody>
      </p:sp>
      <p:sp>
        <p:nvSpPr>
          <p:cNvPr id="8" name="Text 4"/>
          <p:cNvSpPr/>
          <p:nvPr/>
        </p:nvSpPr>
        <p:spPr>
          <a:xfrm>
            <a:off x="342899" y="923925"/>
            <a:ext cx="5857875" cy="3419475"/>
          </a:xfrm>
          <a:prstGeom prst="rect">
            <a:avLst/>
          </a:prstGeom>
          <a:noFill/>
          <a:ln/>
        </p:spPr>
        <p:txBody>
          <a:bodyPr wrap="square" rtlCol="0" anchor="t"/>
          <a:lstStyle/>
          <a:p>
            <a:pPr marL="342900" indent="-342900">
              <a:buFont typeface="+mj-lt"/>
              <a:buAutoNum type="arabicPeriod"/>
            </a:pPr>
            <a:r>
              <a:rPr lang="en-US" sz="1600" dirty="0">
                <a:solidFill>
                  <a:srgbClr val="222222"/>
                </a:solidFill>
                <a:latin typeface="Optima" pitchFamily="34" charset="0"/>
                <a:ea typeface="Optima" pitchFamily="34" charset="-122"/>
                <a:cs typeface="Optima" pitchFamily="34" charset="-120"/>
              </a:rPr>
              <a:t>The design and fabrication of a lunar lander and rover is driven by the goal of enabling human or robotic exploration and scientific research on the lunar surface.</a:t>
            </a:r>
            <a:endParaRPr lang="en-US" sz="1600" dirty="0"/>
          </a:p>
          <a:p>
            <a:pPr marL="342900" indent="-342900">
              <a:buFont typeface="+mj-lt"/>
              <a:buAutoNum type="arabicPeriod"/>
            </a:pPr>
            <a:endParaRPr lang="en-US" sz="1600" dirty="0"/>
          </a:p>
          <a:p>
            <a:pPr marL="342900" indent="-342900">
              <a:buFont typeface="+mj-lt"/>
              <a:buAutoNum type="arabicPeriod"/>
            </a:pPr>
            <a:r>
              <a:rPr lang="en-US" sz="1600" dirty="0">
                <a:solidFill>
                  <a:srgbClr val="222222"/>
                </a:solidFill>
                <a:latin typeface="Optima" pitchFamily="34" charset="0"/>
                <a:ea typeface="Optima" pitchFamily="34" charset="-122"/>
                <a:cs typeface="Optima" pitchFamily="34" charset="-120"/>
              </a:rPr>
              <a:t>The lunar lander and rover are deployed to conduct experiments, collect data, and further our understanding of the Moon's geology, environment, and potential for future human exploration.</a:t>
            </a:r>
          </a:p>
          <a:p>
            <a:pPr marL="342900" indent="-342900">
              <a:buFont typeface="+mj-lt"/>
              <a:buAutoNum type="arabicPeriod"/>
            </a:pPr>
            <a:endParaRPr lang="en-US" sz="1600" dirty="0">
              <a:solidFill>
                <a:srgbClr val="222222"/>
              </a:solidFill>
              <a:latin typeface="Optima" pitchFamily="34" charset="0"/>
              <a:ea typeface="Optima" pitchFamily="34" charset="-122"/>
              <a:cs typeface="Optima" pitchFamily="34" charset="-120"/>
            </a:endParaRPr>
          </a:p>
          <a:p>
            <a:pPr marL="342900" indent="-342900">
              <a:buFont typeface="+mj-lt"/>
              <a:buAutoNum type="arabicPeriod"/>
            </a:pPr>
            <a:r>
              <a:rPr lang="en-US" sz="1600" dirty="0">
                <a:latin typeface="Optima"/>
                <a:ea typeface="Optima"/>
              </a:rPr>
              <a:t>We are controlling the rover through  RF technology &amp; Designing and fabricating a model of a lunar lander and rover involves several key steps to ensure accuracy and functionality.</a:t>
            </a:r>
          </a:p>
          <a:p>
            <a:pPr marL="342900" indent="-342900">
              <a:buFont typeface="+mj-lt"/>
              <a:buAutoNum type="arabicPeriod"/>
            </a:pPr>
            <a:endParaRPr lang="en-US" sz="1600" dirty="0">
              <a:latin typeface="Optima"/>
              <a:ea typeface="Optima"/>
            </a:endParaRPr>
          </a:p>
          <a:p>
            <a:pPr marL="342900" indent="-342900">
              <a:buFont typeface="+mj-lt"/>
              <a:buAutoNum type="arabicPeriod"/>
            </a:pPr>
            <a:endParaRPr lang="en-US" sz="1600" dirty="0">
              <a:latin typeface="Optima"/>
              <a:ea typeface="Optima"/>
            </a:endParaRPr>
          </a:p>
          <a:p>
            <a:pPr marL="342900" indent="-342900">
              <a:buFont typeface="+mj-lt"/>
              <a:buAutoNum type="arabicPeriod"/>
            </a:pPr>
            <a:endParaRPr lang="en-US" sz="1600" dirty="0">
              <a:latin typeface="Optima"/>
              <a:ea typeface="Optima"/>
            </a:endParaRPr>
          </a:p>
          <a:p>
            <a:pPr marL="342900" indent="-342900">
              <a:buFont typeface="+mj-lt"/>
              <a:buAutoNum type="arabicPeriod"/>
            </a:pPr>
            <a:endParaRPr lang="en-US" sz="1600" dirty="0">
              <a:latin typeface="Optima"/>
              <a:ea typeface="Optima"/>
            </a:endParaRPr>
          </a:p>
          <a:p>
            <a:pPr marL="342900" indent="-342900">
              <a:buFont typeface="+mj-lt"/>
              <a:buAutoNum type="arabicPeriod"/>
            </a:pPr>
            <a:endParaRPr lang="en-US" sz="1600" dirty="0">
              <a:latin typeface="Optima"/>
              <a:ea typeface="Optima"/>
            </a:endParaRPr>
          </a:p>
          <a:p>
            <a:pPr marL="342900" indent="-342900">
              <a:buFont typeface="+mj-lt"/>
              <a:buAutoNum type="arabicPeriod"/>
            </a:pPr>
            <a:endParaRPr lang="en-US" sz="1600" dirty="0">
              <a:latin typeface="Optima"/>
              <a:ea typeface="Optima"/>
            </a:endParaRPr>
          </a:p>
          <a:p>
            <a:pPr marL="342900" indent="-342900">
              <a:buFont typeface="+mj-lt"/>
              <a:buAutoNum type="arabicPeriod"/>
            </a:pPr>
            <a:endParaRPr lang="en-US" sz="1600" dirty="0">
              <a:latin typeface="Optima"/>
              <a:ea typeface="Optima"/>
            </a:endParaRPr>
          </a:p>
          <a:p>
            <a:pPr marL="342900" indent="-342900">
              <a:buFont typeface="+mj-lt"/>
              <a:buAutoNum type="arabicPeriod"/>
            </a:pPr>
            <a:endParaRPr lang="en-US" sz="1600" dirty="0">
              <a:latin typeface="Optima"/>
              <a:ea typeface="Optima"/>
            </a:endParaRPr>
          </a:p>
          <a:p>
            <a:pPr marL="342900" indent="-342900">
              <a:buFont typeface="+mj-lt"/>
              <a:buAutoNum type="arabicPeriod"/>
            </a:pPr>
            <a:endParaRPr lang="en-US" sz="1600" dirty="0">
              <a:latin typeface="Optima"/>
              <a:ea typeface="Optima"/>
            </a:endParaRPr>
          </a:p>
          <a:p>
            <a:pPr marL="342900" indent="-342900">
              <a:buFont typeface="+mj-lt"/>
              <a:buAutoNum type="arabicPeriod"/>
            </a:pPr>
            <a:endParaRPr lang="en-US" sz="1600" dirty="0">
              <a:latin typeface="Optima"/>
              <a:ea typeface="Optima"/>
            </a:endParaRPr>
          </a:p>
          <a:p>
            <a:pPr marL="342900" indent="-342900">
              <a:buFont typeface="+mj-lt"/>
              <a:buAutoNum type="arabicPeriod"/>
            </a:pPr>
            <a:endParaRPr lang="en-US" sz="1600" dirty="0">
              <a:latin typeface="Optima"/>
              <a:ea typeface="Optima"/>
            </a:endParaRPr>
          </a:p>
          <a:p>
            <a:pPr marL="342900" indent="-342900">
              <a:buFont typeface="+mj-lt"/>
              <a:buAutoNum type="arabicPeriod"/>
            </a:pPr>
            <a:endParaRPr lang="en-US" sz="1600" dirty="0">
              <a:latin typeface="Optima"/>
              <a:ea typeface="Optima"/>
            </a:endParaRPr>
          </a:p>
          <a:p>
            <a:pPr marL="342900" indent="-342900">
              <a:buFont typeface="+mj-lt"/>
              <a:buAutoNum type="arabicPeriod"/>
            </a:pPr>
            <a:endParaRPr lang="en-US" sz="1600" dirty="0">
              <a:latin typeface="Optima"/>
              <a:ea typeface="Optima"/>
            </a:endParaRPr>
          </a:p>
          <a:p>
            <a:pPr marL="342900" indent="-342900">
              <a:buFont typeface="+mj-lt"/>
              <a:buAutoNum type="arabicPeriod"/>
            </a:pPr>
            <a:endParaRPr lang="en-US" sz="1600" dirty="0">
              <a:latin typeface="Optima"/>
              <a:ea typeface="Optima"/>
            </a:endParaRPr>
          </a:p>
          <a:p>
            <a:pPr marL="342900" indent="-342900">
              <a:buFont typeface="+mj-lt"/>
              <a:buAutoNum type="arabicPeriod"/>
            </a:pPr>
            <a:endParaRPr lang="en-US" sz="1600" dirty="0">
              <a:latin typeface="Optima"/>
              <a:ea typeface="Optima"/>
            </a:endParaRPr>
          </a:p>
          <a:p>
            <a:pPr marL="342900" indent="-342900">
              <a:buFont typeface="+mj-lt"/>
              <a:buAutoNum type="arabicPeriod"/>
            </a:pPr>
            <a:endParaRPr lang="en-US" sz="1600" dirty="0">
              <a:latin typeface="Optima"/>
              <a:ea typeface="Optima"/>
            </a:endParaRPr>
          </a:p>
          <a:p>
            <a:pPr marL="342900" indent="-342900">
              <a:buFont typeface="+mj-lt"/>
              <a:buAutoNum type="arabicPeriod"/>
            </a:pPr>
            <a:endParaRPr lang="en-US" sz="1600" dirty="0">
              <a:latin typeface="Optima"/>
              <a:ea typeface="Optima"/>
            </a:endParaRPr>
          </a:p>
          <a:p>
            <a:pPr marL="342900" indent="-342900">
              <a:buFont typeface="+mj-lt"/>
              <a:buAutoNum type="arabicPeriod"/>
            </a:pPr>
            <a:endParaRPr lang="en-US" sz="1600" dirty="0">
              <a:latin typeface="Optima"/>
              <a:ea typeface="Optima"/>
            </a:endParaRPr>
          </a:p>
          <a:p>
            <a:pPr marL="342900" indent="-342900">
              <a:buFont typeface="+mj-lt"/>
              <a:buAutoNum type="arabicPeriod"/>
            </a:pPr>
            <a:endParaRPr lang="en-US" sz="1600" dirty="0">
              <a:latin typeface="Optima"/>
              <a:ea typeface="Optima"/>
            </a:endParaRPr>
          </a:p>
          <a:p>
            <a:pPr marL="342900" indent="-342900">
              <a:buFont typeface="+mj-lt"/>
              <a:buAutoNum type="arabicPeriod"/>
            </a:pPr>
            <a:endParaRPr lang="en-US" sz="1600" dirty="0">
              <a:latin typeface="Optima"/>
              <a:ea typeface="Optima"/>
            </a:endParaRPr>
          </a:p>
          <a:p>
            <a:pPr marL="342900" indent="-342900">
              <a:buFont typeface="+mj-lt"/>
              <a:buAutoNum type="arabicPeriod"/>
            </a:pPr>
            <a:endParaRPr lang="en-US" sz="1600" dirty="0">
              <a:latin typeface="Optima"/>
              <a:ea typeface="Optima"/>
            </a:endParaRPr>
          </a:p>
          <a:p>
            <a:pPr marL="342900" indent="-342900">
              <a:buFont typeface="+mj-lt"/>
              <a:buAutoNum type="arabicPeriod"/>
            </a:pPr>
            <a:endParaRPr lang="en-US" sz="1600" dirty="0">
              <a:latin typeface="Optima"/>
              <a:ea typeface="Optima"/>
            </a:endParaRPr>
          </a:p>
          <a:p>
            <a:endParaRPr lang="en-US" sz="1600" dirty="0">
              <a:latin typeface="Optima"/>
              <a:ea typeface="Optima"/>
            </a:endParaRPr>
          </a:p>
          <a:p>
            <a:pPr marL="342900" indent="-342900">
              <a:lnSpc>
                <a:spcPct val="200000"/>
              </a:lnSpc>
              <a:buFont typeface="+mj-lt"/>
              <a:buAutoNum type="arabicPeriod"/>
            </a:pPr>
            <a:endParaRPr lang="en-US" sz="1600" dirty="0"/>
          </a:p>
          <a:p>
            <a:pPr marL="342900" indent="-342900">
              <a:lnSpc>
                <a:spcPct val="200000"/>
              </a:lnSpc>
              <a:buFont typeface="+mj-lt"/>
              <a:buAutoNum type="arabicPeriod"/>
            </a:pPr>
            <a:endParaRPr lang="en-US" sz="1600" dirty="0"/>
          </a:p>
          <a:p>
            <a:pPr marL="342900" indent="-342900">
              <a:lnSpc>
                <a:spcPct val="200000"/>
              </a:lnSpc>
              <a:buFont typeface="+mj-lt"/>
              <a:buAutoNum type="arabicPeriod"/>
            </a:pPr>
            <a:endParaRPr lang="en-US" sz="1600" dirty="0"/>
          </a:p>
          <a:p>
            <a:pPr marL="342900" indent="-342900">
              <a:lnSpc>
                <a:spcPct val="200000"/>
              </a:lnSpc>
              <a:buFont typeface="+mj-lt"/>
              <a:buAutoNum type="arabicPeriod"/>
            </a:pPr>
            <a:endParaRPr lang="en-US" sz="1600" dirty="0"/>
          </a:p>
          <a:p>
            <a:pPr marL="342900" indent="-342900">
              <a:lnSpc>
                <a:spcPct val="200000"/>
              </a:lnSpc>
              <a:buFont typeface="+mj-lt"/>
              <a:buAutoNum type="arabicPeriod"/>
            </a:pPr>
            <a:endParaRPr lang="en-US" sz="1600" dirty="0"/>
          </a:p>
          <a:p>
            <a:pPr marL="342900" indent="-342900">
              <a:lnSpc>
                <a:spcPct val="200000"/>
              </a:lnSpc>
              <a:buFont typeface="+mj-lt"/>
              <a:buAutoNum type="arabicPeriod"/>
            </a:pPr>
            <a:endParaRPr lang="en-US" sz="1600" dirty="0"/>
          </a:p>
          <a:p>
            <a:pPr marL="342900" indent="-342900">
              <a:lnSpc>
                <a:spcPct val="200000"/>
              </a:lnSpc>
              <a:buFont typeface="+mj-lt"/>
              <a:buAutoNum type="arabicPeriod"/>
            </a:pPr>
            <a:endParaRPr lang="en-US" sz="1600" dirty="0"/>
          </a:p>
          <a:p>
            <a:pPr marL="342900" indent="-342900">
              <a:lnSpc>
                <a:spcPct val="200000"/>
              </a:lnSpc>
              <a:buFont typeface="+mj-lt"/>
              <a:buAutoNum type="arabicPeriod"/>
            </a:pPr>
            <a:endParaRPr lang="en-US" sz="1600" dirty="0"/>
          </a:p>
          <a:p>
            <a:pPr marL="342900" indent="-342900">
              <a:lnSpc>
                <a:spcPct val="200000"/>
              </a:lnSpc>
              <a:buFont typeface="+mj-lt"/>
              <a:buAutoNum type="arabicPeriod"/>
            </a:pPr>
            <a:endParaRPr lang="en-US" sz="1600" dirty="0"/>
          </a:p>
          <a:p>
            <a:pPr marL="342900" indent="-342900">
              <a:lnSpc>
                <a:spcPct val="200000"/>
              </a:lnSpc>
              <a:buFont typeface="+mj-lt"/>
              <a:buAutoNum type="arabicPeriod"/>
            </a:pPr>
            <a:endParaRPr lang="en-US" sz="1600" dirty="0"/>
          </a:p>
          <a:p>
            <a:pPr marL="342900" indent="-342900">
              <a:lnSpc>
                <a:spcPct val="200000"/>
              </a:lnSpc>
              <a:buFont typeface="+mj-lt"/>
              <a:buAutoNum type="arabicPeriod"/>
            </a:pPr>
            <a:endParaRPr lang="en-US" sz="1600" dirty="0"/>
          </a:p>
          <a:p>
            <a:pPr>
              <a:lnSpc>
                <a:spcPct val="200000"/>
              </a:lnSpc>
            </a:pP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4"/>
          <p:cNvSpPr/>
          <p:nvPr/>
        </p:nvSpPr>
        <p:spPr>
          <a:xfrm>
            <a:off x="190497" y="296740"/>
            <a:ext cx="8440615" cy="3922835"/>
          </a:xfrm>
          <a:prstGeom prst="rect">
            <a:avLst/>
          </a:prstGeom>
          <a:noFill/>
          <a:ln/>
        </p:spPr>
        <p:txBody>
          <a:bodyPr wrap="square" rtlCol="0" anchor="t"/>
          <a:lstStyle/>
          <a:p>
            <a:endParaRPr lang="en-US" sz="1600" dirty="0">
              <a:latin typeface="Optima"/>
              <a:ea typeface="Optima"/>
            </a:endParaRPr>
          </a:p>
          <a:p>
            <a:pPr marL="342900" indent="-342900">
              <a:buFont typeface="+mj-lt"/>
              <a:buAutoNum type="arabicPeriod" startAt="4"/>
            </a:pPr>
            <a:r>
              <a:rPr lang="en-US" sz="1600" dirty="0">
                <a:latin typeface="Optima"/>
                <a:ea typeface="Optima"/>
              </a:rPr>
              <a:t>The rover having temperature sensor , Humidity sensor ,water sensor and metal sensor and send to WIFI ,IOT we can monitor all the data through the cell phone</a:t>
            </a:r>
          </a:p>
          <a:p>
            <a:pPr marL="342900" indent="-342900">
              <a:lnSpc>
                <a:spcPct val="150000"/>
              </a:lnSpc>
              <a:buFont typeface="+mj-lt"/>
              <a:buAutoNum type="arabicPeriod" startAt="4"/>
            </a:pPr>
            <a:r>
              <a:rPr lang="en-US" sz="1600" dirty="0">
                <a:latin typeface="Optima"/>
                <a:ea typeface="Optima"/>
              </a:rPr>
              <a:t>The lander system it has solar and battery , Bluetooth controlling system</a:t>
            </a:r>
          </a:p>
          <a:p>
            <a:pPr marL="342900" indent="-342900">
              <a:lnSpc>
                <a:spcPct val="150000"/>
              </a:lnSpc>
              <a:buFont typeface="+mj-lt"/>
              <a:buAutoNum type="arabicPeriod" startAt="4"/>
            </a:pPr>
            <a:r>
              <a:rPr lang="en-US" sz="1600" dirty="0">
                <a:latin typeface="Optima"/>
                <a:ea typeface="Optima"/>
              </a:rPr>
              <a:t>lunar-exploration missions developed by the Indian Space Research </a:t>
            </a:r>
            <a:r>
              <a:rPr lang="en-US" sz="1600" dirty="0" err="1">
                <a:latin typeface="Optima"/>
                <a:ea typeface="Optima"/>
              </a:rPr>
              <a:t>Organisation</a:t>
            </a:r>
            <a:r>
              <a:rPr lang="en-US" sz="1600" dirty="0">
                <a:latin typeface="Optima"/>
                <a:ea typeface="Optima"/>
              </a:rPr>
              <a:t> (ISRO). Launched on 14 July 2023, the mission consists of a lunar lander named </a:t>
            </a:r>
            <a:r>
              <a:rPr lang="en-US" sz="1600" dirty="0" err="1">
                <a:latin typeface="Optima"/>
                <a:ea typeface="Optima"/>
              </a:rPr>
              <a:t>Vikram</a:t>
            </a:r>
            <a:r>
              <a:rPr lang="en-US" sz="1600" dirty="0">
                <a:latin typeface="Optima"/>
                <a:ea typeface="Optima"/>
              </a:rPr>
              <a:t> and a lunar rover named </a:t>
            </a:r>
            <a:r>
              <a:rPr lang="en-US" sz="1600" dirty="0" err="1">
                <a:latin typeface="Optima"/>
                <a:ea typeface="Optima"/>
              </a:rPr>
              <a:t>Pragyan</a:t>
            </a:r>
            <a:r>
              <a:rPr lang="en-US" sz="1600" dirty="0">
                <a:latin typeface="Optima"/>
                <a:ea typeface="Optima"/>
              </a:rPr>
              <a:t> similar to those launched aboard Chandrayaan-2 in 2019.</a:t>
            </a:r>
          </a:p>
          <a:p>
            <a:pPr marL="342900" indent="-342900">
              <a:lnSpc>
                <a:spcPct val="150000"/>
              </a:lnSpc>
              <a:buFont typeface="+mj-lt"/>
              <a:buAutoNum type="arabicPeriod" startAt="4"/>
            </a:pPr>
            <a:r>
              <a:rPr lang="en-US" sz="1600" dirty="0">
                <a:latin typeface="Optima"/>
                <a:ea typeface="Optima"/>
              </a:rPr>
              <a:t>Also it has WIFI camera ,through the camera we can view all the things</a:t>
            </a:r>
          </a:p>
          <a:p>
            <a:pPr marL="342900" indent="-342900">
              <a:lnSpc>
                <a:spcPct val="150000"/>
              </a:lnSpc>
              <a:buFont typeface="+mj-lt"/>
              <a:buAutoNum type="arabicPeriod" startAt="4"/>
            </a:pPr>
            <a:r>
              <a:rPr lang="en-US" sz="1600" dirty="0">
                <a:latin typeface="Optima"/>
                <a:ea typeface="Optima"/>
              </a:rPr>
              <a:t>In our rover project we are using solar power with battery storage system</a:t>
            </a:r>
          </a:p>
          <a:p>
            <a:pPr marL="342900" indent="-342900">
              <a:lnSpc>
                <a:spcPct val="150000"/>
              </a:lnSpc>
              <a:buFont typeface="+mj-lt"/>
              <a:buAutoNum type="arabicPeriod" startAt="4"/>
            </a:pPr>
            <a:r>
              <a:rPr lang="en-US" sz="1600" dirty="0">
                <a:latin typeface="Optima"/>
                <a:ea typeface="Optima"/>
              </a:rPr>
              <a:t>The controllers are used Microcontroller, ESP32, </a:t>
            </a:r>
            <a:r>
              <a:rPr lang="en-US" sz="1600" dirty="0" err="1">
                <a:latin typeface="Optima"/>
                <a:ea typeface="Optima"/>
              </a:rPr>
              <a:t>Arduino</a:t>
            </a:r>
            <a:r>
              <a:rPr lang="en-US" sz="1600" dirty="0">
                <a:latin typeface="Optima"/>
                <a:ea typeface="Optima"/>
              </a:rPr>
              <a:t> Nano etc..</a:t>
            </a:r>
          </a:p>
          <a:p>
            <a:pPr marL="342900" indent="-342900">
              <a:lnSpc>
                <a:spcPct val="150000"/>
              </a:lnSpc>
              <a:buFont typeface="+mj-lt"/>
              <a:buAutoNum type="arabicPeriod" startAt="4"/>
            </a:pPr>
            <a:endParaRPr lang="en-US" sz="1600" dirty="0">
              <a:latin typeface="Optima"/>
              <a:ea typeface="Optima"/>
            </a:endParaRPr>
          </a:p>
          <a:p>
            <a:pPr marL="342900" indent="-342900">
              <a:lnSpc>
                <a:spcPct val="250000"/>
              </a:lnSpc>
              <a:buFont typeface="+mj-lt"/>
              <a:buAutoNum type="arabicPeriod" startAt="4"/>
            </a:pPr>
            <a:endParaRPr lang="en-US" sz="1600" dirty="0">
              <a:latin typeface="Optima"/>
              <a:ea typeface="Optima"/>
            </a:endParaRPr>
          </a:p>
          <a:p>
            <a:pPr marL="342900" indent="-342900">
              <a:buFont typeface="+mj-lt"/>
              <a:buAutoNum type="arabicPeriod" startAt="4"/>
            </a:pPr>
            <a:endParaRPr lang="en-US" sz="1600" dirty="0">
              <a:latin typeface="Optima"/>
              <a:ea typeface="Optima"/>
            </a:endParaRPr>
          </a:p>
          <a:p>
            <a:pPr marL="342900" indent="-342900">
              <a:buFont typeface="+mj-lt"/>
              <a:buAutoNum type="arabicPeriod" startAt="4"/>
            </a:pPr>
            <a:endParaRPr lang="en-US" sz="1600" dirty="0">
              <a:latin typeface="Optima"/>
              <a:ea typeface="Optima"/>
            </a:endParaRPr>
          </a:p>
          <a:p>
            <a:pPr marL="342900" indent="-342900">
              <a:lnSpc>
                <a:spcPct val="150000"/>
              </a:lnSpc>
              <a:buFont typeface="+mj-lt"/>
              <a:buAutoNum type="arabicPeriod" startAt="4"/>
            </a:pPr>
            <a:endParaRPr lang="en-US" sz="1600" dirty="0">
              <a:latin typeface="Optima"/>
              <a:ea typeface="Optima"/>
            </a:endParaRPr>
          </a:p>
          <a:p>
            <a:pPr marL="342900" indent="-342900">
              <a:buFont typeface="+mj-lt"/>
              <a:buAutoNum type="arabicPeriod" startAt="4"/>
            </a:pPr>
            <a:endParaRPr lang="en-US" sz="1600" dirty="0">
              <a:latin typeface="Optima"/>
              <a:ea typeface="Optima"/>
            </a:endParaRPr>
          </a:p>
          <a:p>
            <a:pPr marL="342900" indent="-342900">
              <a:buFont typeface="+mj-lt"/>
              <a:buAutoNum type="arabicPeriod" startAt="4"/>
            </a:pPr>
            <a:endParaRPr lang="en-US" sz="1600" dirty="0">
              <a:latin typeface="Optima"/>
              <a:ea typeface="Optima"/>
            </a:endParaRPr>
          </a:p>
          <a:p>
            <a:endParaRPr lang="en-US" sz="1600" dirty="0">
              <a:latin typeface="Optima"/>
              <a:ea typeface="Optima"/>
            </a:endParaRPr>
          </a:p>
          <a:p>
            <a:pPr marL="342900" indent="-342900">
              <a:lnSpc>
                <a:spcPct val="200000"/>
              </a:lnSpc>
              <a:buFont typeface="+mj-lt"/>
              <a:buAutoNum type="arabicPeriod" startAt="4"/>
            </a:pPr>
            <a:endParaRPr lang="en-US" sz="1600" dirty="0">
              <a:latin typeface="Optima"/>
              <a:ea typeface="Optima"/>
            </a:endParaRPr>
          </a:p>
          <a:p>
            <a:pPr marL="342900" indent="-342900">
              <a:lnSpc>
                <a:spcPct val="250000"/>
              </a:lnSpc>
              <a:buFont typeface="+mj-lt"/>
              <a:buAutoNum type="arabicPeriod" startAt="4"/>
            </a:pPr>
            <a:endParaRPr lang="en-US" sz="1600" dirty="0">
              <a:latin typeface="Optima"/>
              <a:ea typeface="Optima"/>
            </a:endParaRPr>
          </a:p>
          <a:p>
            <a:r>
              <a:rPr lang="en-US" sz="1600" dirty="0">
                <a:latin typeface="Optima"/>
                <a:ea typeface="Optima"/>
              </a:rPr>
              <a:t>  </a:t>
            </a:r>
          </a:p>
          <a:p>
            <a:pPr marL="342900" indent="-342900">
              <a:buFont typeface="+mj-lt"/>
              <a:buAutoNum type="arabicPeriod"/>
            </a:pPr>
            <a:endParaRPr lang="en-US" sz="1600" dirty="0">
              <a:latin typeface="Optima"/>
              <a:ea typeface="Optima"/>
            </a:endParaRPr>
          </a:p>
          <a:p>
            <a:pPr marL="342900" indent="-342900">
              <a:buFont typeface="+mj-lt"/>
              <a:buAutoNum type="arabicPeriod" startAt="4"/>
            </a:pPr>
            <a:endParaRPr lang="en-US" sz="1600" dirty="0">
              <a:latin typeface="Optima"/>
              <a:ea typeface="Optima"/>
            </a:endParaRPr>
          </a:p>
          <a:p>
            <a:pPr marL="342900" indent="-342900">
              <a:buFont typeface="+mj-lt"/>
              <a:buAutoNum type="arabicPeriod" startAt="4"/>
            </a:pPr>
            <a:endParaRPr lang="en-US" sz="1600" dirty="0">
              <a:latin typeface="Optima"/>
              <a:ea typeface="Optima"/>
            </a:endParaRPr>
          </a:p>
          <a:p>
            <a:pPr marL="342900" indent="-342900">
              <a:buFont typeface="+mj-lt"/>
              <a:buAutoNum type="arabicPeriod" startAt="4"/>
            </a:pPr>
            <a:endParaRPr lang="en-US" sz="1600" dirty="0">
              <a:latin typeface="Optima"/>
              <a:ea typeface="Optima"/>
            </a:endParaRPr>
          </a:p>
          <a:p>
            <a:pPr marL="342900" indent="-342900">
              <a:buFont typeface="+mj-lt"/>
              <a:buAutoNum type="arabicPeriod" startAt="4"/>
            </a:pPr>
            <a:endParaRPr lang="en-US" sz="1600" dirty="0">
              <a:latin typeface="Optima"/>
              <a:ea typeface="Optima"/>
            </a:endParaRPr>
          </a:p>
          <a:p>
            <a:pPr marL="342900" indent="-342900">
              <a:buFont typeface="+mj-lt"/>
              <a:buAutoNum type="arabicPeriod" startAt="4"/>
            </a:pPr>
            <a:endParaRPr lang="en-US" sz="1600" dirty="0">
              <a:latin typeface="Optima"/>
              <a:ea typeface="Optima"/>
            </a:endParaRPr>
          </a:p>
          <a:p>
            <a:pPr marL="342900" indent="-342900">
              <a:buFont typeface="+mj-lt"/>
              <a:buAutoNum type="arabicPeriod" startAt="4"/>
            </a:pPr>
            <a:endParaRPr lang="en-US" sz="1600" dirty="0">
              <a:latin typeface="Optima"/>
              <a:ea typeface="Optima"/>
            </a:endParaRPr>
          </a:p>
          <a:p>
            <a:pPr marL="342900" indent="-342900">
              <a:buFont typeface="+mj-lt"/>
              <a:buAutoNum type="arabicPeriod" startAt="4"/>
            </a:pPr>
            <a:endParaRPr lang="en-US" sz="1600" dirty="0">
              <a:latin typeface="Optima"/>
              <a:ea typeface="Optima"/>
            </a:endParaRPr>
          </a:p>
          <a:p>
            <a:pPr marL="342900" indent="-342900">
              <a:buFont typeface="+mj-lt"/>
              <a:buAutoNum type="arabicPeriod" startAt="4"/>
            </a:pPr>
            <a:endParaRPr lang="en-US" sz="1600" dirty="0">
              <a:latin typeface="Optima"/>
              <a:ea typeface="Optima"/>
            </a:endParaRPr>
          </a:p>
          <a:p>
            <a:pPr marL="342900" indent="-342900">
              <a:buFont typeface="+mj-lt"/>
              <a:buAutoNum type="arabicPeriod" startAt="4"/>
            </a:pPr>
            <a:endParaRPr lang="en-US" sz="1600" dirty="0">
              <a:latin typeface="Optima"/>
              <a:ea typeface="Optima"/>
            </a:endParaRPr>
          </a:p>
          <a:p>
            <a:pPr marL="342900" indent="-342900">
              <a:buFont typeface="+mj-lt"/>
              <a:buAutoNum type="arabicPeriod" startAt="4"/>
            </a:pPr>
            <a:endParaRPr lang="en-US" sz="1600" dirty="0">
              <a:latin typeface="Optima"/>
              <a:ea typeface="Optima"/>
            </a:endParaRPr>
          </a:p>
          <a:p>
            <a:pPr marL="342900" indent="-342900">
              <a:buFont typeface="+mj-lt"/>
              <a:buAutoNum type="arabicPeriod" startAt="4"/>
            </a:pPr>
            <a:endParaRPr lang="en-US" sz="1600" dirty="0">
              <a:latin typeface="Optima"/>
              <a:ea typeface="Optima"/>
            </a:endParaRPr>
          </a:p>
          <a:p>
            <a:pPr marL="342900" indent="-342900">
              <a:buFont typeface="+mj-lt"/>
              <a:buAutoNum type="arabicPeriod" startAt="4"/>
            </a:pPr>
            <a:endParaRPr lang="en-US" sz="1600" dirty="0">
              <a:latin typeface="Optima"/>
              <a:ea typeface="Optima"/>
            </a:endParaRPr>
          </a:p>
          <a:p>
            <a:pPr marL="342900" indent="-342900">
              <a:buFont typeface="+mj-lt"/>
              <a:buAutoNum type="arabicPeriod" startAt="4"/>
            </a:pPr>
            <a:endParaRPr lang="en-US" sz="1600" dirty="0">
              <a:latin typeface="Optima"/>
              <a:ea typeface="Optima"/>
            </a:endParaRPr>
          </a:p>
          <a:p>
            <a:endParaRPr lang="en-US" sz="1600" dirty="0">
              <a:latin typeface="Optima"/>
              <a:ea typeface="Optima"/>
            </a:endParaRPr>
          </a:p>
          <a:p>
            <a:pPr marL="342900" indent="-342900">
              <a:lnSpc>
                <a:spcPct val="200000"/>
              </a:lnSpc>
              <a:buFont typeface="+mj-lt"/>
              <a:buAutoNum type="arabicPeriod"/>
            </a:pPr>
            <a:endParaRPr lang="en-US" sz="1600" dirty="0"/>
          </a:p>
          <a:p>
            <a:pPr marL="342900" indent="-342900">
              <a:lnSpc>
                <a:spcPct val="200000"/>
              </a:lnSpc>
              <a:buFont typeface="+mj-lt"/>
              <a:buAutoNum type="arabicPeriod"/>
            </a:pPr>
            <a:endParaRPr lang="en-US" sz="1600" dirty="0"/>
          </a:p>
          <a:p>
            <a:pPr marL="342900" indent="-342900">
              <a:lnSpc>
                <a:spcPct val="200000"/>
              </a:lnSpc>
              <a:buFont typeface="+mj-lt"/>
              <a:buAutoNum type="arabicPeriod"/>
            </a:pPr>
            <a:endParaRPr lang="en-US" sz="1600" dirty="0"/>
          </a:p>
          <a:p>
            <a:pPr marL="342900" indent="-342900">
              <a:lnSpc>
                <a:spcPct val="200000"/>
              </a:lnSpc>
              <a:buFont typeface="+mj-lt"/>
              <a:buAutoNum type="arabicPeriod"/>
            </a:pPr>
            <a:endParaRPr lang="en-US" sz="1600" dirty="0"/>
          </a:p>
          <a:p>
            <a:pPr marL="342900" indent="-342900">
              <a:lnSpc>
                <a:spcPct val="200000"/>
              </a:lnSpc>
              <a:buFont typeface="+mj-lt"/>
              <a:buAutoNum type="arabicPeriod"/>
            </a:pPr>
            <a:endParaRPr lang="en-US" sz="1600" dirty="0"/>
          </a:p>
          <a:p>
            <a:pPr marL="342900" indent="-342900">
              <a:lnSpc>
                <a:spcPct val="200000"/>
              </a:lnSpc>
              <a:buFont typeface="+mj-lt"/>
              <a:buAutoNum type="arabicPeriod"/>
            </a:pPr>
            <a:endParaRPr lang="en-US" sz="1600" dirty="0"/>
          </a:p>
          <a:p>
            <a:pPr marL="342900" indent="-342900">
              <a:lnSpc>
                <a:spcPct val="200000"/>
              </a:lnSpc>
              <a:buFont typeface="+mj-lt"/>
              <a:buAutoNum type="arabicPeriod"/>
            </a:pPr>
            <a:endParaRPr lang="en-US" sz="1600" dirty="0"/>
          </a:p>
          <a:p>
            <a:pPr marL="342900" indent="-342900">
              <a:lnSpc>
                <a:spcPct val="200000"/>
              </a:lnSpc>
              <a:buFont typeface="+mj-lt"/>
              <a:buAutoNum type="arabicPeriod"/>
            </a:pPr>
            <a:endParaRPr lang="en-US" sz="1600" dirty="0"/>
          </a:p>
          <a:p>
            <a:pPr marL="342900" indent="-342900">
              <a:lnSpc>
                <a:spcPct val="200000"/>
              </a:lnSpc>
              <a:buFont typeface="+mj-lt"/>
              <a:buAutoNum type="arabicPeriod"/>
            </a:pPr>
            <a:endParaRPr lang="en-US" sz="1600" dirty="0"/>
          </a:p>
          <a:p>
            <a:pPr marL="342900" indent="-342900">
              <a:lnSpc>
                <a:spcPct val="200000"/>
              </a:lnSpc>
              <a:buFont typeface="+mj-lt"/>
              <a:buAutoNum type="arabicPeriod"/>
            </a:pPr>
            <a:endParaRPr lang="en-US" sz="1600" dirty="0"/>
          </a:p>
          <a:p>
            <a:pPr marL="342900" indent="-342900">
              <a:lnSpc>
                <a:spcPct val="200000"/>
              </a:lnSpc>
              <a:buFont typeface="+mj-lt"/>
              <a:buAutoNum type="arabicPeriod"/>
            </a:pPr>
            <a:endParaRPr lang="en-US" sz="1600" dirty="0"/>
          </a:p>
          <a:p>
            <a:pPr>
              <a:lnSpc>
                <a:spcPct val="200000"/>
              </a:lnSpc>
            </a:pPr>
            <a:endParaRPr lang="en-US" sz="1600" dirty="0"/>
          </a:p>
        </p:txBody>
      </p:sp>
      <p:sp>
        <p:nvSpPr>
          <p:cNvPr id="4" name="Shape 0"/>
          <p:cNvSpPr/>
          <p:nvPr/>
        </p:nvSpPr>
        <p:spPr>
          <a:xfrm>
            <a:off x="0" y="4578682"/>
            <a:ext cx="9144000" cy="576072"/>
          </a:xfrm>
          <a:prstGeom prst="rect">
            <a:avLst/>
          </a:prstGeom>
          <a:solidFill>
            <a:srgbClr val="3B4D54"/>
          </a:solidFill>
          <a:ln/>
        </p:spPr>
      </p:sp>
      <p:sp>
        <p:nvSpPr>
          <p:cNvPr id="5" name="Shape 1"/>
          <p:cNvSpPr/>
          <p:nvPr/>
        </p:nvSpPr>
        <p:spPr>
          <a:xfrm>
            <a:off x="8503920" y="4572000"/>
            <a:ext cx="640080" cy="576072"/>
          </a:xfrm>
          <a:prstGeom prst="rect">
            <a:avLst/>
          </a:prstGeom>
          <a:solidFill>
            <a:srgbClr val="B9BAB5"/>
          </a:solidFill>
          <a:ln/>
        </p:spPr>
        <p:txBody>
          <a:bodyPr/>
          <a:lstStyle/>
          <a:p>
            <a:pPr>
              <a:lnSpc>
                <a:spcPct val="150000"/>
              </a:lnSpc>
            </a:pPr>
            <a:r>
              <a:rPr lang="en-US" dirty="0"/>
              <a:t>   2</a:t>
            </a:r>
            <a:endParaRPr lang="en-IN" dirty="0"/>
          </a:p>
        </p:txBody>
      </p:sp>
    </p:spTree>
    <p:extLst>
      <p:ext uri="{BB962C8B-B14F-4D97-AF65-F5344CB8AC3E}">
        <p14:creationId xmlns:p14="http://schemas.microsoft.com/office/powerpoint/2010/main" val="3576133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8">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0" y="4572000"/>
            <a:ext cx="9144000" cy="576072"/>
          </a:xfrm>
          <a:prstGeom prst="rect">
            <a:avLst/>
          </a:prstGeom>
          <a:solidFill>
            <a:srgbClr val="3B4D54"/>
          </a:solidFill>
          <a:ln/>
        </p:spPr>
      </p:sp>
      <p:sp>
        <p:nvSpPr>
          <p:cNvPr id="3" name="Shape 1"/>
          <p:cNvSpPr/>
          <p:nvPr/>
        </p:nvSpPr>
        <p:spPr>
          <a:xfrm>
            <a:off x="8503920" y="4572000"/>
            <a:ext cx="640080" cy="576072"/>
          </a:xfrm>
          <a:prstGeom prst="rect">
            <a:avLst/>
          </a:prstGeom>
          <a:solidFill>
            <a:srgbClr val="B9BAB5"/>
          </a:solidFill>
          <a:ln/>
        </p:spPr>
      </p:sp>
      <p:sp>
        <p:nvSpPr>
          <p:cNvPr id="4" name="Text 2"/>
          <p:cNvSpPr/>
          <p:nvPr/>
        </p:nvSpPr>
        <p:spPr>
          <a:xfrm>
            <a:off x="8503920" y="4572000"/>
            <a:ext cx="640080" cy="576072"/>
          </a:xfrm>
          <a:prstGeom prst="rect">
            <a:avLst/>
          </a:prstGeom>
          <a:noFill/>
          <a:ln/>
        </p:spPr>
        <p:txBody>
          <a:bodyPr wrap="square" rtlCol="0" anchor="ctr"/>
          <a:lstStyle/>
          <a:p>
            <a:pPr algn="ctr"/>
            <a:r>
              <a:rPr lang="en-US" dirty="0">
                <a:latin typeface="Optima" pitchFamily="34" charset="0"/>
                <a:ea typeface="Optima" pitchFamily="34" charset="-122"/>
              </a:rPr>
              <a:t>3</a:t>
            </a:r>
            <a:endParaRPr lang="en-US" dirty="0"/>
          </a:p>
        </p:txBody>
      </p:sp>
      <p:sp>
        <p:nvSpPr>
          <p:cNvPr id="7" name="Text 3"/>
          <p:cNvSpPr/>
          <p:nvPr/>
        </p:nvSpPr>
        <p:spPr>
          <a:xfrm>
            <a:off x="457200" y="228600"/>
            <a:ext cx="8229600" cy="822960"/>
          </a:xfrm>
          <a:prstGeom prst="rect">
            <a:avLst/>
          </a:prstGeom>
          <a:noFill/>
          <a:ln/>
        </p:spPr>
        <p:txBody>
          <a:bodyPr wrap="square" rtlCol="0" anchor="ctr"/>
          <a:lstStyle/>
          <a:p>
            <a:r>
              <a:rPr lang="en-US" sz="2400" b="1" u="sng" dirty="0">
                <a:solidFill>
                  <a:schemeClr val="tx1">
                    <a:lumMod val="75000"/>
                    <a:lumOff val="25000"/>
                  </a:schemeClr>
                </a:solidFill>
                <a:latin typeface="Optima" pitchFamily="34" charset="0"/>
                <a:ea typeface="Optima" pitchFamily="34" charset="-122"/>
              </a:rPr>
              <a:t>Literature Survey</a:t>
            </a:r>
            <a:endParaRPr lang="en-US" sz="2400" u="sng" dirty="0">
              <a:solidFill>
                <a:schemeClr val="tx1">
                  <a:lumMod val="75000"/>
                  <a:lumOff val="25000"/>
                </a:schemeClr>
              </a:solidFill>
            </a:endParaRPr>
          </a:p>
        </p:txBody>
      </p:sp>
      <p:sp>
        <p:nvSpPr>
          <p:cNvPr id="8" name="Text 4"/>
          <p:cNvSpPr/>
          <p:nvPr/>
        </p:nvSpPr>
        <p:spPr>
          <a:xfrm>
            <a:off x="457200" y="949569"/>
            <a:ext cx="8391378" cy="3393831"/>
          </a:xfrm>
          <a:prstGeom prst="rect">
            <a:avLst/>
          </a:prstGeom>
          <a:noFill/>
          <a:ln/>
        </p:spPr>
        <p:txBody>
          <a:bodyPr wrap="square" rtlCol="0" anchor="t"/>
          <a:lstStyle/>
          <a:p>
            <a:pPr algn="just">
              <a:spcBef>
                <a:spcPts val="450"/>
              </a:spcBef>
            </a:pPr>
            <a:r>
              <a:rPr lang="en-US" sz="1100" b="1" dirty="0">
                <a:effectLst/>
                <a:latin typeface="Times New Roman" panose="02020603050405020304" pitchFamily="18" charset="0"/>
                <a:ea typeface="Times New Roman" panose="02020603050405020304" pitchFamily="18" charset="0"/>
              </a:rPr>
              <a:t>1. From</a:t>
            </a:r>
            <a:r>
              <a:rPr lang="en-US" sz="1100" b="1" spc="5" dirty="0">
                <a:effectLst/>
                <a:latin typeface="Times New Roman" panose="02020603050405020304" pitchFamily="18" charset="0"/>
                <a:ea typeface="Times New Roman" panose="02020603050405020304" pitchFamily="18" charset="0"/>
              </a:rPr>
              <a:t> </a:t>
            </a:r>
            <a:r>
              <a:rPr lang="en-US" sz="1100" b="1" dirty="0">
                <a:effectLst/>
                <a:latin typeface="Times New Roman" panose="02020603050405020304" pitchFamily="18" charset="0"/>
                <a:ea typeface="Times New Roman" panose="02020603050405020304" pitchFamily="18" charset="0"/>
              </a:rPr>
              <a:t>the</a:t>
            </a:r>
            <a:r>
              <a:rPr lang="en-US" sz="1100" b="1" spc="5" dirty="0">
                <a:effectLst/>
                <a:latin typeface="Times New Roman" panose="02020603050405020304" pitchFamily="18" charset="0"/>
                <a:ea typeface="Times New Roman" panose="02020603050405020304" pitchFamily="18" charset="0"/>
              </a:rPr>
              <a:t> </a:t>
            </a:r>
            <a:r>
              <a:rPr lang="en-US" sz="1100" b="1" dirty="0">
                <a:effectLst/>
                <a:latin typeface="Times New Roman" panose="02020603050405020304" pitchFamily="18" charset="0"/>
                <a:ea typeface="Times New Roman" panose="02020603050405020304" pitchFamily="18" charset="0"/>
              </a:rPr>
              <a:t>works</a:t>
            </a:r>
            <a:r>
              <a:rPr lang="en-US" sz="1100" b="1" spc="5" dirty="0">
                <a:effectLst/>
                <a:latin typeface="Times New Roman" panose="02020603050405020304" pitchFamily="18" charset="0"/>
                <a:ea typeface="Times New Roman" panose="02020603050405020304" pitchFamily="18" charset="0"/>
              </a:rPr>
              <a:t> </a:t>
            </a:r>
            <a:r>
              <a:rPr lang="en-US" sz="1100" b="1" dirty="0">
                <a:effectLst/>
                <a:latin typeface="Times New Roman" panose="02020603050405020304" pitchFamily="18" charset="0"/>
                <a:ea typeface="Times New Roman" panose="02020603050405020304" pitchFamily="18" charset="0"/>
              </a:rPr>
              <a:t>of</a:t>
            </a:r>
            <a:r>
              <a:rPr lang="en-US" sz="1100" b="1" spc="5" dirty="0">
                <a:effectLst/>
                <a:latin typeface="Times New Roman" panose="02020603050405020304" pitchFamily="18" charset="0"/>
                <a:ea typeface="Times New Roman" panose="02020603050405020304" pitchFamily="18" charset="0"/>
              </a:rPr>
              <a:t> </a:t>
            </a:r>
            <a:r>
              <a:rPr lang="en-US" sz="1100" dirty="0">
                <a:latin typeface="Times New Roman" panose="02020603050405020304" pitchFamily="18" charset="0"/>
                <a:ea typeface="Times New Roman" panose="02020603050405020304" pitchFamily="18" charset="0"/>
              </a:rPr>
              <a:t>Ahmed Abu-Abed. [1], </a:t>
            </a:r>
            <a:r>
              <a:rPr lang="en-US" sz="1100" b="1" dirty="0">
                <a:latin typeface="Times New Roman" panose="02020603050405020304" pitchFamily="18" charset="0"/>
                <a:ea typeface="Times New Roman" panose="02020603050405020304" pitchFamily="18" charset="0"/>
              </a:rPr>
              <a:t>its observed that</a:t>
            </a:r>
            <a:r>
              <a:rPr lang="en-US" sz="1100" dirty="0">
                <a:latin typeface="Times New Roman" panose="02020603050405020304" pitchFamily="18" charset="0"/>
                <a:ea typeface="Times New Roman" panose="02020603050405020304" pitchFamily="18" charset="0"/>
              </a:rPr>
              <a:t>, mechanical design, including methodologies, tools, and applications. It covers topics like design theory, optimization, computer-aided design, and innovative design techniques..</a:t>
            </a:r>
            <a:endParaRPr lang="en-IN" sz="1100" dirty="0">
              <a:effectLst/>
              <a:latin typeface="Times New Roman" panose="02020603050405020304" pitchFamily="18" charset="0"/>
              <a:ea typeface="Times New Roman" panose="02020603050405020304" pitchFamily="18" charset="0"/>
            </a:endParaRPr>
          </a:p>
          <a:p>
            <a:pPr algn="just">
              <a:spcBef>
                <a:spcPts val="450"/>
              </a:spcBef>
            </a:pPr>
            <a:r>
              <a:rPr lang="en-US" sz="1100" b="1"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spcBef>
                <a:spcPts val="450"/>
              </a:spcBef>
            </a:pPr>
            <a:r>
              <a:rPr lang="en-US" sz="1100" b="1" dirty="0">
                <a:effectLst/>
                <a:latin typeface="Times New Roman" panose="02020603050405020304" pitchFamily="18" charset="0"/>
                <a:ea typeface="Times New Roman" panose="02020603050405020304" pitchFamily="18" charset="0"/>
              </a:rPr>
              <a:t>2. From</a:t>
            </a:r>
            <a:r>
              <a:rPr lang="en-US" sz="1100" b="1" spc="5" dirty="0">
                <a:effectLst/>
                <a:latin typeface="Times New Roman" panose="02020603050405020304" pitchFamily="18" charset="0"/>
                <a:ea typeface="Times New Roman" panose="02020603050405020304" pitchFamily="18" charset="0"/>
              </a:rPr>
              <a:t> </a:t>
            </a:r>
            <a:r>
              <a:rPr lang="en-US" sz="1100" b="1" dirty="0">
                <a:effectLst/>
                <a:latin typeface="Times New Roman" panose="02020603050405020304" pitchFamily="18" charset="0"/>
                <a:ea typeface="Times New Roman" panose="02020603050405020304" pitchFamily="18" charset="0"/>
              </a:rPr>
              <a:t>the</a:t>
            </a:r>
            <a:r>
              <a:rPr lang="en-US" sz="1100" b="1" spc="5" dirty="0">
                <a:effectLst/>
                <a:latin typeface="Times New Roman" panose="02020603050405020304" pitchFamily="18" charset="0"/>
                <a:ea typeface="Times New Roman" panose="02020603050405020304" pitchFamily="18" charset="0"/>
              </a:rPr>
              <a:t> </a:t>
            </a:r>
            <a:r>
              <a:rPr lang="en-US" sz="1100" b="1" dirty="0">
                <a:effectLst/>
                <a:latin typeface="Times New Roman" panose="02020603050405020304" pitchFamily="18" charset="0"/>
                <a:ea typeface="Times New Roman" panose="02020603050405020304" pitchFamily="18" charset="0"/>
              </a:rPr>
              <a:t>works</a:t>
            </a:r>
            <a:r>
              <a:rPr lang="en-US" sz="1100" b="1" spc="5" dirty="0">
                <a:effectLst/>
                <a:latin typeface="Times New Roman" panose="02020603050405020304" pitchFamily="18" charset="0"/>
                <a:ea typeface="Times New Roman" panose="02020603050405020304" pitchFamily="18" charset="0"/>
              </a:rPr>
              <a:t> </a:t>
            </a:r>
            <a:r>
              <a:rPr lang="en-US" sz="1100" b="1" dirty="0">
                <a:effectLst/>
                <a:latin typeface="Times New Roman" panose="02020603050405020304" pitchFamily="18" charset="0"/>
                <a:ea typeface="Times New Roman" panose="02020603050405020304" pitchFamily="18" charset="0"/>
              </a:rPr>
              <a:t>of</a:t>
            </a:r>
            <a:r>
              <a:rPr lang="en-US" sz="1100" b="1" spc="5" dirty="0">
                <a:effectLst/>
                <a:latin typeface="Times New Roman" panose="02020603050405020304" pitchFamily="18" charset="0"/>
                <a:ea typeface="Times New Roman" panose="02020603050405020304" pitchFamily="18" charset="0"/>
              </a:rPr>
              <a:t> </a:t>
            </a:r>
            <a:r>
              <a:rPr lang="en-US" sz="1100" dirty="0">
                <a:latin typeface="Times New Roman" panose="02020603050405020304" pitchFamily="18" charset="0"/>
                <a:ea typeface="Times New Roman" panose="02020603050405020304" pitchFamily="18" charset="0"/>
              </a:rPr>
              <a:t>Om </a:t>
            </a:r>
            <a:r>
              <a:rPr lang="en-US" sz="1100" dirty="0" err="1">
                <a:latin typeface="Times New Roman" panose="02020603050405020304" pitchFamily="18" charset="0"/>
                <a:ea typeface="Times New Roman" panose="02020603050405020304" pitchFamily="18" charset="0"/>
              </a:rPr>
              <a:t>Prakash</a:t>
            </a:r>
            <a:r>
              <a:rPr lang="en-US" sz="1100" dirty="0">
                <a:latin typeface="Times New Roman" panose="02020603050405020304" pitchFamily="18" charset="0"/>
                <a:ea typeface="Times New Roman" panose="02020603050405020304" pitchFamily="18" charset="0"/>
              </a:rPr>
              <a:t> Narayan Calla, </a:t>
            </a:r>
            <a:r>
              <a:rPr lang="en-US" sz="1100" dirty="0" err="1">
                <a:latin typeface="Times New Roman" panose="02020603050405020304" pitchFamily="18" charset="0"/>
                <a:ea typeface="Times New Roman" panose="02020603050405020304" pitchFamily="18" charset="0"/>
              </a:rPr>
              <a:t>Vishwa</a:t>
            </a:r>
            <a:r>
              <a:rPr lang="en-US" sz="1100" dirty="0">
                <a:latin typeface="Times New Roman" panose="02020603050405020304" pitchFamily="18" charset="0"/>
                <a:ea typeface="Times New Roman" panose="02020603050405020304" pitchFamily="18" charset="0"/>
              </a:rPr>
              <a:t> Sharma. [2], </a:t>
            </a:r>
            <a:r>
              <a:rPr lang="en-US" sz="1100" b="1" dirty="0">
                <a:latin typeface="Times New Roman" panose="02020603050405020304" pitchFamily="18" charset="0"/>
                <a:ea typeface="Times New Roman" panose="02020603050405020304" pitchFamily="18" charset="0"/>
              </a:rPr>
              <a:t>it’s observed </a:t>
            </a:r>
            <a:r>
              <a:rPr lang="en-US" sz="1100" b="1" dirty="0" err="1">
                <a:latin typeface="Times New Roman" panose="02020603050405020304" pitchFamily="18" charset="0"/>
                <a:ea typeface="Times New Roman" panose="02020603050405020304" pitchFamily="18" charset="0"/>
              </a:rPr>
              <a:t>that</a:t>
            </a:r>
            <a:r>
              <a:rPr lang="en-US" sz="1100" dirty="0" err="1">
                <a:latin typeface="Times New Roman" panose="02020603050405020304" pitchFamily="18" charset="0"/>
                <a:ea typeface="Times New Roman" panose="02020603050405020304" pitchFamily="18" charset="0"/>
              </a:rPr>
              <a:t>,"Remote</a:t>
            </a:r>
            <a:r>
              <a:rPr lang="en-US" sz="1100" dirty="0">
                <a:latin typeface="Times New Roman" panose="02020603050405020304" pitchFamily="18" charset="0"/>
                <a:ea typeface="Times New Roman" panose="02020603050405020304" pitchFamily="18" charset="0"/>
              </a:rPr>
              <a:t> Sensing of Lunar Surface" is a specialized journal focusing on the utilization of remote sensing techniques to study the Moon's topography, geology, and physical properties.</a:t>
            </a:r>
          </a:p>
          <a:p>
            <a:pPr algn="just">
              <a:spcBef>
                <a:spcPts val="450"/>
              </a:spcBef>
            </a:pPr>
            <a:r>
              <a:rPr lang="en-US" sz="11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spcBef>
                <a:spcPts val="450"/>
              </a:spcBef>
            </a:pPr>
            <a:r>
              <a:rPr lang="en-US" sz="1100" b="1" dirty="0">
                <a:effectLst/>
                <a:latin typeface="Times New Roman" panose="02020603050405020304" pitchFamily="18" charset="0"/>
                <a:ea typeface="Times New Roman" panose="02020603050405020304" pitchFamily="18" charset="0"/>
              </a:rPr>
              <a:t>3</a:t>
            </a:r>
            <a:r>
              <a:rPr lang="en-US" sz="1100" dirty="0">
                <a:effectLst/>
                <a:latin typeface="Times New Roman" panose="02020603050405020304" pitchFamily="18" charset="0"/>
                <a:ea typeface="Times New Roman" panose="02020603050405020304" pitchFamily="18" charset="0"/>
              </a:rPr>
              <a:t>.</a:t>
            </a:r>
            <a:r>
              <a:rPr lang="en-US" sz="1100" b="1" dirty="0">
                <a:effectLst/>
                <a:latin typeface="Times New Roman" panose="02020603050405020304" pitchFamily="18" charset="0"/>
                <a:ea typeface="Times New Roman" panose="02020603050405020304" pitchFamily="18" charset="0"/>
              </a:rPr>
              <a:t> From</a:t>
            </a:r>
            <a:r>
              <a:rPr lang="en-US" sz="1100" b="1" spc="5" dirty="0">
                <a:effectLst/>
                <a:latin typeface="Times New Roman" panose="02020603050405020304" pitchFamily="18" charset="0"/>
                <a:ea typeface="Times New Roman" panose="02020603050405020304" pitchFamily="18" charset="0"/>
              </a:rPr>
              <a:t> </a:t>
            </a:r>
            <a:r>
              <a:rPr lang="en-US" sz="1100" b="1" dirty="0">
                <a:effectLst/>
                <a:latin typeface="Times New Roman" panose="02020603050405020304" pitchFamily="18" charset="0"/>
                <a:ea typeface="Times New Roman" panose="02020603050405020304" pitchFamily="18" charset="0"/>
              </a:rPr>
              <a:t>the</a:t>
            </a:r>
            <a:r>
              <a:rPr lang="en-US" sz="1100" b="1" spc="5" dirty="0">
                <a:effectLst/>
                <a:latin typeface="Times New Roman" panose="02020603050405020304" pitchFamily="18" charset="0"/>
                <a:ea typeface="Times New Roman" panose="02020603050405020304" pitchFamily="18" charset="0"/>
              </a:rPr>
              <a:t> </a:t>
            </a:r>
            <a:r>
              <a:rPr lang="en-US" sz="1100" b="1" dirty="0">
                <a:effectLst/>
                <a:latin typeface="Times New Roman" panose="02020603050405020304" pitchFamily="18" charset="0"/>
                <a:ea typeface="Times New Roman" panose="02020603050405020304" pitchFamily="18" charset="0"/>
              </a:rPr>
              <a:t>works</a:t>
            </a:r>
            <a:r>
              <a:rPr lang="en-US" sz="1100" b="1" spc="5" dirty="0">
                <a:effectLst/>
                <a:latin typeface="Times New Roman" panose="02020603050405020304" pitchFamily="18" charset="0"/>
                <a:ea typeface="Times New Roman" panose="02020603050405020304" pitchFamily="18" charset="0"/>
              </a:rPr>
              <a:t> </a:t>
            </a:r>
            <a:r>
              <a:rPr lang="en-US" sz="1100" b="1" dirty="0">
                <a:effectLst/>
                <a:latin typeface="Times New Roman" panose="02020603050405020304" pitchFamily="18" charset="0"/>
                <a:ea typeface="Times New Roman" panose="02020603050405020304" pitchFamily="18" charset="0"/>
              </a:rPr>
              <a:t>of</a:t>
            </a:r>
            <a:r>
              <a:rPr lang="en-US" sz="1100" b="1" spc="5" dirty="0">
                <a:effectLst/>
                <a:latin typeface="Times New Roman" panose="02020603050405020304" pitchFamily="18" charset="0"/>
                <a:ea typeface="Times New Roman" panose="02020603050405020304" pitchFamily="18" charset="0"/>
              </a:rPr>
              <a:t> </a:t>
            </a:r>
            <a:r>
              <a:rPr lang="en-US" sz="1100" dirty="0" err="1">
                <a:latin typeface="Times New Roman" panose="02020603050405020304" pitchFamily="18" charset="0"/>
                <a:ea typeface="Times New Roman" panose="02020603050405020304" pitchFamily="18" charset="0"/>
              </a:rPr>
              <a:t>Anurag</a:t>
            </a:r>
            <a:r>
              <a:rPr lang="en-US" sz="1100" dirty="0">
                <a:latin typeface="Times New Roman" panose="02020603050405020304" pitchFamily="18" charset="0"/>
                <a:ea typeface="Times New Roman" panose="02020603050405020304" pitchFamily="18" charset="0"/>
              </a:rPr>
              <a:t> </a:t>
            </a:r>
            <a:r>
              <a:rPr lang="en-US" sz="1100" dirty="0" err="1">
                <a:latin typeface="Times New Roman" panose="02020603050405020304" pitchFamily="18" charset="0"/>
                <a:ea typeface="Times New Roman" panose="02020603050405020304" pitchFamily="18" charset="0"/>
              </a:rPr>
              <a:t>Talekar</a:t>
            </a:r>
            <a:r>
              <a:rPr lang="en-US" sz="1100" dirty="0">
                <a:latin typeface="Times New Roman" panose="02020603050405020304" pitchFamily="18" charset="0"/>
                <a:ea typeface="Times New Roman" panose="02020603050405020304" pitchFamily="18" charset="0"/>
              </a:rPr>
              <a:t>, </a:t>
            </a:r>
            <a:r>
              <a:rPr lang="en-US" sz="1100" dirty="0" err="1">
                <a:latin typeface="Times New Roman" panose="02020603050405020304" pitchFamily="18" charset="0"/>
                <a:ea typeface="Times New Roman" panose="02020603050405020304" pitchFamily="18" charset="0"/>
              </a:rPr>
              <a:t>Ajinkya</a:t>
            </a:r>
            <a:r>
              <a:rPr lang="en-US" sz="1100" dirty="0">
                <a:latin typeface="Times New Roman" panose="02020603050405020304" pitchFamily="18" charset="0"/>
                <a:ea typeface="Times New Roman" panose="02020603050405020304" pitchFamily="18" charset="0"/>
              </a:rPr>
              <a:t> </a:t>
            </a:r>
            <a:r>
              <a:rPr lang="en-US" sz="1100" dirty="0" err="1">
                <a:latin typeface="Times New Roman" panose="02020603050405020304" pitchFamily="18" charset="0"/>
                <a:ea typeface="Times New Roman" panose="02020603050405020304" pitchFamily="18" charset="0"/>
              </a:rPr>
              <a:t>Dabholkar</a:t>
            </a:r>
            <a:r>
              <a:rPr lang="en-US" sz="1100" dirty="0">
                <a:latin typeface="Times New Roman" panose="02020603050405020304" pitchFamily="18" charset="0"/>
                <a:ea typeface="Times New Roman" panose="02020603050405020304" pitchFamily="18" charset="0"/>
              </a:rPr>
              <a:t>, </a:t>
            </a:r>
            <a:r>
              <a:rPr lang="en-US" sz="1100" dirty="0" err="1">
                <a:latin typeface="Times New Roman" panose="02020603050405020304" pitchFamily="18" charset="0"/>
                <a:ea typeface="Times New Roman" panose="02020603050405020304" pitchFamily="18" charset="0"/>
              </a:rPr>
              <a:t>Ajinkya</a:t>
            </a:r>
            <a:r>
              <a:rPr lang="en-US" sz="1100" dirty="0">
                <a:latin typeface="Times New Roman" panose="02020603050405020304" pitchFamily="18" charset="0"/>
                <a:ea typeface="Times New Roman" panose="02020603050405020304" pitchFamily="18" charset="0"/>
              </a:rPr>
              <a:t> </a:t>
            </a:r>
            <a:r>
              <a:rPr lang="en-US" sz="1100" dirty="0" err="1">
                <a:latin typeface="Times New Roman" panose="02020603050405020304" pitchFamily="18" charset="0"/>
                <a:ea typeface="Times New Roman" panose="02020603050405020304" pitchFamily="18" charset="0"/>
              </a:rPr>
              <a:t>Thombe</a:t>
            </a:r>
            <a:r>
              <a:rPr lang="en-US" sz="1100" dirty="0">
                <a:latin typeface="Times New Roman" panose="02020603050405020304" pitchFamily="18" charset="0"/>
                <a:ea typeface="Times New Roman" panose="02020603050405020304" pitchFamily="18" charset="0"/>
              </a:rPr>
              <a:t>.[3], </a:t>
            </a:r>
            <a:r>
              <a:rPr lang="en-US" sz="1100" b="1" dirty="0">
                <a:latin typeface="Times New Roman" panose="02020603050405020304" pitchFamily="18" charset="0"/>
                <a:ea typeface="Times New Roman" panose="02020603050405020304" pitchFamily="18" charset="0"/>
              </a:rPr>
              <a:t>it’s observed </a:t>
            </a:r>
            <a:r>
              <a:rPr lang="en-US" sz="1100" b="1" dirty="0" err="1">
                <a:latin typeface="Times New Roman" panose="02020603050405020304" pitchFamily="18" charset="0"/>
                <a:ea typeface="Times New Roman" panose="02020603050405020304" pitchFamily="18" charset="0"/>
              </a:rPr>
              <a:t>that</a:t>
            </a:r>
            <a:r>
              <a:rPr lang="en-US" sz="1100" dirty="0" err="1">
                <a:latin typeface="Times New Roman" panose="02020603050405020304" pitchFamily="18" charset="0"/>
                <a:ea typeface="Times New Roman" panose="02020603050405020304" pitchFamily="18" charset="0"/>
              </a:rPr>
              <a:t>,The</a:t>
            </a:r>
            <a:r>
              <a:rPr lang="en-US" sz="1100" dirty="0">
                <a:latin typeface="Times New Roman" panose="02020603050405020304" pitchFamily="18" charset="0"/>
                <a:ea typeface="Times New Roman" panose="02020603050405020304" pitchFamily="18" charset="0"/>
              </a:rPr>
              <a:t> design and analysis of a lunar lander's landing system involves creating a precise, reliable mechanism to ensure a safe and controlled descent to the Moon's surface. Engineers use simulations and rigorous testing to optimize the landing gear, propulsion, and navigation systems, considering factors like gravitational pull, terrain, and dust conditions. </a:t>
            </a:r>
          </a:p>
          <a:p>
            <a:pPr algn="just">
              <a:spcBef>
                <a:spcPts val="450"/>
              </a:spcBef>
            </a:pPr>
            <a:endParaRPr lang="en-US" sz="1100" b="1" dirty="0">
              <a:effectLst/>
              <a:latin typeface="Times New Roman" panose="02020603050405020304" pitchFamily="18" charset="0"/>
              <a:ea typeface="Times New Roman" panose="02020603050405020304" pitchFamily="18" charset="0"/>
            </a:endParaRPr>
          </a:p>
          <a:p>
            <a:pPr algn="just">
              <a:spcBef>
                <a:spcPts val="450"/>
              </a:spcBef>
            </a:pPr>
            <a:r>
              <a:rPr lang="en-US" sz="1100" b="1" dirty="0">
                <a:effectLst/>
                <a:latin typeface="Times New Roman" panose="02020603050405020304" pitchFamily="18" charset="0"/>
                <a:ea typeface="Times New Roman" panose="02020603050405020304" pitchFamily="18" charset="0"/>
              </a:rPr>
              <a:t>4. From</a:t>
            </a:r>
            <a:r>
              <a:rPr lang="en-US" sz="1100" b="1" spc="5" dirty="0">
                <a:effectLst/>
                <a:latin typeface="Times New Roman" panose="02020603050405020304" pitchFamily="18" charset="0"/>
                <a:ea typeface="Times New Roman" panose="02020603050405020304" pitchFamily="18" charset="0"/>
              </a:rPr>
              <a:t> </a:t>
            </a:r>
            <a:r>
              <a:rPr lang="en-US" sz="1100" b="1" dirty="0">
                <a:effectLst/>
                <a:latin typeface="Times New Roman" panose="02020603050405020304" pitchFamily="18" charset="0"/>
                <a:ea typeface="Times New Roman" panose="02020603050405020304" pitchFamily="18" charset="0"/>
              </a:rPr>
              <a:t>the</a:t>
            </a:r>
            <a:r>
              <a:rPr lang="en-US" sz="1100" b="1" spc="5" dirty="0">
                <a:effectLst/>
                <a:latin typeface="Times New Roman" panose="02020603050405020304" pitchFamily="18" charset="0"/>
                <a:ea typeface="Times New Roman" panose="02020603050405020304" pitchFamily="18" charset="0"/>
              </a:rPr>
              <a:t> </a:t>
            </a:r>
            <a:r>
              <a:rPr lang="en-US" sz="1100" b="1" dirty="0">
                <a:effectLst/>
                <a:latin typeface="Times New Roman" panose="02020603050405020304" pitchFamily="18" charset="0"/>
                <a:ea typeface="Times New Roman" panose="02020603050405020304" pitchFamily="18" charset="0"/>
              </a:rPr>
              <a:t>works</a:t>
            </a:r>
            <a:r>
              <a:rPr lang="en-US" sz="1100" b="1" spc="5" dirty="0">
                <a:effectLst/>
                <a:latin typeface="Times New Roman" panose="02020603050405020304" pitchFamily="18" charset="0"/>
                <a:ea typeface="Times New Roman" panose="02020603050405020304" pitchFamily="18" charset="0"/>
              </a:rPr>
              <a:t> </a:t>
            </a:r>
            <a:r>
              <a:rPr lang="en-US" sz="1100" b="1" dirty="0">
                <a:effectLst/>
                <a:latin typeface="Times New Roman" panose="02020603050405020304" pitchFamily="18" charset="0"/>
                <a:ea typeface="Times New Roman" panose="02020603050405020304" pitchFamily="18" charset="0"/>
              </a:rPr>
              <a:t>of</a:t>
            </a:r>
            <a:r>
              <a:rPr lang="en-US" sz="1100" b="1" spc="5" dirty="0">
                <a:effectLst/>
                <a:latin typeface="Times New Roman" panose="02020603050405020304" pitchFamily="18" charset="0"/>
                <a:ea typeface="Times New Roman" panose="02020603050405020304" pitchFamily="18" charset="0"/>
              </a:rPr>
              <a:t> </a:t>
            </a:r>
            <a:r>
              <a:rPr lang="en-US" sz="1100" dirty="0" err="1">
                <a:latin typeface="Times New Roman" panose="02020603050405020304" pitchFamily="18" charset="0"/>
                <a:ea typeface="Times New Roman" panose="02020603050405020304" pitchFamily="18" charset="0"/>
              </a:rPr>
              <a:t>Santosh</a:t>
            </a:r>
            <a:r>
              <a:rPr lang="en-US" sz="1100" dirty="0">
                <a:latin typeface="Times New Roman" panose="02020603050405020304" pitchFamily="18" charset="0"/>
                <a:ea typeface="Times New Roman" panose="02020603050405020304" pitchFamily="18" charset="0"/>
              </a:rPr>
              <a:t> </a:t>
            </a:r>
            <a:r>
              <a:rPr lang="en-US" sz="1100" dirty="0" err="1">
                <a:latin typeface="Times New Roman" panose="02020603050405020304" pitchFamily="18" charset="0"/>
                <a:ea typeface="Times New Roman" panose="02020603050405020304" pitchFamily="18" charset="0"/>
              </a:rPr>
              <a:t>Kosambe</a:t>
            </a:r>
            <a:r>
              <a:rPr lang="en-US" sz="1100" dirty="0">
                <a:latin typeface="Times New Roman" panose="02020603050405020304" pitchFamily="18" charset="0"/>
                <a:ea typeface="Times New Roman" panose="02020603050405020304" pitchFamily="18" charset="0"/>
              </a:rPr>
              <a:t>. [4], it’s observed that, Chandrayaan-2 was India's second lunar exploration mission, launched in July 2019. It included an orbiter, a lander (</a:t>
            </a:r>
            <a:r>
              <a:rPr lang="en-US" sz="1100" dirty="0" err="1">
                <a:latin typeface="Times New Roman" panose="02020603050405020304" pitchFamily="18" charset="0"/>
                <a:ea typeface="Times New Roman" panose="02020603050405020304" pitchFamily="18" charset="0"/>
              </a:rPr>
              <a:t>Vikram</a:t>
            </a:r>
            <a:r>
              <a:rPr lang="en-US" sz="1100" dirty="0">
                <a:latin typeface="Times New Roman" panose="02020603050405020304" pitchFamily="18" charset="0"/>
                <a:ea typeface="Times New Roman" panose="02020603050405020304" pitchFamily="18" charset="0"/>
              </a:rPr>
              <a:t>), and a rover (</a:t>
            </a:r>
            <a:r>
              <a:rPr lang="en-US" sz="1100" dirty="0" err="1">
                <a:latin typeface="Times New Roman" panose="02020603050405020304" pitchFamily="18" charset="0"/>
                <a:ea typeface="Times New Roman" panose="02020603050405020304" pitchFamily="18" charset="0"/>
              </a:rPr>
              <a:t>Pragyan</a:t>
            </a:r>
            <a:r>
              <a:rPr lang="en-US" sz="1100" dirty="0">
                <a:latin typeface="Times New Roman" panose="02020603050405020304" pitchFamily="18" charset="0"/>
                <a:ea typeface="Times New Roman" panose="02020603050405020304" pitchFamily="18" charset="0"/>
              </a:rPr>
              <a:t>). While the orbiter continues to study the Moon, the lander failed to make a soft landing. Chandrayaan-2 aimed to explore the Moon's south pole, study its composition, topography, and water ice.</a:t>
            </a:r>
            <a:r>
              <a:rPr lang="en-US" sz="1100" b="1" dirty="0">
                <a:effectLst/>
                <a:latin typeface="Times New Roman" panose="02020603050405020304" pitchFamily="18" charset="0"/>
                <a:ea typeface="Times New Roman" panose="02020603050405020304" pitchFamily="18" charset="0"/>
              </a:rPr>
              <a:t>5. From</a:t>
            </a:r>
            <a:r>
              <a:rPr lang="en-US" sz="1100" b="1" spc="5" dirty="0">
                <a:effectLst/>
                <a:latin typeface="Times New Roman" panose="02020603050405020304" pitchFamily="18" charset="0"/>
                <a:ea typeface="Times New Roman" panose="02020603050405020304" pitchFamily="18" charset="0"/>
              </a:rPr>
              <a:t> </a:t>
            </a:r>
            <a:r>
              <a:rPr lang="en-US" sz="1100" b="1" dirty="0">
                <a:effectLst/>
                <a:latin typeface="Times New Roman" panose="02020603050405020304" pitchFamily="18" charset="0"/>
                <a:ea typeface="Times New Roman" panose="02020603050405020304" pitchFamily="18" charset="0"/>
              </a:rPr>
              <a:t>the</a:t>
            </a:r>
            <a:r>
              <a:rPr lang="en-US" sz="1100" b="1" spc="5" dirty="0">
                <a:effectLst/>
                <a:latin typeface="Times New Roman" panose="02020603050405020304" pitchFamily="18" charset="0"/>
                <a:ea typeface="Times New Roman" panose="02020603050405020304" pitchFamily="18" charset="0"/>
              </a:rPr>
              <a:t> </a:t>
            </a:r>
            <a:r>
              <a:rPr lang="en-US" sz="1100" b="1" dirty="0">
                <a:effectLst/>
                <a:latin typeface="Times New Roman" panose="02020603050405020304" pitchFamily="18" charset="0"/>
                <a:ea typeface="Times New Roman" panose="02020603050405020304" pitchFamily="18" charset="0"/>
              </a:rPr>
              <a:t>works</a:t>
            </a:r>
            <a:r>
              <a:rPr lang="en-US" sz="1100" b="1" spc="5" dirty="0">
                <a:effectLst/>
                <a:latin typeface="Times New Roman" panose="02020603050405020304" pitchFamily="18" charset="0"/>
                <a:ea typeface="Times New Roman" panose="02020603050405020304" pitchFamily="18" charset="0"/>
              </a:rPr>
              <a:t> </a:t>
            </a:r>
            <a:r>
              <a:rPr lang="en-US" sz="1100" b="1" dirty="0">
                <a:effectLst/>
                <a:latin typeface="Times New Roman" panose="02020603050405020304" pitchFamily="18" charset="0"/>
                <a:ea typeface="Times New Roman" panose="02020603050405020304" pitchFamily="18" charset="0"/>
              </a:rPr>
              <a:t>of</a:t>
            </a:r>
            <a:r>
              <a:rPr lang="en-US" sz="1100" b="1"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Richu Sam Alex. [5]</a:t>
            </a:r>
            <a:r>
              <a:rPr lang="en-US" sz="1100" b="1" dirty="0">
                <a:effectLst/>
                <a:latin typeface="Times New Roman" panose="02020603050405020304" pitchFamily="18" charset="0"/>
                <a:ea typeface="Times New Roman" panose="02020603050405020304" pitchFamily="18" charset="0"/>
              </a:rPr>
              <a:t>,</a:t>
            </a:r>
            <a:r>
              <a:rPr lang="en-US" sz="1100" b="1" spc="5" dirty="0">
                <a:effectLst/>
                <a:latin typeface="Times New Roman" panose="02020603050405020304" pitchFamily="18" charset="0"/>
                <a:ea typeface="Times New Roman" panose="02020603050405020304" pitchFamily="18" charset="0"/>
              </a:rPr>
              <a:t> </a:t>
            </a:r>
            <a:r>
              <a:rPr lang="en-US" sz="1100" b="1" dirty="0">
                <a:effectLst/>
                <a:latin typeface="Times New Roman" panose="02020603050405020304" pitchFamily="18" charset="0"/>
                <a:ea typeface="Times New Roman" panose="02020603050405020304" pitchFamily="18" charset="0"/>
              </a:rPr>
              <a:t>its</a:t>
            </a:r>
            <a:r>
              <a:rPr lang="en-US" sz="1100" b="1" spc="5" dirty="0">
                <a:effectLst/>
                <a:latin typeface="Times New Roman" panose="02020603050405020304" pitchFamily="18" charset="0"/>
                <a:ea typeface="Times New Roman" panose="02020603050405020304" pitchFamily="18" charset="0"/>
              </a:rPr>
              <a:t> </a:t>
            </a:r>
            <a:r>
              <a:rPr lang="en-US" sz="1100" b="1" dirty="0">
                <a:effectLst/>
                <a:latin typeface="Times New Roman" panose="02020603050405020304" pitchFamily="18" charset="0"/>
                <a:ea typeface="Times New Roman" panose="02020603050405020304" pitchFamily="18" charset="0"/>
              </a:rPr>
              <a:t>observed</a:t>
            </a:r>
            <a:r>
              <a:rPr lang="en-US" sz="1100" b="1" spc="5" dirty="0">
                <a:effectLst/>
                <a:latin typeface="Times New Roman" panose="02020603050405020304" pitchFamily="18" charset="0"/>
                <a:ea typeface="Times New Roman" panose="02020603050405020304" pitchFamily="18" charset="0"/>
              </a:rPr>
              <a:t> </a:t>
            </a:r>
            <a:r>
              <a:rPr lang="en-US" sz="1100" b="1" dirty="0">
                <a:effectLst/>
                <a:latin typeface="Times New Roman" panose="02020603050405020304" pitchFamily="18" charset="0"/>
                <a:ea typeface="Times New Roman" panose="02020603050405020304" pitchFamily="18" charset="0"/>
              </a:rPr>
              <a:t>that, </a:t>
            </a:r>
            <a:r>
              <a:rPr lang="en-US" sz="1100" dirty="0">
                <a:effectLst/>
                <a:latin typeface="Times New Roman" panose="02020603050405020304" pitchFamily="18" charset="0"/>
                <a:ea typeface="Times New Roman" panose="02020603050405020304" pitchFamily="18" charset="0"/>
              </a:rPr>
              <a:t>This reduce the power consumption of the street lighting system about 20-35 %compared to conventional design. This system is fully automated and is using ZIGBEE so that the control station can analyze all the performance of the system.</a:t>
            </a:r>
            <a:endParaRPr lang="en-IN" sz="1100" dirty="0">
              <a:effectLst/>
              <a:latin typeface="Times New Roman" panose="02020603050405020304" pitchFamily="18" charset="0"/>
              <a:ea typeface="Times New Roman" panose="02020603050405020304" pitchFamily="18" charset="0"/>
            </a:endParaRPr>
          </a:p>
          <a:p>
            <a:pPr algn="just">
              <a:spcBef>
                <a:spcPts val="450"/>
              </a:spcBef>
            </a:pPr>
            <a:r>
              <a:rPr lang="en-US" sz="11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endParaRPr lang="en-US" sz="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0" y="4572000"/>
            <a:ext cx="9144000" cy="576072"/>
          </a:xfrm>
          <a:prstGeom prst="rect">
            <a:avLst/>
          </a:prstGeom>
          <a:solidFill>
            <a:srgbClr val="3B4D54"/>
          </a:solidFill>
          <a:ln/>
        </p:spPr>
      </p:sp>
      <p:sp>
        <p:nvSpPr>
          <p:cNvPr id="3" name="Shape 1"/>
          <p:cNvSpPr/>
          <p:nvPr/>
        </p:nvSpPr>
        <p:spPr>
          <a:xfrm>
            <a:off x="8503920" y="4572000"/>
            <a:ext cx="640080" cy="576072"/>
          </a:xfrm>
          <a:prstGeom prst="rect">
            <a:avLst/>
          </a:prstGeom>
          <a:solidFill>
            <a:srgbClr val="B9BAB5"/>
          </a:solidFill>
          <a:ln/>
        </p:spPr>
      </p:sp>
      <p:sp>
        <p:nvSpPr>
          <p:cNvPr id="4" name="Text 2"/>
          <p:cNvSpPr/>
          <p:nvPr/>
        </p:nvSpPr>
        <p:spPr>
          <a:xfrm>
            <a:off x="8503920" y="4572000"/>
            <a:ext cx="640080" cy="576072"/>
          </a:xfrm>
          <a:prstGeom prst="rect">
            <a:avLst/>
          </a:prstGeom>
          <a:noFill/>
          <a:ln/>
        </p:spPr>
        <p:txBody>
          <a:bodyPr wrap="square" rtlCol="0" anchor="ctr"/>
          <a:lstStyle/>
          <a:p>
            <a:pPr algn="ctr"/>
            <a:r>
              <a:rPr lang="en-US" dirty="0">
                <a:latin typeface="Optima" pitchFamily="34" charset="0"/>
                <a:ea typeface="Optima" pitchFamily="34" charset="-122"/>
              </a:rPr>
              <a:t>4</a:t>
            </a:r>
            <a:endParaRPr lang="en-US" dirty="0"/>
          </a:p>
        </p:txBody>
      </p:sp>
      <p:sp>
        <p:nvSpPr>
          <p:cNvPr id="7" name="Text 3"/>
          <p:cNvSpPr/>
          <p:nvPr/>
        </p:nvSpPr>
        <p:spPr>
          <a:xfrm>
            <a:off x="457200" y="228600"/>
            <a:ext cx="8229600" cy="822960"/>
          </a:xfrm>
          <a:prstGeom prst="rect">
            <a:avLst/>
          </a:prstGeom>
          <a:noFill/>
          <a:ln/>
        </p:spPr>
        <p:txBody>
          <a:bodyPr wrap="square" rtlCol="0" anchor="ctr"/>
          <a:lstStyle/>
          <a:p>
            <a:r>
              <a:rPr lang="en-US" sz="2000" b="1" u="sng" dirty="0">
                <a:solidFill>
                  <a:schemeClr val="tx1">
                    <a:lumMod val="75000"/>
                    <a:lumOff val="25000"/>
                  </a:schemeClr>
                </a:solidFill>
                <a:latin typeface="Optima" pitchFamily="34" charset="0"/>
                <a:ea typeface="Optima" pitchFamily="34" charset="-122"/>
                <a:cs typeface="Optima" pitchFamily="34" charset="-120"/>
              </a:rPr>
              <a:t>Importance of Fabrication of Lunar lander &amp; Rover model</a:t>
            </a:r>
            <a:endParaRPr lang="en-US" sz="2000" u="sng" dirty="0">
              <a:solidFill>
                <a:schemeClr val="tx1">
                  <a:lumMod val="75000"/>
                  <a:lumOff val="25000"/>
                </a:schemeClr>
              </a:solidFill>
            </a:endParaRPr>
          </a:p>
        </p:txBody>
      </p:sp>
      <p:sp>
        <p:nvSpPr>
          <p:cNvPr id="8" name="Text 4"/>
          <p:cNvSpPr/>
          <p:nvPr/>
        </p:nvSpPr>
        <p:spPr>
          <a:xfrm>
            <a:off x="457200" y="1033975"/>
            <a:ext cx="8366760" cy="3200400"/>
          </a:xfrm>
          <a:prstGeom prst="rect">
            <a:avLst/>
          </a:prstGeom>
          <a:noFill/>
          <a:ln/>
        </p:spPr>
        <p:txBody>
          <a:bodyPr wrap="square" rtlCol="0" anchor="t"/>
          <a:lstStyle/>
          <a:p>
            <a:pPr marL="342900" indent="-342900">
              <a:buFont typeface="+mj-lt"/>
              <a:buAutoNum type="arabicPeriod"/>
            </a:pPr>
            <a:r>
              <a:rPr lang="en-US" sz="1600" b="1" dirty="0">
                <a:solidFill>
                  <a:srgbClr val="222222"/>
                </a:solidFill>
                <a:latin typeface="Optima" pitchFamily="34" charset="0"/>
                <a:ea typeface="Optima" pitchFamily="34" charset="-122"/>
                <a:cs typeface="Optima" pitchFamily="34" charset="-120"/>
              </a:rPr>
              <a:t>Technological Advancement: </a:t>
            </a:r>
            <a:r>
              <a:rPr lang="en-US" sz="1600" dirty="0">
                <a:solidFill>
                  <a:srgbClr val="222222"/>
                </a:solidFill>
                <a:latin typeface="Optima" pitchFamily="34" charset="0"/>
                <a:ea typeface="Optima" pitchFamily="34" charset="-122"/>
                <a:cs typeface="Optima" pitchFamily="34" charset="-120"/>
              </a:rPr>
              <a:t>Prototyping encourages innovation and the development of new technologies. Engineers may discover novel solutions to challenges faced during prototyping, which can lead to advancements in lunar exploration and other fields. </a:t>
            </a:r>
            <a:endParaRPr lang="en-US" sz="1600" dirty="0"/>
          </a:p>
          <a:p>
            <a:pPr marL="342900" indent="-342900">
              <a:buFont typeface="+mj-lt"/>
              <a:buAutoNum type="arabicPeriod"/>
            </a:pPr>
            <a:endParaRPr lang="en-US" sz="1600" dirty="0"/>
          </a:p>
          <a:p>
            <a:pPr marL="342900" indent="-342900">
              <a:buFont typeface="+mj-lt"/>
              <a:buAutoNum type="arabicPeriod"/>
            </a:pPr>
            <a:r>
              <a:rPr lang="en-US" sz="1600" b="1" dirty="0">
                <a:solidFill>
                  <a:srgbClr val="222222"/>
                </a:solidFill>
                <a:latin typeface="Optima" pitchFamily="34" charset="0"/>
                <a:ea typeface="Optima" pitchFamily="34" charset="-122"/>
                <a:cs typeface="Optima" pitchFamily="34" charset="-120"/>
              </a:rPr>
              <a:t>Cost Savings: </a:t>
            </a:r>
            <a:r>
              <a:rPr lang="en-US" sz="1600" dirty="0">
                <a:solidFill>
                  <a:srgbClr val="222222"/>
                </a:solidFill>
                <a:latin typeface="Optima" pitchFamily="34" charset="0"/>
                <a:ea typeface="Optima" pitchFamily="34" charset="-122"/>
                <a:cs typeface="Optima" pitchFamily="34" charset="-120"/>
              </a:rPr>
              <a:t>While building prototypes incurs initial costs, it ultimately saves money by preventing costly mistakes in the final design. Identifying and resolving issues early in the development process avoids expensive modifications and failures during the mission.</a:t>
            </a:r>
          </a:p>
          <a:p>
            <a:pPr marL="342900" indent="-342900">
              <a:buFont typeface="+mj-lt"/>
              <a:buAutoNum type="arabicPeriod"/>
            </a:pPr>
            <a:endParaRPr lang="en-US" sz="1600" dirty="0">
              <a:solidFill>
                <a:srgbClr val="222222"/>
              </a:solidFill>
              <a:latin typeface="Optima" pitchFamily="34" charset="0"/>
              <a:ea typeface="Optima" pitchFamily="34" charset="-122"/>
              <a:cs typeface="Optima" pitchFamily="34" charset="-120"/>
            </a:endParaRPr>
          </a:p>
          <a:p>
            <a:pPr marL="342900" indent="-342900">
              <a:buFont typeface="+mj-lt"/>
              <a:buAutoNum type="arabicPeriod"/>
            </a:pPr>
            <a:r>
              <a:rPr lang="en-US" sz="1600" b="1" dirty="0"/>
              <a:t>Testing and Validation: </a:t>
            </a:r>
            <a:r>
              <a:rPr lang="en-US" sz="1600" dirty="0"/>
              <a:t>This helps identify any potential flaws or issues that need to be addressed before the final version is constructed.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0" y="4572000"/>
            <a:ext cx="9144000" cy="576072"/>
          </a:xfrm>
          <a:prstGeom prst="rect">
            <a:avLst/>
          </a:prstGeom>
          <a:solidFill>
            <a:srgbClr val="3B4D54"/>
          </a:solidFill>
          <a:ln/>
        </p:spPr>
      </p:sp>
      <p:sp>
        <p:nvSpPr>
          <p:cNvPr id="3" name="Shape 1"/>
          <p:cNvSpPr/>
          <p:nvPr/>
        </p:nvSpPr>
        <p:spPr>
          <a:xfrm>
            <a:off x="8503920" y="4572000"/>
            <a:ext cx="640080" cy="576072"/>
          </a:xfrm>
          <a:prstGeom prst="rect">
            <a:avLst/>
          </a:prstGeom>
          <a:solidFill>
            <a:srgbClr val="B9BAB5"/>
          </a:solidFill>
          <a:ln/>
        </p:spPr>
      </p:sp>
      <p:sp>
        <p:nvSpPr>
          <p:cNvPr id="4" name="Text 2"/>
          <p:cNvSpPr/>
          <p:nvPr/>
        </p:nvSpPr>
        <p:spPr>
          <a:xfrm>
            <a:off x="8503920" y="4572000"/>
            <a:ext cx="640080" cy="576072"/>
          </a:xfrm>
          <a:prstGeom prst="rect">
            <a:avLst/>
          </a:prstGeom>
          <a:noFill/>
          <a:ln/>
        </p:spPr>
        <p:txBody>
          <a:bodyPr wrap="square" rtlCol="0" anchor="ctr"/>
          <a:lstStyle/>
          <a:p>
            <a:pPr algn="ctr"/>
            <a:r>
              <a:rPr lang="en-US" dirty="0">
                <a:latin typeface="Optima" pitchFamily="34" charset="0"/>
                <a:ea typeface="Optima" pitchFamily="34" charset="-122"/>
              </a:rPr>
              <a:t>5</a:t>
            </a:r>
            <a:endParaRPr lang="en-US" dirty="0"/>
          </a:p>
        </p:txBody>
      </p:sp>
      <p:pic>
        <p:nvPicPr>
          <p:cNvPr id="5" name="Image 0"/>
          <p:cNvPicPr>
            <a:picLocks noChangeAspect="1"/>
          </p:cNvPicPr>
          <p:nvPr/>
        </p:nvPicPr>
        <p:blipFill rotWithShape="1">
          <a:blip r:embed="rId3">
            <a:extLst>
              <a:ext uri="{28A0092B-C50C-407E-A947-70E740481C1C}">
                <a14:useLocalDpi xmlns:a14="http://schemas.microsoft.com/office/drawing/2010/main" val="0"/>
              </a:ext>
            </a:extLst>
          </a:blip>
          <a:srcRect l="22555" r="19192" b="13751"/>
          <a:stretch/>
        </p:blipFill>
        <p:spPr>
          <a:xfrm>
            <a:off x="5648325" y="1180237"/>
            <a:ext cx="2613053" cy="2901645"/>
          </a:xfrm>
          <a:prstGeom prst="rect">
            <a:avLst/>
          </a:prstGeom>
        </p:spPr>
      </p:pic>
      <p:sp>
        <p:nvSpPr>
          <p:cNvPr id="7" name="Text 3"/>
          <p:cNvSpPr/>
          <p:nvPr/>
        </p:nvSpPr>
        <p:spPr>
          <a:xfrm>
            <a:off x="457200" y="228600"/>
            <a:ext cx="8229600" cy="822960"/>
          </a:xfrm>
          <a:prstGeom prst="rect">
            <a:avLst/>
          </a:prstGeom>
          <a:noFill/>
          <a:ln/>
        </p:spPr>
        <p:txBody>
          <a:bodyPr wrap="square" rtlCol="0" anchor="ctr"/>
          <a:lstStyle/>
          <a:p>
            <a:pPr marL="342900" lvl="0" indent="-342900" algn="ctr">
              <a:spcBef>
                <a:spcPct val="20000"/>
              </a:spcBef>
              <a:defRPr/>
            </a:pPr>
            <a:r>
              <a:rPr lang="en-US" b="1" u="sng" dirty="0">
                <a:latin typeface="Times New Roman" panose="02020603050405020304" pitchFamily="18" charset="0"/>
                <a:cs typeface="Times New Roman" panose="02020603050405020304" pitchFamily="18" charset="0"/>
              </a:rPr>
              <a:t>DESIGN AND FABRICATION OF LUNAR LANDER AND ROVER MODEL</a:t>
            </a:r>
          </a:p>
        </p:txBody>
      </p:sp>
      <p:sp>
        <p:nvSpPr>
          <p:cNvPr id="8" name="Text 4"/>
          <p:cNvSpPr/>
          <p:nvPr/>
        </p:nvSpPr>
        <p:spPr>
          <a:xfrm>
            <a:off x="390524" y="1030860"/>
            <a:ext cx="5038726" cy="3200400"/>
          </a:xfrm>
          <a:prstGeom prst="rect">
            <a:avLst/>
          </a:prstGeom>
          <a:noFill/>
          <a:ln/>
        </p:spPr>
        <p:txBody>
          <a:bodyPr wrap="square" rtlCol="0" anchor="t"/>
          <a:lstStyle/>
          <a:p>
            <a:pPr marL="285750" indent="-285750">
              <a:buFont typeface="+mj-lt"/>
              <a:buAutoNum type="arabicPeriod"/>
            </a:pPr>
            <a:r>
              <a:rPr lang="en-US" sz="1200" dirty="0">
                <a:solidFill>
                  <a:srgbClr val="222222"/>
                </a:solidFill>
                <a:latin typeface="Optima" pitchFamily="34" charset="0"/>
                <a:ea typeface="Optima" pitchFamily="34" charset="-122"/>
                <a:cs typeface="Optima" pitchFamily="34" charset="-120"/>
              </a:rPr>
              <a:t>The rover is control by the RF technology it has WIFI connectivity for IOT purpose.</a:t>
            </a:r>
          </a:p>
          <a:p>
            <a:pPr marL="285750" indent="-285750">
              <a:buFont typeface="+mj-lt"/>
              <a:buAutoNum type="arabicPeriod"/>
            </a:pPr>
            <a:endParaRPr lang="en-US" sz="1200" dirty="0"/>
          </a:p>
          <a:p>
            <a:pPr marL="285750" indent="-285750">
              <a:buFont typeface="+mj-lt"/>
              <a:buAutoNum type="arabicPeriod"/>
            </a:pPr>
            <a:r>
              <a:rPr lang="en-US" sz="1200" dirty="0">
                <a:solidFill>
                  <a:srgbClr val="222222"/>
                </a:solidFill>
                <a:latin typeface="Optima" pitchFamily="34" charset="0"/>
                <a:ea typeface="Optima" pitchFamily="34" charset="-122"/>
                <a:cs typeface="Optima" pitchFamily="34" charset="-120"/>
              </a:rPr>
              <a:t>Advanced software tools, such as computer-aided design (CAD), are used to develop comprehensive models.</a:t>
            </a:r>
          </a:p>
          <a:p>
            <a:pPr marL="285750" indent="-285750">
              <a:buFont typeface="+mj-lt"/>
              <a:buAutoNum type="arabicPeriod"/>
            </a:pPr>
            <a:endParaRPr lang="en-US" sz="1200" dirty="0">
              <a:solidFill>
                <a:srgbClr val="222222"/>
              </a:solidFill>
              <a:latin typeface="Optima" pitchFamily="34" charset="0"/>
              <a:ea typeface="Optima" pitchFamily="34" charset="-122"/>
              <a:cs typeface="Optima" pitchFamily="34" charset="-120"/>
            </a:endParaRPr>
          </a:p>
          <a:p>
            <a:pPr marL="285750" indent="-285750">
              <a:buFont typeface="+mj-lt"/>
              <a:buAutoNum type="arabicPeriod"/>
            </a:pPr>
            <a:r>
              <a:rPr lang="en-US" sz="1200" dirty="0">
                <a:solidFill>
                  <a:srgbClr val="222222"/>
                </a:solidFill>
                <a:latin typeface="Optima" pitchFamily="34" charset="0"/>
                <a:ea typeface="Optima" pitchFamily="34" charset="-122"/>
                <a:cs typeface="Optima" pitchFamily="34" charset="-120"/>
              </a:rPr>
              <a:t>It has all the four sensor to read and upload in IOT. also it has WIFI camera for monitor and view of objects.</a:t>
            </a:r>
          </a:p>
          <a:p>
            <a:pPr marL="285750" indent="-285750">
              <a:buFont typeface="+mj-lt"/>
              <a:buAutoNum type="arabicPeriod"/>
            </a:pPr>
            <a:endParaRPr lang="en-US" sz="1200" dirty="0"/>
          </a:p>
          <a:p>
            <a:pPr marL="285750" indent="-285750">
              <a:buFont typeface="+mj-lt"/>
              <a:buAutoNum type="arabicPeriod"/>
            </a:pPr>
            <a:r>
              <a:rPr lang="en-US" sz="1200" dirty="0">
                <a:solidFill>
                  <a:srgbClr val="222222"/>
                </a:solidFill>
                <a:latin typeface="Optima" pitchFamily="34" charset="0"/>
                <a:ea typeface="Optima" pitchFamily="34" charset="-122"/>
                <a:cs typeface="Optima" pitchFamily="34" charset="-120"/>
              </a:rPr>
              <a:t>Integration of sensors, microcontrollers, and power management units is essential for automated functionality.</a:t>
            </a:r>
            <a:endParaRPr lang="en-US" sz="1200" dirty="0"/>
          </a:p>
          <a:p>
            <a:pPr marL="285750" indent="-285750">
              <a:buFont typeface="+mj-lt"/>
              <a:buAutoNum type="arabicPeriod"/>
            </a:pPr>
            <a:endParaRPr lang="en-US" sz="1200" dirty="0"/>
          </a:p>
          <a:p>
            <a:pPr marL="285750" indent="-285750">
              <a:buFont typeface="+mj-lt"/>
              <a:buAutoNum type="arabicPeriod"/>
            </a:pPr>
            <a:r>
              <a:rPr lang="en-US" sz="1200" dirty="0">
                <a:solidFill>
                  <a:srgbClr val="222222"/>
                </a:solidFill>
                <a:latin typeface="Optima" pitchFamily="34" charset="0"/>
                <a:ea typeface="Optima" pitchFamily="34" charset="-122"/>
                <a:cs typeface="Optima" pitchFamily="34" charset="-120"/>
              </a:rPr>
              <a:t>Careful assembly and testing ensure the quality and reliability of the fabrication.</a:t>
            </a:r>
            <a:endParaRPr lang="en-US" sz="1200" dirty="0"/>
          </a:p>
          <a:p>
            <a:pPr marL="285750" indent="-285750">
              <a:buFont typeface="Arial" panose="020B0604020202020204" pitchFamily="34" charset="0"/>
              <a:buChar char="•"/>
            </a:pPr>
            <a:endParaRPr lang="en-US" sz="1600" dirty="0">
              <a:solidFill>
                <a:srgbClr val="222222"/>
              </a:solidFill>
              <a:latin typeface="Optima" pitchFamily="34" charset="0"/>
              <a:ea typeface="Optima" pitchFamily="34" charset="-122"/>
              <a:cs typeface="Optima" pitchFamily="34" charset="-120"/>
            </a:endParaRPr>
          </a:p>
          <a:p>
            <a:pPr marL="285750" indent="-285750">
              <a:buFont typeface="Arial" panose="020B0604020202020204" pitchFamily="34" charset="0"/>
              <a:buChar char="•"/>
            </a:pPr>
            <a:endParaRPr lang="en-US" sz="1600" dirty="0">
              <a:solidFill>
                <a:srgbClr val="222222"/>
              </a:solidFill>
              <a:latin typeface="Optima" pitchFamily="34" charset="0"/>
              <a:ea typeface="Optima" pitchFamily="34" charset="-122"/>
              <a:cs typeface="Optima" pitchFamily="34" charset="-120"/>
            </a:endParaRPr>
          </a:p>
          <a:p>
            <a:pPr marL="285750" indent="-285750">
              <a:buFont typeface="Arial" panose="020B0604020202020204" pitchFamily="34" charset="0"/>
              <a:buChar char="•"/>
            </a:pP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0" y="4572000"/>
            <a:ext cx="9144000" cy="576072"/>
          </a:xfrm>
          <a:prstGeom prst="rect">
            <a:avLst/>
          </a:prstGeom>
          <a:solidFill>
            <a:srgbClr val="3B4D54"/>
          </a:solidFill>
          <a:ln/>
        </p:spPr>
      </p:sp>
      <p:sp>
        <p:nvSpPr>
          <p:cNvPr id="3" name="Shape 1"/>
          <p:cNvSpPr/>
          <p:nvPr/>
        </p:nvSpPr>
        <p:spPr>
          <a:xfrm>
            <a:off x="8503920" y="4572000"/>
            <a:ext cx="640080" cy="576072"/>
          </a:xfrm>
          <a:prstGeom prst="rect">
            <a:avLst/>
          </a:prstGeom>
          <a:solidFill>
            <a:srgbClr val="B9BAB5"/>
          </a:solidFill>
          <a:ln/>
        </p:spPr>
      </p:sp>
      <p:sp>
        <p:nvSpPr>
          <p:cNvPr id="4" name="Text 2"/>
          <p:cNvSpPr/>
          <p:nvPr/>
        </p:nvSpPr>
        <p:spPr>
          <a:xfrm>
            <a:off x="8503920" y="4572000"/>
            <a:ext cx="640080" cy="576072"/>
          </a:xfrm>
          <a:prstGeom prst="rect">
            <a:avLst/>
          </a:prstGeom>
          <a:noFill/>
          <a:ln/>
        </p:spPr>
        <p:txBody>
          <a:bodyPr wrap="square" rtlCol="0" anchor="ctr"/>
          <a:lstStyle/>
          <a:p>
            <a:pPr algn="ctr"/>
            <a:r>
              <a:rPr lang="en-US" dirty="0">
                <a:latin typeface="Optima" pitchFamily="34" charset="0"/>
                <a:ea typeface="Optima" pitchFamily="34" charset="-122"/>
              </a:rPr>
              <a:t>6</a:t>
            </a:r>
            <a:endParaRPr lang="en-US" dirty="0"/>
          </a:p>
        </p:txBody>
      </p:sp>
      <p:sp>
        <p:nvSpPr>
          <p:cNvPr id="7" name="Text 3"/>
          <p:cNvSpPr/>
          <p:nvPr/>
        </p:nvSpPr>
        <p:spPr>
          <a:xfrm>
            <a:off x="457200" y="228600"/>
            <a:ext cx="8229600" cy="822960"/>
          </a:xfrm>
          <a:prstGeom prst="rect">
            <a:avLst/>
          </a:prstGeom>
          <a:noFill/>
          <a:ln/>
        </p:spPr>
        <p:txBody>
          <a:bodyPr wrap="square" rtlCol="0" anchor="ctr"/>
          <a:lstStyle/>
          <a:p>
            <a:r>
              <a:rPr lang="en-US" sz="2400" b="1" u="sng" dirty="0">
                <a:solidFill>
                  <a:schemeClr val="tx1">
                    <a:lumMod val="75000"/>
                    <a:lumOff val="25000"/>
                  </a:schemeClr>
                </a:solidFill>
                <a:latin typeface="Optima" pitchFamily="34" charset="0"/>
                <a:ea typeface="Optima" pitchFamily="34" charset="-122"/>
              </a:rPr>
              <a:t>Objectives</a:t>
            </a:r>
            <a:endParaRPr lang="en-US" sz="2400" u="sng" dirty="0">
              <a:solidFill>
                <a:schemeClr val="tx1">
                  <a:lumMod val="75000"/>
                  <a:lumOff val="25000"/>
                </a:schemeClr>
              </a:solidFill>
            </a:endParaRPr>
          </a:p>
        </p:txBody>
      </p:sp>
      <p:sp>
        <p:nvSpPr>
          <p:cNvPr id="8" name="Text 4"/>
          <p:cNvSpPr/>
          <p:nvPr/>
        </p:nvSpPr>
        <p:spPr>
          <a:xfrm>
            <a:off x="235634" y="228600"/>
            <a:ext cx="8588326" cy="3706837"/>
          </a:xfrm>
          <a:prstGeom prst="rect">
            <a:avLst/>
          </a:prstGeom>
          <a:noFill/>
          <a:ln/>
        </p:spPr>
        <p:txBody>
          <a:bodyPr wrap="square" rtlCol="0" anchor="t"/>
          <a:lstStyle/>
          <a:p>
            <a:pPr algn="just">
              <a:lnSpc>
                <a:spcPct val="115000"/>
              </a:lnSpc>
              <a:spcAft>
                <a:spcPts val="1000"/>
              </a:spcAft>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lnSpc>
                <a:spcPct val="115000"/>
              </a:lnSpc>
              <a:spcAft>
                <a:spcPts val="1000"/>
              </a:spcAft>
            </a:pPr>
            <a:endParaRPr lang="en-US" sz="1050" b="1" dirty="0">
              <a:effectLst/>
              <a:latin typeface="Times New Roman" panose="02020603050405020304" pitchFamily="18" charset="0"/>
              <a:ea typeface="Times New Roman" panose="02020603050405020304" pitchFamily="18" charset="0"/>
            </a:endParaRPr>
          </a:p>
          <a:p>
            <a:pPr algn="just">
              <a:lnSpc>
                <a:spcPct val="115000"/>
              </a:lnSpc>
              <a:spcAft>
                <a:spcPts val="1000"/>
              </a:spcAft>
            </a:pPr>
            <a:r>
              <a:rPr lang="en-US" sz="1050" b="1" dirty="0">
                <a:effectLst/>
                <a:latin typeface="Times New Roman" panose="02020603050405020304" pitchFamily="18" charset="0"/>
                <a:ea typeface="Times New Roman" panose="02020603050405020304" pitchFamily="18" charset="0"/>
              </a:rPr>
              <a:t>1. </a:t>
            </a:r>
            <a:r>
              <a:rPr lang="en-US" sz="1050" b="1" dirty="0">
                <a:latin typeface="Times New Roman" panose="02020603050405020304" pitchFamily="18" charset="0"/>
                <a:ea typeface="Times New Roman" panose="02020603050405020304" pitchFamily="18" charset="0"/>
              </a:rPr>
              <a:t>Functionality</a:t>
            </a:r>
            <a:r>
              <a:rPr lang="en-US" sz="1050" dirty="0">
                <a:latin typeface="Times New Roman" panose="02020603050405020304" pitchFamily="18" charset="0"/>
                <a:ea typeface="Times New Roman" panose="02020603050405020304" pitchFamily="18" charset="0"/>
              </a:rPr>
              <a:t>: Ensure that the model accurately represents the functional aspects of a lunar lander and rover, including landing, mobility, communication, and scientific instrumentation</a:t>
            </a:r>
            <a:r>
              <a:rPr lang="en-US" sz="1050" b="1" dirty="0">
                <a:latin typeface="Times New Roman" panose="02020603050405020304" pitchFamily="18" charset="0"/>
                <a:ea typeface="Times New Roman" panose="02020603050405020304" pitchFamily="18" charset="0"/>
              </a:rPr>
              <a:t>.</a:t>
            </a:r>
            <a:endParaRPr lang="en-IN" sz="1050" dirty="0">
              <a:effectLst/>
              <a:latin typeface="Times New Roman" panose="02020603050405020304" pitchFamily="18" charset="0"/>
              <a:ea typeface="Times New Roman" panose="02020603050405020304" pitchFamily="18" charset="0"/>
            </a:endParaRPr>
          </a:p>
          <a:p>
            <a:pPr algn="just">
              <a:lnSpc>
                <a:spcPct val="115000"/>
              </a:lnSpc>
              <a:spcAft>
                <a:spcPts val="1000"/>
              </a:spcAft>
            </a:pPr>
            <a:r>
              <a:rPr lang="en-US" sz="1050" b="1" dirty="0">
                <a:latin typeface="Times New Roman" panose="02020603050405020304" pitchFamily="18" charset="0"/>
                <a:ea typeface="Times New Roman" panose="02020603050405020304" pitchFamily="18" charset="0"/>
              </a:rPr>
              <a:t>2. Durability: </a:t>
            </a:r>
            <a:r>
              <a:rPr lang="en-US" sz="1050" dirty="0">
                <a:latin typeface="Times New Roman" panose="02020603050405020304" pitchFamily="18" charset="0"/>
                <a:ea typeface="Times New Roman" panose="02020603050405020304" pitchFamily="18" charset="0"/>
              </a:rPr>
              <a:t>Fabricate the model using materials that are durable and suitable for handling and transportation, ensuring that it can withstand repeated use and demonstrations.</a:t>
            </a:r>
          </a:p>
          <a:p>
            <a:pPr algn="just">
              <a:lnSpc>
                <a:spcPct val="115000"/>
              </a:lnSpc>
              <a:spcAft>
                <a:spcPts val="1000"/>
              </a:spcAft>
            </a:pPr>
            <a:r>
              <a:rPr lang="en-US" sz="1050" b="1" dirty="0">
                <a:latin typeface="Times New Roman" panose="02020603050405020304" pitchFamily="18" charset="0"/>
                <a:ea typeface="Times New Roman" panose="02020603050405020304" pitchFamily="18" charset="0"/>
              </a:rPr>
              <a:t>3</a:t>
            </a:r>
            <a:r>
              <a:rPr lang="en-US" sz="1050" b="1" dirty="0">
                <a:effectLst/>
                <a:latin typeface="Times New Roman" panose="02020603050405020304" pitchFamily="18" charset="0"/>
                <a:ea typeface="Times New Roman" panose="02020603050405020304" pitchFamily="18" charset="0"/>
              </a:rPr>
              <a:t>. </a:t>
            </a:r>
            <a:r>
              <a:rPr lang="en-US" sz="1050" b="1" dirty="0">
                <a:latin typeface="Times New Roman" panose="02020603050405020304" pitchFamily="18" charset="0"/>
                <a:ea typeface="Times New Roman" panose="02020603050405020304" pitchFamily="18" charset="0"/>
              </a:rPr>
              <a:t>Accessibility</a:t>
            </a:r>
            <a:r>
              <a:rPr lang="en-US" sz="1050" dirty="0">
                <a:latin typeface="Times New Roman" panose="02020603050405020304" pitchFamily="18" charset="0"/>
                <a:ea typeface="Times New Roman" panose="02020603050405020304" pitchFamily="18" charset="0"/>
              </a:rPr>
              <a:t>: Make the model accessible for educational purposes, allowing students, researchers, and the public to learn about lunar exploration and space technology.</a:t>
            </a:r>
          </a:p>
          <a:p>
            <a:pPr algn="just">
              <a:lnSpc>
                <a:spcPct val="115000"/>
              </a:lnSpc>
              <a:spcAft>
                <a:spcPts val="1000"/>
              </a:spcAft>
            </a:pPr>
            <a:r>
              <a:rPr lang="en-US" sz="1050" b="1" dirty="0">
                <a:latin typeface="Times New Roman" panose="02020603050405020304" pitchFamily="18" charset="0"/>
                <a:ea typeface="Times New Roman" panose="02020603050405020304" pitchFamily="18" charset="0"/>
              </a:rPr>
              <a:t>4</a:t>
            </a:r>
            <a:r>
              <a:rPr lang="en-US" sz="1050" b="1" dirty="0">
                <a:effectLst/>
                <a:latin typeface="Times New Roman" panose="02020603050405020304" pitchFamily="18" charset="0"/>
                <a:ea typeface="Times New Roman" panose="02020603050405020304" pitchFamily="18" charset="0"/>
              </a:rPr>
              <a:t>. </a:t>
            </a:r>
            <a:r>
              <a:rPr lang="en-US" sz="1050" b="1" dirty="0">
                <a:latin typeface="Times New Roman" panose="02020603050405020304" pitchFamily="18" charset="0"/>
                <a:ea typeface="Times New Roman" panose="02020603050405020304" pitchFamily="18" charset="0"/>
              </a:rPr>
              <a:t>Education: </a:t>
            </a:r>
            <a:r>
              <a:rPr lang="en-US" sz="1050" dirty="0">
                <a:latin typeface="Times New Roman" panose="02020603050405020304" pitchFamily="18" charset="0"/>
                <a:ea typeface="Times New Roman" panose="02020603050405020304" pitchFamily="18" charset="0"/>
              </a:rPr>
              <a:t>Use the model as an educational tool to teach concepts related to space exploration, engineering, physics, and robotics, fostering interest and understanding among learners of all ages</a:t>
            </a:r>
            <a:r>
              <a:rPr lang="en-US" sz="1050" b="1" dirty="0">
                <a:latin typeface="Times New Roman" panose="02020603050405020304" pitchFamily="18" charset="0"/>
                <a:ea typeface="Times New Roman" panose="02020603050405020304" pitchFamily="18" charset="0"/>
              </a:rPr>
              <a:t>.</a:t>
            </a:r>
            <a:endParaRPr lang="en-IN" sz="1050" dirty="0">
              <a:effectLst/>
              <a:latin typeface="Times New Roman" panose="02020603050405020304" pitchFamily="18" charset="0"/>
              <a:ea typeface="Times New Roman" panose="02020603050405020304" pitchFamily="18" charset="0"/>
            </a:endParaRPr>
          </a:p>
          <a:p>
            <a:pPr algn="just">
              <a:lnSpc>
                <a:spcPct val="115000"/>
              </a:lnSpc>
              <a:spcAft>
                <a:spcPts val="1000"/>
              </a:spcAft>
            </a:pPr>
            <a:r>
              <a:rPr lang="en-US" sz="1050" b="1" dirty="0">
                <a:effectLst/>
                <a:latin typeface="Times New Roman" panose="02020603050405020304" pitchFamily="18" charset="0"/>
                <a:ea typeface="Times New Roman" panose="02020603050405020304" pitchFamily="18" charset="0"/>
              </a:rPr>
              <a:t>5.</a:t>
            </a:r>
            <a:r>
              <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50" b="1" dirty="0">
                <a:latin typeface="Times New Roman" panose="02020603050405020304" pitchFamily="18" charset="0"/>
                <a:ea typeface="Times New Roman" panose="02020603050405020304" pitchFamily="18" charset="0"/>
              </a:rPr>
              <a:t>Scale: </a:t>
            </a:r>
            <a:r>
              <a:rPr lang="en-US" sz="1050" dirty="0">
                <a:latin typeface="Times New Roman" panose="02020603050405020304" pitchFamily="18" charset="0"/>
                <a:ea typeface="Times New Roman" panose="02020603050405020304" pitchFamily="18" charset="0"/>
              </a:rPr>
              <a:t>Design the model to an appropriate scale to accurately reflect the size and proportions of the actual vehicles, providing a sense of perspective and realism</a:t>
            </a:r>
            <a:r>
              <a:rPr lang="en-US" sz="1050" b="1" dirty="0">
                <a:latin typeface="Times New Roman" panose="02020603050405020304" pitchFamily="18" charset="0"/>
                <a:ea typeface="Times New Roman" panose="02020603050405020304" pitchFamily="18" charset="0"/>
              </a:rPr>
              <a:t>.</a:t>
            </a:r>
          </a:p>
          <a:p>
            <a:pPr algn="just">
              <a:lnSpc>
                <a:spcPct val="115000"/>
              </a:lnSpc>
              <a:spcAft>
                <a:spcPts val="1000"/>
              </a:spcAft>
            </a:pPr>
            <a:r>
              <a:rPr lang="en-US" sz="1050" b="1" dirty="0">
                <a:latin typeface="Times New Roman" panose="02020603050405020304" pitchFamily="18" charset="0"/>
                <a:ea typeface="Times New Roman" panose="02020603050405020304" pitchFamily="18" charset="0"/>
              </a:rPr>
              <a:t>6</a:t>
            </a:r>
            <a:r>
              <a:rPr lang="en-US" sz="1050" b="1" dirty="0">
                <a:effectLst/>
                <a:latin typeface="Times New Roman" panose="02020603050405020304" pitchFamily="18" charset="0"/>
                <a:ea typeface="Times New Roman" panose="02020603050405020304" pitchFamily="18" charset="0"/>
              </a:rPr>
              <a:t>. </a:t>
            </a:r>
            <a:r>
              <a:rPr lang="en-US" sz="1050" b="1" dirty="0">
                <a:latin typeface="Times New Roman" panose="02020603050405020304" pitchFamily="18" charset="0"/>
                <a:ea typeface="Times New Roman" panose="02020603050405020304" pitchFamily="18" charset="0"/>
              </a:rPr>
              <a:t>Demonstration: </a:t>
            </a:r>
            <a:r>
              <a:rPr lang="en-US" sz="1050" dirty="0">
                <a:latin typeface="Times New Roman" panose="02020603050405020304" pitchFamily="18" charset="0"/>
                <a:ea typeface="Times New Roman" panose="02020603050405020304" pitchFamily="18" charset="0"/>
              </a:rPr>
              <a:t>Enable the model to demonstrate key aspects of lunar missions, such as landing procedures, mobility on simulated lunar terrain, and data transmission.</a:t>
            </a:r>
            <a:r>
              <a:rPr lang="en-US" sz="1050" dirty="0">
                <a:effectLst/>
                <a:latin typeface="Times New Roman" panose="02020603050405020304" pitchFamily="18" charset="0"/>
                <a:ea typeface="Times New Roman" panose="02020603050405020304" pitchFamily="18" charset="0"/>
              </a:rPr>
              <a:t>.</a:t>
            </a:r>
            <a:endParaRPr lang="en-IN" sz="1050" dirty="0">
              <a:effectLst/>
              <a:latin typeface="Times New Roman" panose="02020603050405020304" pitchFamily="18" charset="0"/>
              <a:ea typeface="Times New Roman" panose="02020603050405020304" pitchFamily="18" charset="0"/>
            </a:endParaRPr>
          </a:p>
          <a:p>
            <a:pPr marL="457200"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0" y="4572000"/>
            <a:ext cx="9144000" cy="576072"/>
          </a:xfrm>
          <a:prstGeom prst="rect">
            <a:avLst/>
          </a:prstGeom>
          <a:solidFill>
            <a:srgbClr val="3B4D54"/>
          </a:solidFill>
          <a:ln/>
        </p:spPr>
      </p:sp>
      <p:sp>
        <p:nvSpPr>
          <p:cNvPr id="3" name="Shape 1"/>
          <p:cNvSpPr/>
          <p:nvPr/>
        </p:nvSpPr>
        <p:spPr>
          <a:xfrm>
            <a:off x="8503920" y="4572000"/>
            <a:ext cx="640080" cy="576072"/>
          </a:xfrm>
          <a:prstGeom prst="rect">
            <a:avLst/>
          </a:prstGeom>
          <a:solidFill>
            <a:srgbClr val="B9BAB5"/>
          </a:solidFill>
          <a:ln/>
        </p:spPr>
      </p:sp>
      <p:sp>
        <p:nvSpPr>
          <p:cNvPr id="4" name="Text 2"/>
          <p:cNvSpPr/>
          <p:nvPr/>
        </p:nvSpPr>
        <p:spPr>
          <a:xfrm>
            <a:off x="8503920" y="4572000"/>
            <a:ext cx="640080" cy="576072"/>
          </a:xfrm>
          <a:prstGeom prst="rect">
            <a:avLst/>
          </a:prstGeom>
          <a:noFill/>
          <a:ln/>
        </p:spPr>
        <p:txBody>
          <a:bodyPr wrap="square" rtlCol="0" anchor="ctr"/>
          <a:lstStyle/>
          <a:p>
            <a:pPr algn="ctr"/>
            <a:r>
              <a:rPr lang="en-US" dirty="0">
                <a:latin typeface="Optima" pitchFamily="34" charset="0"/>
                <a:ea typeface="Optima" pitchFamily="34" charset="-122"/>
              </a:rPr>
              <a:t>7</a:t>
            </a:r>
            <a:endParaRPr lang="en-US" dirty="0"/>
          </a:p>
        </p:txBody>
      </p:sp>
      <p:sp>
        <p:nvSpPr>
          <p:cNvPr id="7" name="Text 3"/>
          <p:cNvSpPr/>
          <p:nvPr/>
        </p:nvSpPr>
        <p:spPr>
          <a:xfrm>
            <a:off x="182880" y="-66822"/>
            <a:ext cx="8229600" cy="822960"/>
          </a:xfrm>
          <a:prstGeom prst="rect">
            <a:avLst/>
          </a:prstGeom>
          <a:noFill/>
          <a:ln/>
        </p:spPr>
        <p:txBody>
          <a:bodyPr wrap="square" rtlCol="0" anchor="ctr"/>
          <a:lstStyle/>
          <a:p>
            <a:r>
              <a:rPr lang="en-US" sz="2400" b="1" u="sng" dirty="0">
                <a:solidFill>
                  <a:schemeClr val="tx1">
                    <a:lumMod val="75000"/>
                    <a:lumOff val="25000"/>
                  </a:schemeClr>
                </a:solidFill>
                <a:latin typeface="Optima" pitchFamily="34" charset="0"/>
                <a:ea typeface="Optima" pitchFamily="34" charset="-122"/>
                <a:cs typeface="Optima" pitchFamily="34" charset="-120"/>
              </a:rPr>
              <a:t>Sensor Technologies &amp; Control Systems</a:t>
            </a:r>
            <a:endParaRPr lang="en-US" sz="2400" u="sng" dirty="0">
              <a:solidFill>
                <a:schemeClr val="tx1">
                  <a:lumMod val="75000"/>
                  <a:lumOff val="25000"/>
                </a:schemeClr>
              </a:solidFill>
            </a:endParaRPr>
          </a:p>
        </p:txBody>
      </p:sp>
      <p:sp>
        <p:nvSpPr>
          <p:cNvPr id="8" name="Text 4"/>
          <p:cNvSpPr/>
          <p:nvPr/>
        </p:nvSpPr>
        <p:spPr>
          <a:xfrm>
            <a:off x="70338" y="749104"/>
            <a:ext cx="8890782" cy="3924886"/>
          </a:xfrm>
          <a:prstGeom prst="rect">
            <a:avLst/>
          </a:prstGeom>
          <a:noFill/>
          <a:ln/>
        </p:spPr>
        <p:txBody>
          <a:bodyPr wrap="square" rtlCol="0" anchor="t"/>
          <a:lstStyle/>
          <a:p>
            <a:pPr marL="342900" indent="-342900">
              <a:buFont typeface="+mj-lt"/>
              <a:buAutoNum type="arabicPeriod"/>
            </a:pPr>
            <a:r>
              <a:rPr lang="en-US" sz="1400" dirty="0">
                <a:solidFill>
                  <a:srgbClr val="222222"/>
                </a:solidFill>
                <a:latin typeface="Optima" pitchFamily="34" charset="0"/>
                <a:ea typeface="Optima" pitchFamily="34" charset="-122"/>
                <a:cs typeface="Optima" pitchFamily="34" charset="-120"/>
              </a:rPr>
              <a:t>RF receivers a electric device that separate radio signals from one another and convert specific signals into audio, video or data formats.</a:t>
            </a:r>
            <a:endParaRPr lang="en-US" sz="1400" dirty="0"/>
          </a:p>
          <a:p>
            <a:pPr marL="342900" indent="-342900">
              <a:buFont typeface="+mj-lt"/>
              <a:buAutoNum type="arabicPeriod"/>
            </a:pPr>
            <a:endParaRPr lang="en-US" sz="1400" dirty="0"/>
          </a:p>
          <a:p>
            <a:pPr marL="342900" indent="-342900">
              <a:buFont typeface="+mj-lt"/>
              <a:buAutoNum type="arabicPeriod"/>
            </a:pPr>
            <a:r>
              <a:rPr lang="en-US" sz="1400" dirty="0">
                <a:solidFill>
                  <a:srgbClr val="222222"/>
                </a:solidFill>
                <a:latin typeface="Optima" pitchFamily="34" charset="0"/>
                <a:ea typeface="Optima" pitchFamily="34" charset="-122"/>
                <a:cs typeface="Optima" pitchFamily="34" charset="-120"/>
              </a:rPr>
              <a:t>Environmental sensors, including temperature, rain sensors, metal sensors, humidity sensors, helps to know us changing weather conditions.</a:t>
            </a:r>
          </a:p>
          <a:p>
            <a:pPr marL="342900" indent="-342900">
              <a:buFont typeface="+mj-lt"/>
              <a:buAutoNum type="arabicPeriod"/>
            </a:pPr>
            <a:endParaRPr lang="en-US" sz="1400" dirty="0">
              <a:solidFill>
                <a:srgbClr val="222222"/>
              </a:solidFill>
              <a:latin typeface="Optima" pitchFamily="34" charset="0"/>
              <a:ea typeface="Optima" pitchFamily="34" charset="-122"/>
              <a:cs typeface="Optima" pitchFamily="34" charset="-120"/>
            </a:endParaRPr>
          </a:p>
          <a:p>
            <a:pPr marL="342900" indent="-342900">
              <a:buFont typeface="+mj-lt"/>
              <a:buAutoNum type="arabicPeriod"/>
            </a:pPr>
            <a:r>
              <a:rPr lang="en-US" sz="1400" dirty="0">
                <a:solidFill>
                  <a:srgbClr val="222222"/>
                </a:solidFill>
                <a:latin typeface="Optima" pitchFamily="34" charset="0"/>
                <a:ea typeface="Optima" pitchFamily="34" charset="-122"/>
                <a:cs typeface="Optima" pitchFamily="34" charset="-120"/>
              </a:rPr>
              <a:t>Microcontrollers, such as </a:t>
            </a:r>
            <a:r>
              <a:rPr lang="en-US" sz="1400" dirty="0" err="1">
                <a:solidFill>
                  <a:srgbClr val="222222"/>
                </a:solidFill>
                <a:latin typeface="Optima" pitchFamily="34" charset="0"/>
                <a:ea typeface="Optima" pitchFamily="34" charset="-122"/>
                <a:cs typeface="Optima" pitchFamily="34" charset="-120"/>
              </a:rPr>
              <a:t>Arduino</a:t>
            </a:r>
            <a:r>
              <a:rPr lang="en-US" sz="1400" dirty="0">
                <a:solidFill>
                  <a:srgbClr val="222222"/>
                </a:solidFill>
                <a:latin typeface="Optima" pitchFamily="34" charset="0"/>
                <a:ea typeface="Optima" pitchFamily="34" charset="-122"/>
                <a:cs typeface="Optima" pitchFamily="34" charset="-120"/>
              </a:rPr>
              <a:t>, </a:t>
            </a:r>
            <a:r>
              <a:rPr lang="en-US" sz="1400" dirty="0" err="1">
                <a:solidFill>
                  <a:srgbClr val="222222"/>
                </a:solidFill>
                <a:latin typeface="Optima" pitchFamily="34" charset="0"/>
                <a:ea typeface="Optima" pitchFamily="34" charset="-122"/>
                <a:cs typeface="Optima" pitchFamily="34" charset="-120"/>
              </a:rPr>
              <a:t>Esp</a:t>
            </a:r>
            <a:r>
              <a:rPr lang="en-US" sz="1400" dirty="0">
                <a:solidFill>
                  <a:srgbClr val="222222"/>
                </a:solidFill>
                <a:latin typeface="Optima" pitchFamily="34" charset="0"/>
                <a:ea typeface="Optima" pitchFamily="34" charset="-122"/>
                <a:cs typeface="Optima" pitchFamily="34" charset="-120"/>
              </a:rPr>
              <a:t> 32, RF receivers are used to process sensor inputs and control the operation of the Lunar Lander and Rover model.</a:t>
            </a:r>
            <a:endParaRPr lang="en-US" sz="1400" dirty="0"/>
          </a:p>
          <a:p>
            <a:pPr marL="342900" indent="-342900">
              <a:buFont typeface="+mj-lt"/>
              <a:buAutoNum type="arabicPeriod"/>
            </a:pPr>
            <a:endParaRPr lang="en-US" sz="1400" dirty="0"/>
          </a:p>
          <a:p>
            <a:pPr marL="342900" indent="-342900">
              <a:buFont typeface="+mj-lt"/>
              <a:buAutoNum type="arabicPeriod"/>
            </a:pPr>
            <a:r>
              <a:rPr lang="en-US" sz="1400" dirty="0">
                <a:solidFill>
                  <a:srgbClr val="222222"/>
                </a:solidFill>
                <a:latin typeface="Optima" pitchFamily="34" charset="0"/>
                <a:ea typeface="Optima" pitchFamily="34" charset="-122"/>
                <a:cs typeface="Optima" pitchFamily="34" charset="-120"/>
              </a:rPr>
              <a:t>Programmable logic controllers (PLCs) enable advanced control functionalities and remote monitoring capabilities.</a:t>
            </a:r>
            <a:endParaRPr lang="en-US" sz="1400" dirty="0"/>
          </a:p>
          <a:p>
            <a:pPr marL="342900" indent="-342900">
              <a:buFont typeface="+mj-lt"/>
              <a:buAutoNum type="arabicPeriod"/>
            </a:pPr>
            <a:endParaRPr lang="en-US" sz="1400" dirty="0"/>
          </a:p>
          <a:p>
            <a:pPr marL="342900" indent="-342900">
              <a:buFont typeface="+mj-lt"/>
              <a:buAutoNum type="arabicPeriod"/>
            </a:pPr>
            <a:r>
              <a:rPr lang="en-US" sz="1400" dirty="0">
                <a:solidFill>
                  <a:srgbClr val="222222"/>
                </a:solidFill>
                <a:latin typeface="Optima" pitchFamily="34" charset="0"/>
                <a:ea typeface="Optima" pitchFamily="34" charset="-122"/>
                <a:cs typeface="Optima" pitchFamily="34" charset="-120"/>
              </a:rPr>
              <a:t>Wireless communication modules, like Wi-Fi or GSM, allow for real-time data exchange and remote control of the Lunar Lander and Rover model.</a:t>
            </a:r>
            <a:endParaRPr lang="en-US" sz="1400" dirty="0">
              <a:solidFill>
                <a:srgbClr val="222222"/>
              </a:solidFill>
              <a:latin typeface="Optima" pitchFamily="34" charset="0"/>
              <a:ea typeface="Optima" pitchFamily="34" charset="-122"/>
            </a:endParaRPr>
          </a:p>
          <a:p>
            <a:pPr marL="285750" indent="-285750">
              <a:buFont typeface="Arial" panose="020B0604020202020204" pitchFamily="34" charset="0"/>
              <a:buChar char="•"/>
            </a:pP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0"/>
            <a:ext cx="9144000" cy="576072"/>
          </a:xfrm>
          <a:prstGeom prst="rect">
            <a:avLst/>
          </a:prstGeom>
          <a:solidFill>
            <a:srgbClr val="3B4D54"/>
          </a:solidFill>
          <a:ln/>
        </p:spPr>
      </p:sp>
      <p:sp>
        <p:nvSpPr>
          <p:cNvPr id="3" name="Shape 1"/>
          <p:cNvSpPr/>
          <p:nvPr/>
        </p:nvSpPr>
        <p:spPr>
          <a:xfrm>
            <a:off x="8503920" y="4572000"/>
            <a:ext cx="640080" cy="576072"/>
          </a:xfrm>
          <a:prstGeom prst="rect">
            <a:avLst/>
          </a:prstGeom>
          <a:solidFill>
            <a:srgbClr val="B9BAB5"/>
          </a:solidFill>
          <a:ln/>
        </p:spPr>
        <p:txBody>
          <a:bodyPr/>
          <a:lstStyle/>
          <a:p>
            <a:pPr algn="just">
              <a:lnSpc>
                <a:spcPct val="150000"/>
              </a:lnSpc>
            </a:pPr>
            <a:r>
              <a:rPr lang="en-US" dirty="0"/>
              <a:t>   8</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647" y="388712"/>
            <a:ext cx="3033877" cy="210905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5351" y="337230"/>
            <a:ext cx="3533774" cy="2212021"/>
          </a:xfrm>
          <a:prstGeom prst="rect">
            <a:avLst/>
          </a:prstGeom>
        </p:spPr>
      </p:pic>
      <p:sp>
        <p:nvSpPr>
          <p:cNvPr id="7" name="Rectangle 6"/>
          <p:cNvSpPr/>
          <p:nvPr/>
        </p:nvSpPr>
        <p:spPr>
          <a:xfrm>
            <a:off x="4705351" y="2578689"/>
            <a:ext cx="2990850" cy="1754326"/>
          </a:xfrm>
          <a:prstGeom prst="rect">
            <a:avLst/>
          </a:prstGeom>
        </p:spPr>
        <p:txBody>
          <a:bodyPr wrap="square">
            <a:spAutoFit/>
          </a:bodyPr>
          <a:lstStyle/>
          <a:p>
            <a:r>
              <a:rPr lang="en-US" dirty="0">
                <a:latin typeface="Optima"/>
                <a:ea typeface="Optima"/>
              </a:rPr>
              <a:t>Specification of ROVER</a:t>
            </a:r>
          </a:p>
          <a:p>
            <a:r>
              <a:rPr lang="en-US" dirty="0">
                <a:latin typeface="Optima"/>
                <a:ea typeface="Optima"/>
              </a:rPr>
              <a:t>DC geared motor    </a:t>
            </a:r>
          </a:p>
          <a:p>
            <a:r>
              <a:rPr lang="en-US" dirty="0">
                <a:latin typeface="Optima"/>
                <a:ea typeface="Optima"/>
              </a:rPr>
              <a:t>Speed     = 40 rpm</a:t>
            </a:r>
          </a:p>
          <a:p>
            <a:r>
              <a:rPr lang="en-US" dirty="0">
                <a:latin typeface="Optima"/>
                <a:ea typeface="Optima"/>
              </a:rPr>
              <a:t>Power     = 12 volt  10 watt</a:t>
            </a:r>
          </a:p>
          <a:p>
            <a:r>
              <a:rPr lang="en-US" dirty="0">
                <a:latin typeface="Optima"/>
                <a:ea typeface="Optima"/>
              </a:rPr>
              <a:t>Rover Size = 12” X 10” X 6”</a:t>
            </a:r>
          </a:p>
          <a:p>
            <a:r>
              <a:rPr lang="en-US" dirty="0">
                <a:latin typeface="Optima"/>
                <a:ea typeface="Optima"/>
              </a:rPr>
              <a:t>Rechargeable battery 9 volt</a:t>
            </a:r>
            <a:endParaRPr lang="en-IN" dirty="0">
              <a:latin typeface="Optima"/>
              <a:ea typeface="Optima"/>
            </a:endParaRPr>
          </a:p>
        </p:txBody>
      </p:sp>
      <p:sp>
        <p:nvSpPr>
          <p:cNvPr id="8" name="Rectangle 7"/>
          <p:cNvSpPr/>
          <p:nvPr/>
        </p:nvSpPr>
        <p:spPr>
          <a:xfrm>
            <a:off x="447343" y="2578689"/>
            <a:ext cx="3467099" cy="1754326"/>
          </a:xfrm>
          <a:prstGeom prst="rect">
            <a:avLst/>
          </a:prstGeom>
        </p:spPr>
        <p:txBody>
          <a:bodyPr wrap="square">
            <a:spAutoFit/>
          </a:bodyPr>
          <a:lstStyle/>
          <a:p>
            <a:r>
              <a:rPr lang="en-US" dirty="0">
                <a:latin typeface="Optima"/>
                <a:ea typeface="Optima"/>
              </a:rPr>
              <a:t>LANDER SIZE</a:t>
            </a:r>
          </a:p>
          <a:p>
            <a:r>
              <a:rPr lang="en-US" dirty="0">
                <a:latin typeface="Optima"/>
                <a:ea typeface="Optima"/>
              </a:rPr>
              <a:t>Size     =       24” x 12 “ x 24 “</a:t>
            </a:r>
          </a:p>
          <a:p>
            <a:r>
              <a:rPr lang="en-US" dirty="0">
                <a:latin typeface="Optima"/>
                <a:ea typeface="Optima"/>
              </a:rPr>
              <a:t>Light Weight Plastic Pipe</a:t>
            </a:r>
          </a:p>
          <a:p>
            <a:r>
              <a:rPr lang="en-US" dirty="0">
                <a:latin typeface="Optima"/>
                <a:ea typeface="Optima"/>
              </a:rPr>
              <a:t>Solar panel 12 volt .5 watts</a:t>
            </a:r>
          </a:p>
          <a:p>
            <a:r>
              <a:rPr lang="en-US" dirty="0">
                <a:latin typeface="Optima"/>
                <a:ea typeface="Optima"/>
              </a:rPr>
              <a:t>Gate 10”x 24”</a:t>
            </a:r>
          </a:p>
          <a:p>
            <a:r>
              <a:rPr lang="en-US" dirty="0">
                <a:latin typeface="Optima"/>
                <a:ea typeface="Optima"/>
              </a:rPr>
              <a:t>Rechargeable battery 9 volt</a:t>
            </a:r>
            <a:endParaRPr lang="en-IN" dirty="0">
              <a:latin typeface="Optima"/>
              <a:ea typeface="Optima"/>
            </a:endParaRPr>
          </a:p>
        </p:txBody>
      </p:sp>
    </p:spTree>
    <p:extLst>
      <p:ext uri="{BB962C8B-B14F-4D97-AF65-F5344CB8AC3E}">
        <p14:creationId xmlns:p14="http://schemas.microsoft.com/office/powerpoint/2010/main" val="1086298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2939</TotalTime>
  <Words>2018</Words>
  <Application>Microsoft Office PowerPoint</Application>
  <PresentationFormat>On-screen Show (16:9)</PresentationFormat>
  <Paragraphs>230</Paragraphs>
  <Slides>19</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Optima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SlideMake.com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And Fabrication Of Automatic Street Light</dc:title>
  <dc:subject>Modeling And Fabrication Of Automatic Street Light</dc:subject>
  <dc:creator>SlideMake.com</dc:creator>
  <cp:lastModifiedBy>Gani 07</cp:lastModifiedBy>
  <cp:revision>25</cp:revision>
  <dcterms:created xsi:type="dcterms:W3CDTF">2023-11-06T17:44:35Z</dcterms:created>
  <dcterms:modified xsi:type="dcterms:W3CDTF">2024-05-27T15:15:17Z</dcterms:modified>
</cp:coreProperties>
</file>