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3" r:id="rId6"/>
    <p:sldId id="261" r:id="rId7"/>
    <p:sldId id="262"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12/29/2019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Microsoft.NET</a:t>
            </a:r>
            <a:br>
              <a:rPr lang="en-US" dirty="0" smtClean="0"/>
            </a:br>
            <a:r>
              <a:rPr lang="en-US" dirty="0" smtClean="0"/>
              <a:t>Module -1</a:t>
            </a:r>
            <a:endParaRPr lang="en-US" dirty="0"/>
          </a:p>
        </p:txBody>
      </p:sp>
      <p:sp>
        <p:nvSpPr>
          <p:cNvPr id="3" name="Subtitle 2"/>
          <p:cNvSpPr>
            <a:spLocks noGrp="1"/>
          </p:cNvSpPr>
          <p:nvPr>
            <p:ph type="subTitle" idx="1"/>
          </p:nvPr>
        </p:nvSpPr>
        <p:spPr/>
        <p:txBody>
          <a:bodyPr/>
          <a:lstStyle/>
          <a:p>
            <a:r>
              <a:rPr lang="en-US" dirty="0" smtClean="0"/>
              <a:t>The Building Blocks of the Framework</a:t>
            </a:r>
            <a:endParaRPr lang="en-US" dirty="0"/>
          </a:p>
        </p:txBody>
      </p:sp>
    </p:spTree>
    <p:extLst>
      <p:ext uri="{BB962C8B-B14F-4D97-AF65-F5344CB8AC3E}">
        <p14:creationId xmlns:p14="http://schemas.microsoft.com/office/powerpoint/2010/main" val="4246382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Framework-I</a:t>
            </a:r>
            <a:endParaRPr lang="en-US" dirty="0"/>
          </a:p>
        </p:txBody>
      </p:sp>
      <p:sp>
        <p:nvSpPr>
          <p:cNvPr id="3" name="Content Placeholder 2"/>
          <p:cNvSpPr>
            <a:spLocks noGrp="1"/>
          </p:cNvSpPr>
          <p:nvPr>
            <p:ph idx="1"/>
          </p:nvPr>
        </p:nvSpPr>
        <p:spPr/>
        <p:txBody>
          <a:bodyPr/>
          <a:lstStyle/>
          <a:p>
            <a:r>
              <a:rPr lang="en-US" dirty="0" smtClean="0"/>
              <a:t>A feature rich platform for the Development, Deployment and Execution of Distributed system.</a:t>
            </a:r>
          </a:p>
          <a:p>
            <a:r>
              <a:rPr lang="en-US" dirty="0" smtClean="0"/>
              <a:t>Supports the OBJECT ORIENTED PROGRAMMING (OOPs) methodology for programming the framework.</a:t>
            </a:r>
          </a:p>
          <a:p>
            <a:r>
              <a:rPr lang="en-US" dirty="0" smtClean="0"/>
              <a:t>A Huge Class Library support to develop applications that is INTUTIVE.</a:t>
            </a:r>
          </a:p>
          <a:p>
            <a:r>
              <a:rPr lang="en-US" dirty="0" smtClean="0"/>
              <a:t>Language Interdependence / Interoperability </a:t>
            </a:r>
            <a:r>
              <a:rPr lang="en-US" dirty="0" smtClean="0"/>
              <a:t>/ Code </a:t>
            </a:r>
            <a:r>
              <a:rPr lang="en-US" dirty="0" smtClean="0"/>
              <a:t>Sharing by Assembly.</a:t>
            </a:r>
          </a:p>
          <a:p>
            <a:r>
              <a:rPr lang="en-US" dirty="0" smtClean="0"/>
              <a:t>Improved Deployments</a:t>
            </a:r>
            <a:r>
              <a:rPr lang="en-US" dirty="0" smtClean="0"/>
              <a:t>: </a:t>
            </a:r>
            <a:r>
              <a:rPr lang="en-US" dirty="0" smtClean="0"/>
              <a:t>Traditional DLL replaced by ASSEMBLIES – which means we have formal facilities for versioning and side by side implementation of assemblies.</a:t>
            </a:r>
          </a:p>
          <a:p>
            <a:r>
              <a:rPr lang="en-US" dirty="0" smtClean="0"/>
              <a:t>Efficient Data Access from Databases – ADO.NET / ADO.NET Entity Framework</a:t>
            </a:r>
          </a:p>
          <a:p>
            <a:r>
              <a:rPr lang="en-US" dirty="0" smtClean="0"/>
              <a:t>File Operations API – CURD Operations on Binary &amp; XML Files</a:t>
            </a:r>
            <a:r>
              <a:rPr lang="en-US" dirty="0" smtClean="0"/>
              <a:t>.</a:t>
            </a:r>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533128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a:t>
            </a:r>
            <a:r>
              <a:rPr lang="en-US" dirty="0" smtClean="0"/>
              <a:t>Framework-II</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Improved Security – Code </a:t>
            </a:r>
            <a:r>
              <a:rPr lang="en-US" dirty="0" smtClean="0"/>
              <a:t>verification (Don’t Read/Write Registry / Environment Variables, access reflection features) </a:t>
            </a:r>
            <a:r>
              <a:rPr lang="en-US" dirty="0" smtClean="0"/>
              <a:t>on top of Windows Role-based Security.</a:t>
            </a:r>
          </a:p>
          <a:p>
            <a:r>
              <a:rPr lang="en-US" dirty="0" smtClean="0"/>
              <a:t>Zero Impact Installation: No REGISTRY ENTRIES.</a:t>
            </a:r>
          </a:p>
          <a:p>
            <a:r>
              <a:rPr lang="en-US" dirty="0" smtClean="0"/>
              <a:t>SQL SERVER Integration: Build SPs, Triggers and even Data types in any of the .NET-compliant languages such as C#.</a:t>
            </a:r>
          </a:p>
          <a:p>
            <a:r>
              <a:rPr lang="en-US" dirty="0" smtClean="0"/>
              <a:t>Support for GENERICS – Just like C++ templates</a:t>
            </a:r>
            <a:r>
              <a:rPr lang="en-US" dirty="0" smtClean="0"/>
              <a:t>.</a:t>
            </a:r>
          </a:p>
          <a:p>
            <a:r>
              <a:rPr lang="en-US" dirty="0" smtClean="0"/>
              <a:t>Attributes and Custom Attributes.</a:t>
            </a:r>
            <a:endParaRPr lang="en-US" dirty="0" smtClean="0"/>
          </a:p>
          <a:p>
            <a:r>
              <a:rPr lang="en-US" dirty="0" smtClean="0"/>
              <a:t>GARBAGE COLLECTION: Automatic Memory Management</a:t>
            </a:r>
            <a:r>
              <a:rPr lang="en-US" dirty="0" smtClean="0"/>
              <a:t>.</a:t>
            </a:r>
          </a:p>
          <a:p>
            <a:r>
              <a:rPr lang="en-US" dirty="0" smtClean="0"/>
              <a:t>APP DOMAINS – Unit of deployment redefined against the traditional OS Process.</a:t>
            </a:r>
          </a:p>
          <a:p>
            <a:r>
              <a:rPr lang="en-US" dirty="0" smtClean="0"/>
              <a:t>Managed Code : Code targeted for the CLR.</a:t>
            </a:r>
          </a:p>
          <a:p>
            <a:r>
              <a:rPr lang="en-US" dirty="0" smtClean="0"/>
              <a:t>Support for Value types and Reference types, Classes, Structs, Namespaces, Assemblies</a:t>
            </a:r>
            <a:r>
              <a:rPr lang="en-US" dirty="0"/>
              <a:t>,</a:t>
            </a:r>
            <a:r>
              <a:rPr lang="en-US" dirty="0" smtClean="0"/>
              <a:t> Partial classes, Nullable types, Anonymous Methods, Iterators, Read-only etc.</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8839215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2- step Compilation process </a:t>
            </a:r>
            <a:endParaRPr lang="en-US" dirty="0"/>
          </a:p>
        </p:txBody>
      </p:sp>
      <p:sp>
        <p:nvSpPr>
          <p:cNvPr id="3" name="Content Placeholder 2"/>
          <p:cNvSpPr>
            <a:spLocks noGrp="1"/>
          </p:cNvSpPr>
          <p:nvPr>
            <p:ph idx="1"/>
          </p:nvPr>
        </p:nvSpPr>
        <p:spPr/>
        <p:txBody>
          <a:bodyPr/>
          <a:lstStyle/>
          <a:p>
            <a:r>
              <a:rPr lang="en-US" dirty="0" smtClean="0"/>
              <a:t>Diagram – 2 step compilation process </a:t>
            </a:r>
            <a:endParaRPr lang="en-US" dirty="0"/>
          </a:p>
        </p:txBody>
      </p:sp>
    </p:spTree>
    <p:extLst>
      <p:ext uri="{BB962C8B-B14F-4D97-AF65-F5344CB8AC3E}">
        <p14:creationId xmlns:p14="http://schemas.microsoft.com/office/powerpoint/2010/main" val="2619141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Language (IL)</a:t>
            </a:r>
            <a:endParaRPr lang="en-US" dirty="0"/>
          </a:p>
        </p:txBody>
      </p:sp>
      <p:sp>
        <p:nvSpPr>
          <p:cNvPr id="3" name="Content Placeholder 2"/>
          <p:cNvSpPr>
            <a:spLocks noGrp="1"/>
          </p:cNvSpPr>
          <p:nvPr>
            <p:ph idx="1"/>
          </p:nvPr>
        </p:nvSpPr>
        <p:spPr/>
        <p:txBody>
          <a:bodyPr/>
          <a:lstStyle/>
          <a:p>
            <a:r>
              <a:rPr lang="en-US" dirty="0" smtClean="0"/>
              <a:t>Object Orientation and the use of interfaces.</a:t>
            </a:r>
          </a:p>
          <a:p>
            <a:r>
              <a:rPr lang="en-US" dirty="0" smtClean="0"/>
              <a:t>Strong distinction between Value types and Reference types.</a:t>
            </a:r>
          </a:p>
          <a:p>
            <a:r>
              <a:rPr lang="en-US" dirty="0" smtClean="0"/>
              <a:t>Strong Data Typing.</a:t>
            </a:r>
          </a:p>
          <a:p>
            <a:r>
              <a:rPr lang="en-US" dirty="0" smtClean="0"/>
              <a:t>ERROR HANDLING through the use of Exceptions.</a:t>
            </a:r>
          </a:p>
          <a:p>
            <a:r>
              <a:rPr lang="en-US" dirty="0" smtClean="0"/>
              <a:t>Attribute usage.</a:t>
            </a:r>
          </a:p>
          <a:p>
            <a:r>
              <a:rPr lang="en-US" dirty="0" smtClean="0"/>
              <a:t>Pointers NOT recommended (VB.NET – No, C++ - Yes, C# - Only in Marked Blocks). Using Pointers in your code causes it to FAIL the MEMORY TYPE SAFE CHECKS performed by the CLR. </a:t>
            </a:r>
          </a:p>
          <a:p>
            <a:endParaRPr lang="en-US" dirty="0"/>
          </a:p>
          <a:p>
            <a:r>
              <a:rPr lang="en-US" dirty="0" smtClean="0"/>
              <a:t>&lt;Diagram – manifest/ sample &gt;</a:t>
            </a:r>
          </a:p>
          <a:p>
            <a:endParaRPr lang="en-US" dirty="0" smtClean="0"/>
          </a:p>
          <a:p>
            <a:endParaRPr lang="en-US" dirty="0"/>
          </a:p>
        </p:txBody>
      </p:sp>
    </p:spTree>
    <p:extLst>
      <p:ext uri="{BB962C8B-B14F-4D97-AF65-F5344CB8AC3E}">
        <p14:creationId xmlns:p14="http://schemas.microsoft.com/office/powerpoint/2010/main" val="3178496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Garbage Collection process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Memory management prior to .NET</a:t>
            </a:r>
          </a:p>
          <a:p>
            <a:pPr lvl="1"/>
            <a:r>
              <a:rPr lang="en-US" dirty="0" smtClean="0"/>
              <a:t>Done by the Programmer – like destructors in C++ with the problem of “memory leaks” coming in.</a:t>
            </a:r>
          </a:p>
          <a:p>
            <a:pPr lvl="1"/>
            <a:r>
              <a:rPr lang="en-US" dirty="0" smtClean="0"/>
              <a:t>REFERENCE COUNTS (COM). But while designing it this way, the clearance depends upon the good behavior of the clients to notify the server component that they are done. Even if a single object fails, the COM component is in memory.</a:t>
            </a:r>
          </a:p>
          <a:p>
            <a:r>
              <a:rPr lang="en-US" dirty="0" smtClean="0"/>
              <a:t>PRINCIPLE </a:t>
            </a:r>
          </a:p>
          <a:p>
            <a:pPr lvl="1"/>
            <a:r>
              <a:rPr lang="en-US" dirty="0" smtClean="0"/>
              <a:t>Dynamically requested memory is allocated on the HEAP and managed by the CLR.</a:t>
            </a:r>
          </a:p>
          <a:p>
            <a:pPr lvl="1"/>
            <a:r>
              <a:rPr lang="en-US" dirty="0" smtClean="0"/>
              <a:t>GC thread runs through the variables currently in the scope in your code, examining references to objects stored in the heap to identify, which are accessible from your code! Any objects that are not referred to are deemed to be no longer accessible from your code and therefore can be removed.</a:t>
            </a:r>
          </a:p>
          <a:p>
            <a:pPr lvl="1"/>
            <a:r>
              <a:rPr lang="en-US" dirty="0" smtClean="0"/>
              <a:t>GARBAGE COLLECTOR is NON DETERMINSTIC. You can anyway call garbage collector explicitly.</a:t>
            </a:r>
          </a:p>
          <a:p>
            <a:pPr marL="0" indent="0">
              <a:buNone/>
            </a:pPr>
            <a:endParaRPr lang="en-US" dirty="0" smtClean="0"/>
          </a:p>
          <a:p>
            <a:pPr marL="457200" lvl="1" indent="0">
              <a:buNone/>
            </a:pPr>
            <a:endParaRPr lang="en-US" dirty="0" smtClean="0"/>
          </a:p>
          <a:p>
            <a:pPr lvl="1"/>
            <a:endParaRPr lang="en-US" dirty="0" smtClean="0"/>
          </a:p>
          <a:p>
            <a:r>
              <a:rPr lang="en-US" dirty="0" smtClean="0"/>
              <a:t>&lt;Diagram from document&gt; – 2 pass and some text.</a:t>
            </a:r>
          </a:p>
          <a:p>
            <a:endParaRPr lang="en-US" dirty="0"/>
          </a:p>
        </p:txBody>
      </p:sp>
    </p:spTree>
    <p:extLst>
      <p:ext uri="{BB962C8B-B14F-4D97-AF65-F5344CB8AC3E}">
        <p14:creationId xmlns:p14="http://schemas.microsoft.com/office/powerpoint/2010/main" val="3379934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C++ extensions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VC++ has a large number of Microsoft Specific extension on Win OS.</a:t>
            </a:r>
          </a:p>
          <a:p>
            <a:r>
              <a:rPr lang="en-US" dirty="0" smtClean="0"/>
              <a:t>‘VC++ extensions’ has been able to support the .NET Framework.</a:t>
            </a:r>
          </a:p>
          <a:p>
            <a:r>
              <a:rPr lang="en-US" dirty="0" smtClean="0"/>
              <a:t>VC++.NET  can run in two modes -  </a:t>
            </a:r>
          </a:p>
          <a:p>
            <a:pPr lvl="1"/>
            <a:r>
              <a:rPr lang="en-US" dirty="0" smtClean="0"/>
              <a:t>Independently (directly on top of the OS)</a:t>
            </a:r>
          </a:p>
          <a:p>
            <a:pPr lvl="1"/>
            <a:r>
              <a:rPr lang="en-US" dirty="0" smtClean="0"/>
              <a:t>.NET Framework – “Add #using &lt;mscorlib.dll&gt; in the beginning of the code”.</a:t>
            </a:r>
            <a:endParaRPr lang="en-US" dirty="0"/>
          </a:p>
          <a:p>
            <a:r>
              <a:rPr lang="en-US" dirty="0" smtClean="0"/>
              <a:t>/clr option: emit IL instead of native machine code.</a:t>
            </a:r>
          </a:p>
          <a:p>
            <a:pPr marL="457200" lvl="1" indent="0">
              <a:buNone/>
            </a:pPr>
            <a:r>
              <a:rPr lang="en-US" dirty="0" smtClean="0"/>
              <a:t>class MyClass                           /* plain C++ code */</a:t>
            </a:r>
          </a:p>
          <a:p>
            <a:pPr marL="457200" lvl="1" indent="0">
              <a:buNone/>
            </a:pPr>
            <a:r>
              <a:rPr lang="en-US" dirty="0" smtClean="0"/>
              <a:t>{</a:t>
            </a:r>
          </a:p>
          <a:p>
            <a:pPr marL="457200" lvl="1" indent="0">
              <a:buNone/>
            </a:pPr>
            <a:r>
              <a:rPr lang="en-US" dirty="0" smtClean="0"/>
              <a:t>} </a:t>
            </a:r>
          </a:p>
          <a:p>
            <a:pPr marL="457200" lvl="1" indent="0">
              <a:buNone/>
            </a:pPr>
            <a:r>
              <a:rPr lang="en-US" dirty="0" smtClean="0"/>
              <a:t>__gc class MyClass                   /* managed C++ class – NO COM Interop*/</a:t>
            </a:r>
          </a:p>
          <a:p>
            <a:pPr marL="457200" lvl="1" indent="0">
              <a:buNone/>
            </a:pPr>
            <a:r>
              <a:rPr lang="en-US" dirty="0" smtClean="0"/>
              <a:t>{</a:t>
            </a:r>
          </a:p>
          <a:p>
            <a:pPr marL="457200" lvl="1" indent="0">
              <a:buNone/>
            </a:pPr>
            <a:r>
              <a:rPr lang="en-US" dirty="0" smtClean="0"/>
              <a:t>}</a:t>
            </a:r>
          </a:p>
          <a:p>
            <a:pPr marL="457200" lvl="1" indent="0">
              <a:buNone/>
            </a:pPr>
            <a:endParaRPr lang="en-US" dirty="0"/>
          </a:p>
          <a:p>
            <a:pPr marL="457200" lvl="1" indent="0">
              <a:buNone/>
            </a:pPr>
            <a:endParaRPr lang="en-US" dirty="0" smtClean="0"/>
          </a:p>
        </p:txBody>
      </p:sp>
    </p:spTree>
    <p:extLst>
      <p:ext uri="{BB962C8B-B14F-4D97-AF65-F5344CB8AC3E}">
        <p14:creationId xmlns:p14="http://schemas.microsoft.com/office/powerpoint/2010/main" val="298924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Basics-I</a:t>
            </a:r>
            <a:endParaRPr lang="en-US" dirty="0"/>
          </a:p>
        </p:txBody>
      </p:sp>
      <p:sp>
        <p:nvSpPr>
          <p:cNvPr id="3" name="Content Placeholder 2"/>
          <p:cNvSpPr>
            <a:spLocks noGrp="1"/>
          </p:cNvSpPr>
          <p:nvPr>
            <p:ph idx="1"/>
          </p:nvPr>
        </p:nvSpPr>
        <p:spPr/>
        <p:txBody>
          <a:bodyPr/>
          <a:lstStyle/>
          <a:p>
            <a:r>
              <a:rPr lang="en-US" dirty="0" smtClean="0"/>
              <a:t>A HIGH LEVEL Object Oriented Programming Language targeting the .NET framework.</a:t>
            </a:r>
          </a:p>
          <a:p>
            <a:r>
              <a:rPr lang="en-US" dirty="0" smtClean="0"/>
              <a:t>Officially recommended language for the .NET framework</a:t>
            </a:r>
          </a:p>
          <a:p>
            <a:r>
              <a:rPr lang="en-US" dirty="0" smtClean="0"/>
              <a:t>Assemblies made with this language is interoperable with any other P</a:t>
            </a:r>
          </a:p>
          <a:p>
            <a:endParaRPr lang="en-US" dirty="0"/>
          </a:p>
        </p:txBody>
      </p:sp>
    </p:spTree>
    <p:extLst>
      <p:ext uri="{BB962C8B-B14F-4D97-AF65-F5344CB8AC3E}">
        <p14:creationId xmlns:p14="http://schemas.microsoft.com/office/powerpoint/2010/main" val="352294614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750</TotalTime>
  <Words>653</Words>
  <Application>Microsoft Office PowerPoint</Application>
  <PresentationFormat>Widescreen</PresentationFormat>
  <Paragraphs>64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Microsoft.NET Module -1</vt:lpstr>
      <vt:lpstr>.NET Framework-I</vt:lpstr>
      <vt:lpstr>.NET Framework-II</vt:lpstr>
      <vt:lpstr>.NET 2- step Compilation process </vt:lpstr>
      <vt:lpstr>Intermediate Language (IL)</vt:lpstr>
      <vt:lpstr>.NET Garbage Collection process</vt:lpstr>
      <vt:lpstr>Visual C++ extensions</vt:lpstr>
      <vt:lpstr>C# Basics-I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Microsoft.NET</dc:title>
  <dc:creator>Windows User</dc:creator>
  <cp:lastModifiedBy>Windows User</cp:lastModifiedBy>
  <cp:revision>31</cp:revision>
  <dcterms:created xsi:type="dcterms:W3CDTF">2019-12-24T07:07:29Z</dcterms:created>
  <dcterms:modified xsi:type="dcterms:W3CDTF">2019-12-29T07:03:06Z</dcterms:modified>
</cp:coreProperties>
</file>