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87" r:id="rId35"/>
    <p:sldId id="288" r:id="rId36"/>
    <p:sldId id="295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64484-8CDC-4DC9-B45A-310168EFDAC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14196-A7DB-4B89-B81E-29B5FA3A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14196-A7DB-4B89-B81E-29B5FA3AF89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3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34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4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34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2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3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4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38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21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29D23C-B168-4727-A474-3D8C69A7F44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11B8B84-2D01-467E-8AE0-63DD4F174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47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E85E-FB95-4AF0-B0BC-17D85015A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/>
                </a:solidFill>
              </a:rPr>
              <a:t>Human Activity</a:t>
            </a:r>
            <a:br>
              <a:rPr lang="en-US" sz="6000" dirty="0">
                <a:solidFill>
                  <a:schemeClr val="accent5"/>
                </a:solidFill>
              </a:rPr>
            </a:br>
            <a:r>
              <a:rPr lang="en-US" sz="6000" dirty="0">
                <a:solidFill>
                  <a:schemeClr val="accent5"/>
                </a:solidFill>
              </a:rPr>
              <a:t>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B7881-0B07-4314-836D-239511194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28048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smart phones</a:t>
            </a:r>
          </a:p>
          <a:p>
            <a:pPr algn="l"/>
            <a:r>
              <a:rPr lang="en-US" sz="3200" dirty="0"/>
              <a:t>Proposed BY</a:t>
            </a:r>
          </a:p>
          <a:p>
            <a:pPr algn="l"/>
            <a:r>
              <a:rPr lang="en-US" dirty="0"/>
              <a:t>Bhuwan Kandel(BCT/071/611)</a:t>
            </a:r>
          </a:p>
          <a:p>
            <a:pPr algn="l"/>
            <a:r>
              <a:rPr lang="en-US" dirty="0"/>
              <a:t>Ganesh raj Tiwari(</a:t>
            </a:r>
            <a:r>
              <a:rPr lang="en-US" dirty="0" err="1"/>
              <a:t>bct</a:t>
            </a:r>
            <a:r>
              <a:rPr lang="en-US" dirty="0"/>
              <a:t>/071/20)</a:t>
            </a:r>
          </a:p>
          <a:p>
            <a:pPr algn="l"/>
            <a:r>
              <a:rPr lang="en-US" dirty="0"/>
              <a:t>Nitesh </a:t>
            </a:r>
            <a:r>
              <a:rPr lang="en-US" dirty="0" err="1"/>
              <a:t>kafle</a:t>
            </a:r>
            <a:r>
              <a:rPr lang="en-US" dirty="0"/>
              <a:t>(</a:t>
            </a:r>
            <a:r>
              <a:rPr lang="en-US" dirty="0" err="1"/>
              <a:t>bct</a:t>
            </a:r>
            <a:r>
              <a:rPr lang="en-US" dirty="0"/>
              <a:t>/071/030)</a:t>
            </a:r>
          </a:p>
          <a:p>
            <a:pPr algn="l"/>
            <a:r>
              <a:rPr lang="en-US" dirty="0"/>
              <a:t>Sushil Ghimire (</a:t>
            </a:r>
            <a:r>
              <a:rPr lang="en-US" dirty="0" err="1"/>
              <a:t>bct</a:t>
            </a:r>
            <a:r>
              <a:rPr lang="en-US" dirty="0"/>
              <a:t>/071/647)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896C-CD26-4BE5-B75A-99DDDC05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27DE-2FA1-4121-B59B-25ECF732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Past </a:t>
            </a:r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work</a:t>
            </a:r>
            <a:r>
              <a:rPr lang="en-US" dirty="0">
                <a:solidFill>
                  <a:schemeClr val="tx1"/>
                </a:solidFill>
              </a:rPr>
              <a:t> focused on use of multiple sensors on body</a:t>
            </a:r>
          </a:p>
          <a:p>
            <a:r>
              <a:rPr lang="en-US" dirty="0"/>
              <a:t>Krishnan et al.(2004) used two accelerometers to recognize five activities</a:t>
            </a:r>
          </a:p>
          <a:p>
            <a:r>
              <a:rPr lang="en-US" dirty="0" err="1"/>
              <a:t>Parkka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al. used twenty different sensors to identify Football, </a:t>
            </a:r>
            <a:r>
              <a:rPr lang="en-US" dirty="0" smtClean="0"/>
              <a:t>croquet, </a:t>
            </a:r>
            <a:r>
              <a:rPr lang="en-US" dirty="0"/>
              <a:t>using toilet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5"/>
                </a:solidFill>
              </a:rPr>
              <a:t>Not so practical to wear all those sensors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B291-656D-40EA-8A5C-12A2B6A1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9313"/>
            <a:ext cx="9905998" cy="1222829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accent5"/>
                </a:solidFill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5230-AFB3-4A68-83DF-720CFF8B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for android</a:t>
            </a:r>
          </a:p>
          <a:p>
            <a:r>
              <a:rPr lang="en-US" dirty="0"/>
              <a:t>Django(python web framework)</a:t>
            </a:r>
          </a:p>
          <a:p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Theano</a:t>
            </a:r>
            <a:r>
              <a:rPr lang="en-US" dirty="0"/>
              <a:t>(deep learning framework on python)</a:t>
            </a:r>
          </a:p>
          <a:p>
            <a:r>
              <a:rPr lang="en-US" dirty="0" err="1"/>
              <a:t>restAPI</a:t>
            </a:r>
            <a:r>
              <a:rPr lang="en-US" dirty="0"/>
              <a:t> for communicating mobile to backend</a:t>
            </a:r>
          </a:p>
        </p:txBody>
      </p:sp>
    </p:spTree>
    <p:extLst>
      <p:ext uri="{BB962C8B-B14F-4D97-AF65-F5344CB8AC3E}">
        <p14:creationId xmlns:p14="http://schemas.microsoft.com/office/powerpoint/2010/main" val="21577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FFE2-224F-4500-9229-E3AED310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accent5"/>
                </a:solidFill>
              </a:rPr>
              <a:t>Dataset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31DC-825F-4B36-97ED-FFF8EC21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30B7-0874-4D68-8C14-30D8B508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UCI machine learning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EB7D-1A9E-461C-878C-B0B43F4A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participants</a:t>
            </a:r>
          </a:p>
          <a:p>
            <a:r>
              <a:rPr lang="en-US" dirty="0"/>
              <a:t>Samsung galaxy S2 containing accelerometer and gyroscope</a:t>
            </a:r>
          </a:p>
          <a:p>
            <a:r>
              <a:rPr lang="en-US" dirty="0"/>
              <a:t>Six activities laying, sitting, standing, walking, walking downstairs and walking upstairs</a:t>
            </a:r>
          </a:p>
          <a:p>
            <a:r>
              <a:rPr lang="en-US" dirty="0"/>
              <a:t>561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0A60-6A73-4918-A546-741DFB20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18EC-77B5-46B4-A365-E176CE6B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split: 70% training, 30% testing</a:t>
            </a:r>
          </a:p>
          <a:p>
            <a:r>
              <a:rPr lang="en-US" dirty="0"/>
              <a:t>21/30 participants : Train data </a:t>
            </a:r>
          </a:p>
          <a:p>
            <a:r>
              <a:rPr lang="en-US" dirty="0"/>
              <a:t>9/30 participants : test data</a:t>
            </a:r>
          </a:p>
        </p:txBody>
      </p:sp>
    </p:spTree>
    <p:extLst>
      <p:ext uri="{BB962C8B-B14F-4D97-AF65-F5344CB8AC3E}">
        <p14:creationId xmlns:p14="http://schemas.microsoft.com/office/powerpoint/2010/main" val="16098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D661-9230-45D3-8809-04C924AC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63640"/>
            <a:ext cx="9905998" cy="107216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Dataset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99F976-D261-423F-B90E-5CB279847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535" y="1393474"/>
            <a:ext cx="8319751" cy="53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BD72-3FD9-4C37-BB34-F1D94349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dataset frequency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ECE1F0-01CF-495E-AED7-FCA5A13B9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397" y="2360589"/>
            <a:ext cx="5492030" cy="41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CD4F-EE01-42A3-91E1-03D06DE8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C0CDE1-F31E-47BD-A524-45799A411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316" y="1666336"/>
            <a:ext cx="552030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8567-BA59-408C-8CF1-53845337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36CBD5-8446-4440-A701-EC0F756F4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962" y="2011392"/>
            <a:ext cx="540931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ED63-59F4-4C51-B367-A6E6FA0E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70D51-9D65-4956-B9DD-3B3A206B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690" y="2011392"/>
            <a:ext cx="5374204" cy="42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E8B6-4245-4B04-8556-D95790FD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chemeClr val="accent5"/>
                </a:solidFill>
              </a:rPr>
              <a:t>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F9FF-45EE-4393-8DD5-A8C4F9DF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Elderly and Youth Care</a:t>
            </a:r>
          </a:p>
          <a:p>
            <a:r>
              <a:rPr lang="en-US"/>
              <a:t>Game interaction </a:t>
            </a:r>
          </a:p>
          <a:p>
            <a:r>
              <a:rPr lang="en-US"/>
              <a:t>Personal biometric signature</a:t>
            </a:r>
          </a:p>
          <a:p>
            <a:r>
              <a:rPr lang="en-US"/>
              <a:t>Tele-immersion (TI) applications</a:t>
            </a:r>
          </a:p>
          <a:p>
            <a:r>
              <a:rPr lang="en-US"/>
              <a:t>Security and Surveillance applications.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252D-71E7-484A-889A-59DE8ADB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80188C-1131-42F9-A463-A6AD316D8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770" y="1910751"/>
            <a:ext cx="5113057" cy="41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509B-B0A2-4D9A-AC84-D685D926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2C7A48-B903-4784-9877-D28AC3346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400" y="2011392"/>
            <a:ext cx="5242100" cy="41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130F-4A85-4EC9-BB57-C4E60A09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5"/>
                </a:solidFill>
              </a:rPr>
              <a:t>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B75E-FB4D-4EE2-892C-D2746502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KNN(</a:t>
            </a:r>
            <a:r>
              <a:rPr lang="en-US" b="1" dirty="0"/>
              <a:t>K Nearest Neighbor)</a:t>
            </a:r>
            <a:endParaRPr lang="en-US" dirty="0"/>
          </a:p>
          <a:p>
            <a:r>
              <a:rPr lang="en-US" dirty="0"/>
              <a:t>SVM(S</a:t>
            </a:r>
            <a:r>
              <a:rPr lang="en-US" b="1" dirty="0"/>
              <a:t>upport Vector Machines)</a:t>
            </a:r>
          </a:p>
          <a:p>
            <a:r>
              <a:rPr lang="en-US" dirty="0"/>
              <a:t>CNN(Convolutional Neural Network )</a:t>
            </a:r>
          </a:p>
        </p:txBody>
      </p:sp>
    </p:spTree>
    <p:extLst>
      <p:ext uri="{BB962C8B-B14F-4D97-AF65-F5344CB8AC3E}">
        <p14:creationId xmlns:p14="http://schemas.microsoft.com/office/powerpoint/2010/main" val="23203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1655-6B7B-4832-B6C4-C53C1CA4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5"/>
                </a:solidFill>
              </a:rPr>
              <a:t>KNN (k – nearest neighbor)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2839-6EFE-49ED-B803-E760C0F5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443" y="1866900"/>
            <a:ext cx="9905998" cy="1159636"/>
          </a:xfrm>
        </p:spPr>
        <p:txBody>
          <a:bodyPr/>
          <a:lstStyle/>
          <a:p>
            <a:pPr algn="ctr"/>
            <a:r>
              <a:rPr lang="en-US" dirty="0"/>
              <a:t>Classifies based on the other points that are nearest to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BC591-9142-440D-97FE-25924F5E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01" y="3026536"/>
            <a:ext cx="5337421" cy="369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8F50-BCAE-4D0B-B6AE-94BCF3F1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different error value at different score vector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6BA526-A6E8-4DB4-A3E3-0071913F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925" y="2608088"/>
            <a:ext cx="6210973" cy="42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A5C8-F8D8-40DF-A9C0-376C55FE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prediction of classes observation on test-data using </a:t>
            </a:r>
            <a:r>
              <a:rPr lang="en-US" dirty="0" err="1">
                <a:solidFill>
                  <a:schemeClr val="accent5"/>
                </a:solidFill>
              </a:rPr>
              <a:t>kNN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algrothim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D40958-B945-4D2B-9939-2CF350095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820" y="2850551"/>
            <a:ext cx="7754359" cy="339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1DE6-C0B8-442C-A657-5998D188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5"/>
                </a:solidFill>
              </a:rPr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D0AE-1E82-4D62-9E58-125085DC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149" y="1818735"/>
            <a:ext cx="9905998" cy="3124201"/>
          </a:xfrm>
        </p:spPr>
        <p:txBody>
          <a:bodyPr/>
          <a:lstStyle/>
          <a:p>
            <a:r>
              <a:rPr lang="en-US" dirty="0"/>
              <a:t>Support vector machines are binary classifiers (with a response coded as y ∈ {−1, 1}), which attempt to find a vector of parameters α to minimize the regularized loss function </a:t>
            </a:r>
          </a:p>
          <a:p>
            <a:endParaRPr lang="en-US" dirty="0"/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5C1A3A31-4F2F-4C3B-8D97-1AF2F107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08" y="3928190"/>
            <a:ext cx="4784784" cy="24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5562-14C4-4D97-9BF5-BAB7F76D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accent5"/>
                </a:solidFill>
              </a:rPr>
              <a:t>Prediction of classes of observations based on </a:t>
            </a:r>
            <a:r>
              <a:rPr lang="en-US" err="1">
                <a:solidFill>
                  <a:schemeClr val="accent5"/>
                </a:solidFill>
              </a:rPr>
              <a:t>svm</a:t>
            </a:r>
            <a:r>
              <a:rPr lang="en-US">
                <a:solidFill>
                  <a:schemeClr val="accent5"/>
                </a:solidFill>
              </a:rPr>
              <a:t>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8CF244-20E6-4F44-9BD3-97F9C6C63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825" y="2736981"/>
            <a:ext cx="7640350" cy="39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AE3-F2C2-4F9D-804D-8B09B65C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5"/>
                </a:solidFill>
              </a:rPr>
              <a:t>Deep neural networks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C57AEB-5D8E-4CFE-BEB4-69C753803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493" y="2696425"/>
            <a:ext cx="6247013" cy="38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CBBD-3585-40DF-8C60-E9767285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</a:rPr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64D6-3E67-4C5F-AE76-EC9DD1C7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emulates the human brain </a:t>
            </a:r>
          </a:p>
          <a:p>
            <a:r>
              <a:rPr lang="en-US" dirty="0"/>
              <a:t>Brains cells, or neurons, are connected via synapses. This is abstracted as a graph of nodes (neurons) connected by weighted edges (synapses) </a:t>
            </a:r>
          </a:p>
        </p:txBody>
      </p:sp>
    </p:spTree>
    <p:extLst>
      <p:ext uri="{BB962C8B-B14F-4D97-AF65-F5344CB8AC3E}">
        <p14:creationId xmlns:p14="http://schemas.microsoft.com/office/powerpoint/2010/main" val="26241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7FF5-5579-4E95-B53F-A0A4AB0C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/>
                </a:solidFill>
              </a:rPr>
              <a:t>introduction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3B5A-D846-44E5-8D20-D4F44B58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activity of human  based on regular pattern</a:t>
            </a:r>
          </a:p>
        </p:txBody>
      </p:sp>
    </p:spTree>
    <p:extLst>
      <p:ext uri="{BB962C8B-B14F-4D97-AF65-F5344CB8AC3E}">
        <p14:creationId xmlns:p14="http://schemas.microsoft.com/office/powerpoint/2010/main" val="30901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CDDE-CD05-4FF2-8451-85F67300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7034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2FAE-94B0-4C25-94A4-8D33E75D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639" y="1631829"/>
            <a:ext cx="9905998" cy="3124201"/>
          </a:xfrm>
        </p:spPr>
        <p:txBody>
          <a:bodyPr/>
          <a:lstStyle/>
          <a:p>
            <a:r>
              <a:rPr lang="en-US" dirty="0"/>
              <a:t>We can model process of thinking by creating a neural network on a computer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0138D-CDB6-4405-BB94-0883B7E2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170" y="3906433"/>
            <a:ext cx="5700440" cy="18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2EC8-3FFA-4CDF-91E5-ACF8EBA6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9266" y="5751"/>
            <a:ext cx="9905998" cy="1905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CNN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95875-D949-4E68-8CE4-8920078E5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876" y="2009663"/>
            <a:ext cx="5938098" cy="43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0C81-1A68-4109-A2B2-88C8FD80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8000"/>
            <a:ext cx="6986587" cy="1905000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Model building using KNN/SVM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B0620B-C12B-440C-B5D5-9C7D6F1BB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356" y="725714"/>
            <a:ext cx="4305288" cy="59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BF99-BADF-4399-9101-49F969D9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99" y="-130629"/>
            <a:ext cx="9905998" cy="1905000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Model building using CNN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46811-1336-4F0B-A5BA-8F14B9B0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scontent.fktm3-1.fna.fbcdn.net/v/t1.15752-9/37000449_1721153924649037_3776030526750588928_n.png?_nc_cat=0&amp;_nc_eui2=AeEaNttA3Btc7hpuVIxhxTH7wxrgBnnsqzimSEU3GAr1BvKoJYzFGMUxBI_rQD0vnLkhlrZp97PgP80fBV2mU3KEHYq_FByL26qP-MSIaNF-6w&amp;oh=e48f2c6f8bc1de5fabc435365807a51d&amp;oe=5BE37D2A">
            <a:extLst>
              <a:ext uri="{FF2B5EF4-FFF2-40B4-BE49-F238E27FC236}">
                <a16:creationId xmlns:a16="http://schemas.microsoft.com/office/drawing/2014/main" id="{048E737A-A875-4AEC-A9F0-A03C4C71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570" y="1100256"/>
            <a:ext cx="4873084" cy="557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EE26-A73D-4544-8754-D8C866EA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accent5"/>
                </a:solidFill>
              </a:rPr>
              <a:t>Discarded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9D15-C4E8-4AA8-A515-6B34F660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43955"/>
            <a:ext cx="9905998" cy="3447245"/>
          </a:xfrm>
        </p:spPr>
        <p:txBody>
          <a:bodyPr>
            <a:normAutofit/>
          </a:bodyPr>
          <a:lstStyle/>
          <a:p>
            <a:r>
              <a:rPr lang="en-US" dirty="0"/>
              <a:t>Rest API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Django rest framework</a:t>
            </a:r>
          </a:p>
          <a:p>
            <a:r>
              <a:rPr lang="en-US" dirty="0"/>
              <a:t>Android </a:t>
            </a:r>
            <a:r>
              <a:rPr lang="en-US" dirty="0" smtClean="0"/>
              <a:t>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6437-4EFD-4F58-83F5-3A339FC3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5"/>
                </a:solidFill>
              </a:rPr>
              <a:t>Results &amp; 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6D48-36C0-4410-97C8-976D6285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50" y="2680853"/>
            <a:ext cx="9905998" cy="3124201"/>
          </a:xfrm>
        </p:spPr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comparison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417213"/>
            <a:ext cx="8556769" cy="25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 by </a:t>
            </a:r>
            <a:r>
              <a:rPr lang="en-US" dirty="0" err="1" smtClean="0"/>
              <a:t>cnn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05" y="1925784"/>
            <a:ext cx="8099570" cy="4010884"/>
          </a:xfrm>
        </p:spPr>
      </p:pic>
      <p:sp>
        <p:nvSpPr>
          <p:cNvPr id="5" name="TextBox 4"/>
          <p:cNvSpPr txBox="1"/>
          <p:nvPr/>
        </p:nvSpPr>
        <p:spPr>
          <a:xfrm>
            <a:off x="1141413" y="6206836"/>
            <a:ext cx="79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Accuracy: 86% 				Test Accuracy: 83%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A665-CE7C-4060-B527-EBC163EA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" y="-253042"/>
            <a:ext cx="9905998" cy="1905000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Workflow for project completion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96292-C542-4106-875A-58A9AEBD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F2DE3-DD2D-4043-A7C2-CE824B4F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613" y="1651958"/>
            <a:ext cx="5880616" cy="43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944F-C3F4-4A42-B322-83349EC9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67920" cy="816429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5"/>
                </a:solidFill>
              </a:rPr>
              <a:t>Workflow in users  eye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0AAB6D-3E63-43BC-951A-459888C15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584" y="643577"/>
            <a:ext cx="5354671" cy="5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5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3A32-C7DD-447E-A5CA-7CA4454D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accent5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17E0-8952-4D74-BCC0-6CAB2F59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we could have implemented more deeper neural network but due to lack of processing power in our commodity device we are bound to use less number of layer. </a:t>
            </a:r>
            <a:endParaRPr lang="en-US"/>
          </a:p>
          <a:p>
            <a:r>
              <a:rPr lang="en-US" dirty="0"/>
              <a:t>2) We have more(like 2,3 times) data sample for ‘jogging’ and ‘walking’ than other. So, our model is little bias toward jogging and walking. </a:t>
            </a:r>
          </a:p>
          <a:p>
            <a:r>
              <a:rPr lang="en-US" dirty="0"/>
              <a:t>3) Android app takes nearly 3-5 seconds to collect required amount of data.  </a:t>
            </a:r>
          </a:p>
          <a:p>
            <a:r>
              <a:rPr lang="en-US" dirty="0"/>
              <a:t>4) We need network to communicate our backend with android app. Any fluctuation in network can affect the result </a:t>
            </a:r>
          </a:p>
        </p:txBody>
      </p:sp>
    </p:spTree>
    <p:extLst>
      <p:ext uri="{BB962C8B-B14F-4D97-AF65-F5344CB8AC3E}">
        <p14:creationId xmlns:p14="http://schemas.microsoft.com/office/powerpoint/2010/main" val="6265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CC86-2AAF-4580-B896-AA09FC74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accent5"/>
                </a:solidFill>
              </a:rPr>
              <a:t>Activities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606C-DE75-4E30-9E7D-EBC71436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</a:t>
            </a:r>
          </a:p>
          <a:p>
            <a:r>
              <a:rPr lang="en-US" dirty="0"/>
              <a:t>Standing</a:t>
            </a:r>
          </a:p>
          <a:p>
            <a:r>
              <a:rPr lang="en-US" dirty="0"/>
              <a:t>Jogging</a:t>
            </a:r>
          </a:p>
          <a:p>
            <a:r>
              <a:rPr lang="en-US" dirty="0"/>
              <a:t>sitting</a:t>
            </a:r>
          </a:p>
          <a:p>
            <a:r>
              <a:rPr lang="en-US" dirty="0"/>
              <a:t>Walking upstairs</a:t>
            </a:r>
          </a:p>
          <a:p>
            <a:r>
              <a:rPr lang="en-US" dirty="0"/>
              <a:t>Walking downstairs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E92B3-9754-4BEE-9F73-1AA941D07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500"/>
                    </a14:imgEffect>
                    <a14:imgEffect>
                      <a14:saturation sat="1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15" y="2514600"/>
            <a:ext cx="5366197" cy="321971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  <a:alpha val="9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83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FAAF-BB96-4077-A513-703500B6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1471"/>
            <a:ext cx="12192000" cy="3995058"/>
          </a:xfrm>
        </p:spPr>
        <p:txBody>
          <a:bodyPr>
            <a:noAutofit/>
          </a:bodyPr>
          <a:lstStyle/>
          <a:p>
            <a:pPr algn="ctr"/>
            <a:r>
              <a:rPr lang="en-US" sz="14900">
                <a:solidFill>
                  <a:schemeClr val="accent5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60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F397-6E2B-4B72-9667-F54ED275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Recognition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C8B3-DDF5-44E2-9BB3-ECE6AAF87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50056"/>
            <a:ext cx="9905998" cy="3124201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E9A039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Sensors on smart phones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	- accelerometer(X,Y,Z co-ordinates)</a:t>
            </a:r>
          </a:p>
        </p:txBody>
      </p:sp>
    </p:spTree>
    <p:extLst>
      <p:ext uri="{BB962C8B-B14F-4D97-AF65-F5344CB8AC3E}">
        <p14:creationId xmlns:p14="http://schemas.microsoft.com/office/powerpoint/2010/main" val="42355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entury Gothic"/>
              <a:buNone/>
            </a:pPr>
            <a:r>
              <a:rPr lang="en-US" sz="6000">
                <a:solidFill>
                  <a:schemeClr val="accent5"/>
                </a:solidFill>
              </a:rPr>
              <a:t>OBJECTIVES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30" name="Shape 1030"/>
          <p:cNvSpPr txBox="1">
            <a:spLocks noGrp="1"/>
          </p:cNvSpPr>
          <p:nvPr>
            <p:ph type="body" idx="1"/>
          </p:nvPr>
        </p:nvSpPr>
        <p:spPr>
          <a:xfrm>
            <a:off x="161906" y="2178847"/>
            <a:ext cx="99060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General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 - To understand how machine can intelligently react and respond in </a:t>
            </a:r>
            <a:r>
              <a:rPr lang="en-US" dirty="0" err="1"/>
              <a:t>Realtime</a:t>
            </a:r>
            <a:r>
              <a:rPr lang="en-US" dirty="0"/>
              <a:t> data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 - To understand the hidden logic. Methods for implementation different machine learning algorithm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Specific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 - To design a system that collects data from smart </a:t>
            </a:r>
            <a:r>
              <a:rPr lang="en-US" dirty="0" smtClean="0"/>
              <a:t>phone </a:t>
            </a:r>
            <a:r>
              <a:rPr lang="en-US" dirty="0"/>
              <a:t>sensors and use them to determine different activity of person</a:t>
            </a:r>
            <a:endParaRPr dirty="0"/>
          </a:p>
          <a:p>
            <a:pPr marL="285750" lvl="0" indent="-15875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99E2-335B-4F27-8AFF-4B9CBFCC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/>
                </a:solidFill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4A02-CC19-4880-A83F-AA49E190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FF96-996D-4E7C-8FA7-2E1BD93C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Methods used earlier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34AE-13E4-4FC8-9486-E9A6C796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Sensors placed on different location of body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 Straightforward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-Inconvenient to collect data</a:t>
            </a:r>
          </a:p>
          <a:p>
            <a:r>
              <a:rPr lang="en-US">
                <a:solidFill>
                  <a:schemeClr val="accent5"/>
                </a:solidFill>
              </a:rPr>
              <a:t>Use of camera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7B8A-E061-4079-B862-5D6B5D36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712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solidFill>
                  <a:schemeClr val="accent5"/>
                </a:solidFill>
              </a:rPr>
              <a:t>Different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F864-99DD-4B17-AC0C-2632377C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3443"/>
            <a:ext cx="9905998" cy="507455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Brezmes</a:t>
            </a:r>
            <a:r>
              <a:rPr lang="en-US" dirty="0">
                <a:solidFill>
                  <a:schemeClr val="accent5"/>
                </a:solidFill>
              </a:rPr>
              <a:t> et al</a:t>
            </a:r>
          </a:p>
          <a:p>
            <a:pPr marL="0" indent="0">
              <a:buNone/>
            </a:pPr>
            <a:r>
              <a:rPr lang="en-US" dirty="0"/>
              <a:t>-Real-time classification system using accelerometer</a:t>
            </a:r>
          </a:p>
          <a:p>
            <a:pPr marL="0" indent="0">
              <a:buNone/>
            </a:pPr>
            <a:r>
              <a:rPr lang="en-US" dirty="0"/>
              <a:t>-Decentralized monitoring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Kwapisz</a:t>
            </a:r>
            <a:r>
              <a:rPr lang="en-US" dirty="0">
                <a:solidFill>
                  <a:schemeClr val="accent5"/>
                </a:solidFill>
              </a:rPr>
              <a:t> et al.</a:t>
            </a:r>
          </a:p>
          <a:p>
            <a:pPr marL="0" indent="0">
              <a:buNone/>
            </a:pPr>
            <a:r>
              <a:rPr lang="en-US" dirty="0"/>
              <a:t>-Six human activities</a:t>
            </a:r>
          </a:p>
          <a:p>
            <a:pPr marL="0" indent="0">
              <a:buNone/>
            </a:pPr>
            <a:r>
              <a:rPr lang="en-US" dirty="0"/>
              <a:t>-Used smart phone embedded accelerometers</a:t>
            </a:r>
          </a:p>
          <a:p>
            <a:r>
              <a:rPr lang="en-US" dirty="0">
                <a:solidFill>
                  <a:schemeClr val="accent5"/>
                </a:solidFill>
              </a:rPr>
              <a:t>Chiang et al.</a:t>
            </a:r>
          </a:p>
          <a:p>
            <a:pPr marL="0" indent="0">
              <a:buNone/>
            </a:pPr>
            <a:r>
              <a:rPr lang="en-US" dirty="0" smtClean="0"/>
              <a:t>-Portable </a:t>
            </a:r>
            <a:r>
              <a:rPr lang="en-US" dirty="0"/>
              <a:t>activity pattern recognition system</a:t>
            </a:r>
          </a:p>
          <a:p>
            <a:r>
              <a:rPr lang="en-US" dirty="0">
                <a:solidFill>
                  <a:schemeClr val="accent5"/>
                </a:solidFill>
              </a:rPr>
              <a:t>Kwon et al.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Unsupervised learning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Subramayana</a:t>
            </a:r>
            <a:r>
              <a:rPr lang="en-US" dirty="0">
                <a:solidFill>
                  <a:schemeClr val="accent5"/>
                </a:solidFill>
              </a:rPr>
              <a:t> et al.</a:t>
            </a:r>
          </a:p>
          <a:p>
            <a:pPr marL="0" indent="0">
              <a:buNone/>
            </a:pPr>
            <a:r>
              <a:rPr lang="en-US" dirty="0"/>
              <a:t>-Used tri-axial accelerometer, microphones, temperature sensors, barometer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Bao</a:t>
            </a:r>
            <a:r>
              <a:rPr lang="en-US" dirty="0">
                <a:solidFill>
                  <a:schemeClr val="accent5"/>
                </a:solidFill>
              </a:rPr>
              <a:t> et al.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Mannini</a:t>
            </a:r>
            <a:r>
              <a:rPr lang="en-US" dirty="0">
                <a:solidFill>
                  <a:schemeClr val="accent5"/>
                </a:solidFill>
              </a:rPr>
              <a:t> et al.</a:t>
            </a:r>
            <a:endParaRPr lang="en-US" dirty="0"/>
          </a:p>
          <a:p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567</Words>
  <Application>Microsoft Office PowerPoint</Application>
  <PresentationFormat>Widescreen</PresentationFormat>
  <Paragraphs>121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Century Gothic</vt:lpstr>
      <vt:lpstr>Mesh</vt:lpstr>
      <vt:lpstr>Human Activity Recognition</vt:lpstr>
      <vt:lpstr>Needs</vt:lpstr>
      <vt:lpstr>introduction</vt:lpstr>
      <vt:lpstr>Activities</vt:lpstr>
      <vt:lpstr>Recognition method</vt:lpstr>
      <vt:lpstr>OBJECTIVES</vt:lpstr>
      <vt:lpstr>Literature survey</vt:lpstr>
      <vt:lpstr>Methods used earlier</vt:lpstr>
      <vt:lpstr>Different implementations</vt:lpstr>
      <vt:lpstr>PowerPoint Presentation</vt:lpstr>
      <vt:lpstr>Software requirements</vt:lpstr>
      <vt:lpstr>Dataset</vt:lpstr>
      <vt:lpstr>UCI machine learning repository</vt:lpstr>
      <vt:lpstr>PowerPoint Presentation</vt:lpstr>
      <vt:lpstr>Dataset visualization</vt:lpstr>
      <vt:lpstr>Visualization of dataset frequency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algorithms</vt:lpstr>
      <vt:lpstr>KNN (k – nearest neighbor)</vt:lpstr>
      <vt:lpstr>different error value at different score vector </vt:lpstr>
      <vt:lpstr>prediction of classes observation on test-data using kNN algrothim </vt:lpstr>
      <vt:lpstr>Support vector machines</vt:lpstr>
      <vt:lpstr>Prediction of classes of observations based on svm algorithm</vt:lpstr>
      <vt:lpstr>Deep neural networks</vt:lpstr>
      <vt:lpstr>Convolutional neural network</vt:lpstr>
      <vt:lpstr>CNN</vt:lpstr>
      <vt:lpstr>CNN model</vt:lpstr>
      <vt:lpstr>Model building using KNN/SVM</vt:lpstr>
      <vt:lpstr>Model building using CNN</vt:lpstr>
      <vt:lpstr>Discarded Methodologies</vt:lpstr>
      <vt:lpstr>Results &amp; error analysis</vt:lpstr>
      <vt:lpstr>Performance  by cnn</vt:lpstr>
      <vt:lpstr>Workflow for project completion</vt:lpstr>
      <vt:lpstr>Workflow in users  eye</vt:lpstr>
      <vt:lpstr>LIMITATIONS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cp:lastModifiedBy>ganesh tiwari</cp:lastModifiedBy>
  <cp:revision>10</cp:revision>
  <dcterms:modified xsi:type="dcterms:W3CDTF">2018-07-13T09:53:12Z</dcterms:modified>
</cp:coreProperties>
</file>