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78" r:id="rId3"/>
    <p:sldId id="258" r:id="rId4"/>
    <p:sldId id="262" r:id="rId5"/>
    <p:sldId id="268" r:id="rId6"/>
    <p:sldId id="282" r:id="rId7"/>
    <p:sldId id="261" r:id="rId8"/>
    <p:sldId id="263" r:id="rId9"/>
    <p:sldId id="264" r:id="rId10"/>
    <p:sldId id="265" r:id="rId11"/>
    <p:sldId id="279" r:id="rId12"/>
    <p:sldId id="281" r:id="rId13"/>
    <p:sldId id="283" r:id="rId14"/>
    <p:sldId id="272" r:id="rId15"/>
    <p:sldId id="273"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46" d="100"/>
          <a:sy n="46" d="100"/>
        </p:scale>
        <p:origin x="43" y="2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FAB1F4-6B15-481E-9660-4105D75CBDBF}" type="datetimeFigureOut">
              <a:rPr lang="en-US" smtClean="0"/>
              <a:pPr/>
              <a:t>4/3/2019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341897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4386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89314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784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6861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3FAB1F4-6B15-481E-9660-4105D75CBDBF}" type="datetimeFigureOut">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127998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3FAB1F4-6B15-481E-9660-4105D75CBDBF}" type="datetimeFigureOut">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6604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AB1F4-6B15-481E-9660-4105D75CBDBF}"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224637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AB1F4-6B15-481E-9660-4105D75CBDBF}"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169572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AB1F4-6B15-481E-9660-4105D75CBDBF}"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162466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AB1F4-6B15-481E-9660-4105D75CBDBF}"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23143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107846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AB1F4-6B15-481E-9660-4105D75CBDBF}" type="datetimeFigureOut">
              <a:rPr lang="en-US" smtClean="0"/>
              <a:pPr/>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8649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AB1F4-6B15-481E-9660-4105D75CBDBF}" type="datetimeFigureOut">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04320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AB1F4-6B15-481E-9660-4105D75CBDBF}" type="datetimeFigureOut">
              <a:rPr lang="en-US" smtClean="0"/>
              <a:pPr/>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30779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25763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AB1F4-6B15-481E-9660-4105D75CBDBF}"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D12FD-A767-4018-942A-11499F5C2F7F}" type="slidenum">
              <a:rPr lang="en-US" smtClean="0"/>
              <a:pPr/>
              <a:t>‹#›</a:t>
            </a:fld>
            <a:endParaRPr lang="en-US"/>
          </a:p>
        </p:txBody>
      </p:sp>
    </p:spTree>
    <p:extLst>
      <p:ext uri="{BB962C8B-B14F-4D97-AF65-F5344CB8AC3E}">
        <p14:creationId xmlns:p14="http://schemas.microsoft.com/office/powerpoint/2010/main" val="11166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AB1F4-6B15-481E-9660-4105D75CBDBF}" type="datetimeFigureOut">
              <a:rPr lang="en-US" smtClean="0"/>
              <a:pPr/>
              <a:t>4/3/2019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9D12FD-A767-4018-942A-11499F5C2F7F}" type="slidenum">
              <a:rPr lang="en-US" smtClean="0"/>
              <a:pPr/>
              <a:t>‹#›</a:t>
            </a:fld>
            <a:endParaRPr lang="en-US"/>
          </a:p>
        </p:txBody>
      </p:sp>
    </p:spTree>
    <p:extLst>
      <p:ext uri="{BB962C8B-B14F-4D97-AF65-F5344CB8AC3E}">
        <p14:creationId xmlns:p14="http://schemas.microsoft.com/office/powerpoint/2010/main" val="836842858"/>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981" y="1104607"/>
            <a:ext cx="10031767" cy="1727370"/>
          </a:xfrm>
        </p:spPr>
        <p:txBody>
          <a:bodyPr>
            <a:normAutofit/>
          </a:bodyPr>
          <a:lstStyle/>
          <a:p>
            <a:pPr fontAlgn="base"/>
            <a:r>
              <a:rPr lang="en-US" sz="2400" b="1" dirty="0">
                <a:latin typeface="Times New Roman" panose="02020603050405020304" pitchFamily="18" charset="0"/>
                <a:cs typeface="Times New Roman" panose="02020603050405020304" pitchFamily="18" charset="0"/>
              </a:rPr>
              <a:t>EXPLORATION TO THE MACHINELEARNING TECHNIQUES                                 </a:t>
            </a:r>
            <a:r>
              <a:rPr lang="en-US" sz="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For DIABETES IDENTIFICATION</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2831977"/>
            <a:ext cx="8791575" cy="2425823"/>
          </a:xfrm>
        </p:spPr>
        <p:txBody>
          <a:bodyPr>
            <a:normAutofit fontScale="85000" lnSpcReduction="10000"/>
          </a:bodyPr>
          <a:lstStyle/>
          <a:p>
            <a:r>
              <a:rPr lang="en-IN" dirty="0"/>
              <a:t>                                                 </a:t>
            </a:r>
            <a:r>
              <a:rPr lang="en-IN" dirty="0">
                <a:solidFill>
                  <a:schemeClr val="bg1"/>
                </a:solidFill>
              </a:rPr>
              <a:t>                                               </a:t>
            </a:r>
          </a:p>
          <a:p>
            <a:r>
              <a:rPr lang="en-IN" dirty="0"/>
              <a:t>                                                 </a:t>
            </a:r>
            <a:r>
              <a:rPr lang="en-IN" dirty="0">
                <a:solidFill>
                  <a:srgbClr val="FFFF00"/>
                </a:solidFill>
              </a:rPr>
              <a:t>Project  GUIDE :</a:t>
            </a:r>
          </a:p>
          <a:p>
            <a:r>
              <a:rPr lang="en-IN" dirty="0">
                <a:solidFill>
                  <a:srgbClr val="FFFF00"/>
                </a:solidFill>
              </a:rPr>
              <a:t>                                                m.s.</a:t>
            </a:r>
            <a:r>
              <a:rPr lang="en-IN" dirty="0" err="1">
                <a:solidFill>
                  <a:srgbClr val="FFFF00"/>
                </a:solidFill>
              </a:rPr>
              <a:t>roobini</a:t>
            </a:r>
            <a:r>
              <a:rPr lang="en-IN" dirty="0">
                <a:solidFill>
                  <a:srgbClr val="FFFF00"/>
                </a:solidFill>
              </a:rPr>
              <a:t>.,</a:t>
            </a:r>
            <a:r>
              <a:rPr lang="en-IN" dirty="0" err="1">
                <a:solidFill>
                  <a:srgbClr val="FFFF00"/>
                </a:solidFill>
              </a:rPr>
              <a:t>m.e</a:t>
            </a:r>
            <a:endParaRPr lang="en-IN" dirty="0">
              <a:solidFill>
                <a:srgbClr val="FFFF00"/>
              </a:solidFill>
            </a:endParaRPr>
          </a:p>
          <a:p>
            <a:pPr algn="r"/>
            <a:r>
              <a:rPr lang="en-IN" dirty="0">
                <a:solidFill>
                  <a:srgbClr val="FFFF00"/>
                </a:solidFill>
              </a:rPr>
              <a:t>Presented by:</a:t>
            </a:r>
          </a:p>
          <a:p>
            <a:pPr algn="r"/>
            <a:r>
              <a:rPr lang="en-IN" dirty="0">
                <a:solidFill>
                  <a:srgbClr val="FFFF00"/>
                </a:solidFill>
              </a:rPr>
              <a:t>       S.NAVEEN(3511548)</a:t>
            </a:r>
          </a:p>
          <a:p>
            <a:pPr algn="r"/>
            <a:r>
              <a:rPr lang="en-IN" dirty="0">
                <a:solidFill>
                  <a:srgbClr val="FFFF00"/>
                </a:solidFill>
              </a:rPr>
              <a:t>       T.GANESH KUMAR(3511595)                                              </a:t>
            </a:r>
            <a:endParaRPr lang="en-US" dirty="0">
              <a:solidFill>
                <a:srgbClr val="FFFF00"/>
              </a:solidFill>
            </a:endParaRPr>
          </a:p>
        </p:txBody>
      </p:sp>
    </p:spTree>
    <p:extLst>
      <p:ext uri="{BB962C8B-B14F-4D97-AF65-F5344CB8AC3E}">
        <p14:creationId xmlns:p14="http://schemas.microsoft.com/office/powerpoint/2010/main" val="351760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69887912"/>
              </p:ext>
            </p:extLst>
          </p:nvPr>
        </p:nvGraphicFramePr>
        <p:xfrm>
          <a:off x="923278" y="785532"/>
          <a:ext cx="10520038" cy="5286936"/>
        </p:xfrm>
        <a:graphic>
          <a:graphicData uri="http://schemas.openxmlformats.org/drawingml/2006/table">
            <a:tbl>
              <a:tblPr firstRow="1" bandRow="1">
                <a:tableStyleId>{5C22544A-7EE6-4342-B048-85BDC9FD1C3A}</a:tableStyleId>
              </a:tblPr>
              <a:tblGrid>
                <a:gridCol w="760762">
                  <a:extLst>
                    <a:ext uri="{9D8B030D-6E8A-4147-A177-3AD203B41FA5}">
                      <a16:colId xmlns:a16="http://schemas.microsoft.com/office/drawing/2014/main" val="20000"/>
                    </a:ext>
                  </a:extLst>
                </a:gridCol>
                <a:gridCol w="1567989">
                  <a:extLst>
                    <a:ext uri="{9D8B030D-6E8A-4147-A177-3AD203B41FA5}">
                      <a16:colId xmlns:a16="http://schemas.microsoft.com/office/drawing/2014/main" val="20001"/>
                    </a:ext>
                  </a:extLst>
                </a:gridCol>
                <a:gridCol w="2392634">
                  <a:extLst>
                    <a:ext uri="{9D8B030D-6E8A-4147-A177-3AD203B41FA5}">
                      <a16:colId xmlns:a16="http://schemas.microsoft.com/office/drawing/2014/main" val="20002"/>
                    </a:ext>
                  </a:extLst>
                </a:gridCol>
                <a:gridCol w="2218413">
                  <a:extLst>
                    <a:ext uri="{9D8B030D-6E8A-4147-A177-3AD203B41FA5}">
                      <a16:colId xmlns:a16="http://schemas.microsoft.com/office/drawing/2014/main" val="20003"/>
                    </a:ext>
                  </a:extLst>
                </a:gridCol>
                <a:gridCol w="3580240">
                  <a:extLst>
                    <a:ext uri="{9D8B030D-6E8A-4147-A177-3AD203B41FA5}">
                      <a16:colId xmlns:a16="http://schemas.microsoft.com/office/drawing/2014/main" val="20004"/>
                    </a:ext>
                  </a:extLst>
                </a:gridCol>
              </a:tblGrid>
              <a:tr h="427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a:t>
                      </a:r>
                    </a:p>
                    <a:p>
                      <a:endParaRPr lang="en-US" dirty="0"/>
                    </a:p>
                  </a:txBody>
                  <a:tcPr/>
                </a:tc>
                <a:extLst>
                  <a:ext uri="{0D108BD9-81ED-4DB2-BD59-A6C34878D82A}">
                    <a16:rowId xmlns:a16="http://schemas.microsoft.com/office/drawing/2014/main" val="10000"/>
                  </a:ext>
                </a:extLst>
              </a:tr>
              <a:tr h="4646856">
                <a:tc>
                  <a:txBody>
                    <a:bodyPr/>
                    <a:lstStyle/>
                    <a:p>
                      <a:r>
                        <a:rPr lang="en-US" dirty="0"/>
                        <a:t>4</a:t>
                      </a:r>
                    </a:p>
                  </a:txBody>
                  <a:tcPr/>
                </a:tc>
                <a:tc>
                  <a:txBody>
                    <a:bodyPr/>
                    <a:lstStyle/>
                    <a:p>
                      <a:r>
                        <a:rPr lang="en-US" dirty="0"/>
                        <a:t>“Impact of Classification Algorithms in Diabetes </a:t>
                      </a:r>
                      <a:r>
                        <a:rPr lang="en-US" dirty="0" err="1"/>
                        <a:t>Data”A</a:t>
                      </a:r>
                      <a:r>
                        <a:rPr lang="en-US" dirty="0"/>
                        <a:t> Survey, International Conference on Small &amp; Medium Business 2016 January 19 - 21, 2016.</a:t>
                      </a:r>
                    </a:p>
                    <a:p>
                      <a:r>
                        <a:rPr lang="en-US" sz="1800" b="0" kern="1200" dirty="0">
                          <a:solidFill>
                            <a:schemeClr val="dk1"/>
                          </a:solidFill>
                          <a:effectLst/>
                          <a:latin typeface="+mn-lt"/>
                          <a:ea typeface="+mn-ea"/>
                          <a:cs typeface="+mn-cs"/>
                        </a:rPr>
                        <a:t> </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K.Saravananathan</a:t>
                      </a:r>
                      <a:r>
                        <a:rPr lang="en-US" dirty="0"/>
                        <a:t>, </a:t>
                      </a:r>
                      <a:r>
                        <a:rPr lang="en-US" dirty="0" err="1"/>
                        <a:t>T.Velmurugan</a:t>
                      </a:r>
                      <a:r>
                        <a:rPr lang="en-US" dirty="0"/>
                        <a:t>, </a:t>
                      </a:r>
                      <a:endParaRPr lang="en-US" b="0" dirty="0"/>
                    </a:p>
                  </a:txBody>
                  <a:tcPr/>
                </a:tc>
                <a:tc>
                  <a:txBody>
                    <a:bodyPr/>
                    <a:lstStyle/>
                    <a:p>
                      <a:r>
                        <a:rPr lang="en-US" sz="1800" b="0" i="0" kern="1200" dirty="0">
                          <a:solidFill>
                            <a:schemeClr val="dk1"/>
                          </a:solidFill>
                          <a:effectLst/>
                          <a:latin typeface="+mn-lt"/>
                          <a:ea typeface="+mn-ea"/>
                          <a:cs typeface="+mn-cs"/>
                        </a:rPr>
                        <a:t>This survey explores the utility of various Data Mining techniques such as classification algorithms and in particular, the use of classification algorithms C4.5, C5.0 and </a:t>
                      </a:r>
                      <a:r>
                        <a:rPr lang="en-US" sz="1800" b="0" i="0" kern="1200" dirty="0" err="1">
                          <a:solidFill>
                            <a:schemeClr val="dk1"/>
                          </a:solidFill>
                          <a:effectLst/>
                          <a:latin typeface="+mn-lt"/>
                          <a:ea typeface="+mn-ea"/>
                          <a:cs typeface="+mn-cs"/>
                        </a:rPr>
                        <a:t>kNN</a:t>
                      </a:r>
                      <a:r>
                        <a:rPr lang="en-US" sz="1800" b="0" i="0" kern="1200" dirty="0">
                          <a:solidFill>
                            <a:schemeClr val="dk1"/>
                          </a:solidFill>
                          <a:effectLst/>
                          <a:latin typeface="+mn-lt"/>
                          <a:ea typeface="+mn-ea"/>
                          <a:cs typeface="+mn-cs"/>
                        </a:rPr>
                        <a:t>.  Classification techniques have been widely used in the medical field for accurate classification of </a:t>
                      </a:r>
                      <a:r>
                        <a:rPr lang="en-US" sz="1800" b="0" i="0" kern="1200" dirty="0" err="1">
                          <a:solidFill>
                            <a:schemeClr val="dk1"/>
                          </a:solidFill>
                          <a:effectLst/>
                          <a:latin typeface="+mn-lt"/>
                          <a:ea typeface="+mn-ea"/>
                          <a:cs typeface="+mn-cs"/>
                        </a:rPr>
                        <a:t>decease.s</a:t>
                      </a:r>
                      <a:r>
                        <a:rPr lang="en-US" sz="1800" b="0" i="0" kern="1200" dirty="0">
                          <a:solidFill>
                            <a:schemeClr val="dk1"/>
                          </a:solidFill>
                          <a:effectLst/>
                          <a:latin typeface="+mn-lt"/>
                          <a:ea typeface="+mn-ea"/>
                          <a:cs typeface="+mn-cs"/>
                        </a:rPr>
                        <a:t>.</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space of applications that can be implemented with this simple strategy is nearly infinite. And yet, many more applications are completely out of reach for current deep learning techniques—even given vast amounts of human-annotated data. Say, for instance, that you could assemble a dataset</a:t>
                      </a:r>
                      <a:endParaRPr lang="en-US" b="0" dirty="0"/>
                    </a:p>
                    <a:p>
                      <a:endParaRPr lang="en-US"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718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99FF-8960-4315-9C1F-5F131A316D13}"/>
              </a:ext>
            </a:extLst>
          </p:cNvPr>
          <p:cNvSpPr>
            <a:spLocks noGrp="1"/>
          </p:cNvSpPr>
          <p:nvPr>
            <p:ph type="title"/>
          </p:nvPr>
        </p:nvSpPr>
        <p:spPr>
          <a:xfrm>
            <a:off x="1491449" y="618518"/>
            <a:ext cx="9555962" cy="855175"/>
          </a:xfrm>
        </p:spPr>
        <p:txBody>
          <a:bodyPr/>
          <a:lstStyle/>
          <a:p>
            <a:r>
              <a:rPr lang="en-IN" dirty="0"/>
              <a:t>                        SCREEN SHOTS</a:t>
            </a:r>
            <a:endParaRPr lang="en-US" dirty="0"/>
          </a:p>
        </p:txBody>
      </p:sp>
      <p:pic>
        <p:nvPicPr>
          <p:cNvPr id="7" name="Content Placeholder 6">
            <a:extLst>
              <a:ext uri="{FF2B5EF4-FFF2-40B4-BE49-F238E27FC236}">
                <a16:creationId xmlns:a16="http://schemas.microsoft.com/office/drawing/2014/main" id="{06964F00-8206-4C7F-92C7-DF3D607AF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722" y="1627533"/>
            <a:ext cx="5707976" cy="4853916"/>
          </a:xfrm>
        </p:spPr>
      </p:pic>
    </p:spTree>
    <p:extLst>
      <p:ext uri="{BB962C8B-B14F-4D97-AF65-F5344CB8AC3E}">
        <p14:creationId xmlns:p14="http://schemas.microsoft.com/office/powerpoint/2010/main" val="159456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4EB46C-4E6E-4947-8112-AD2FA409C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196" y="350759"/>
            <a:ext cx="5857664" cy="4992577"/>
          </a:xfrm>
          <a:prstGeom prst="rect">
            <a:avLst/>
          </a:prstGeom>
        </p:spPr>
      </p:pic>
    </p:spTree>
    <p:extLst>
      <p:ext uri="{BB962C8B-B14F-4D97-AF65-F5344CB8AC3E}">
        <p14:creationId xmlns:p14="http://schemas.microsoft.com/office/powerpoint/2010/main" val="123815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458835-C631-4040-A250-B4C6FD10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692" y="746126"/>
            <a:ext cx="9916615" cy="5190728"/>
          </a:xfrm>
          <a:prstGeom prst="rect">
            <a:avLst/>
          </a:prstGeom>
        </p:spPr>
      </p:pic>
    </p:spTree>
    <p:extLst>
      <p:ext uri="{BB962C8B-B14F-4D97-AF65-F5344CB8AC3E}">
        <p14:creationId xmlns:p14="http://schemas.microsoft.com/office/powerpoint/2010/main" val="96327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requirements</a:t>
            </a:r>
          </a:p>
        </p:txBody>
      </p:sp>
      <p:sp>
        <p:nvSpPr>
          <p:cNvPr id="3" name="Content Placeholder 2"/>
          <p:cNvSpPr>
            <a:spLocks noGrp="1"/>
          </p:cNvSpPr>
          <p:nvPr>
            <p:ph idx="1"/>
          </p:nvPr>
        </p:nvSpPr>
        <p:spPr/>
        <p:txBody>
          <a:bodyPr>
            <a:normAutofit fontScale="70000" lnSpcReduction="20000"/>
          </a:bodyPr>
          <a:lstStyle/>
          <a:p>
            <a:pPr lvl="0">
              <a:buNone/>
            </a:pPr>
            <a:r>
              <a:rPr lang="en-IN" dirty="0"/>
              <a:t>    </a:t>
            </a:r>
            <a:r>
              <a:rPr lang="en-IN" b="1" dirty="0"/>
              <a:t>Hardware Requirements</a:t>
            </a:r>
            <a:endParaRPr lang="en-US" b="1" dirty="0"/>
          </a:p>
          <a:p>
            <a:pPr lvl="0"/>
            <a:r>
              <a:rPr lang="en-US" dirty="0"/>
              <a:t>System           -  Pentium-IV</a:t>
            </a:r>
          </a:p>
          <a:p>
            <a:pPr lvl="0"/>
            <a:r>
              <a:rPr lang="en-US" dirty="0"/>
              <a:t>Speed            -  2.4GHZ</a:t>
            </a:r>
          </a:p>
          <a:p>
            <a:pPr lvl="0"/>
            <a:r>
              <a:rPr lang="en-US" dirty="0"/>
              <a:t>Hard disk        -  40GB</a:t>
            </a:r>
          </a:p>
          <a:p>
            <a:pPr lvl="0"/>
            <a:r>
              <a:rPr lang="en-US" dirty="0"/>
              <a:t>RAM               -  4GB</a:t>
            </a:r>
          </a:p>
          <a:p>
            <a:pPr lvl="0">
              <a:buNone/>
            </a:pPr>
            <a:r>
              <a:rPr lang="en-US" b="1" dirty="0"/>
              <a:t>    Software Requirements</a:t>
            </a:r>
            <a:endParaRPr lang="en-US" dirty="0"/>
          </a:p>
          <a:p>
            <a:pPr lvl="0"/>
            <a:r>
              <a:rPr lang="en-US" dirty="0"/>
              <a:t>Platform              : Windows </a:t>
            </a:r>
            <a:r>
              <a:rPr lang="en-US" dirty="0" err="1"/>
              <a:t>Xp</a:t>
            </a:r>
            <a:r>
              <a:rPr lang="en-US" dirty="0"/>
              <a:t>/7/8/10</a:t>
            </a:r>
          </a:p>
          <a:p>
            <a:pPr lvl="0"/>
            <a:r>
              <a:rPr lang="en-US" dirty="0"/>
              <a:t>Front End   	: python</a:t>
            </a:r>
          </a:p>
          <a:p>
            <a:pPr lvl="0">
              <a:buNone/>
            </a:pPr>
            <a:r>
              <a:rPr lang="en-US" dirty="0"/>
              <a:t> </a:t>
            </a:r>
          </a:p>
          <a:p>
            <a:endParaRPr lang="en-US" dirty="0"/>
          </a:p>
        </p:txBody>
      </p:sp>
    </p:spTree>
    <p:extLst>
      <p:ext uri="{BB962C8B-B14F-4D97-AF65-F5344CB8AC3E}">
        <p14:creationId xmlns:p14="http://schemas.microsoft.com/office/powerpoint/2010/main" val="159473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502229"/>
            <a:ext cx="10515600" cy="4674734"/>
          </a:xfrm>
        </p:spPr>
        <p:txBody>
          <a:bodyPr>
            <a:normAutofit fontScale="85000" lnSpcReduction="10000"/>
          </a:bodyPr>
          <a:lstStyle/>
          <a:p>
            <a:endParaRPr lang="en-US" sz="2000" dirty="0"/>
          </a:p>
          <a:p>
            <a:r>
              <a:rPr lang="en-IN" dirty="0" err="1"/>
              <a:t>Meraj</a:t>
            </a:r>
            <a:r>
              <a:rPr lang="en-IN" dirty="0"/>
              <a:t> Nabi , Abdul Wahid ,</a:t>
            </a:r>
            <a:r>
              <a:rPr lang="en-US" dirty="0"/>
              <a:t>Performance Analysis of Classification Algorithms in Predicting Diabetes, </a:t>
            </a:r>
            <a:r>
              <a:rPr lang="en-IN" dirty="0"/>
              <a:t>International Journal of Advanced Research in Computer Science</a:t>
            </a:r>
            <a:r>
              <a:rPr lang="en-IN" b="1" dirty="0"/>
              <a:t> ,</a:t>
            </a:r>
            <a:r>
              <a:rPr lang="en-US" dirty="0"/>
              <a:t>3 March – April 2017.</a:t>
            </a:r>
          </a:p>
          <a:p>
            <a:r>
              <a:rPr lang="en-US" dirty="0"/>
              <a:t>Amit </a:t>
            </a:r>
            <a:r>
              <a:rPr lang="en-US" dirty="0" err="1"/>
              <a:t>kumar</a:t>
            </a:r>
            <a:r>
              <a:rPr lang="en-US" dirty="0"/>
              <a:t> </a:t>
            </a:r>
            <a:r>
              <a:rPr lang="en-US" dirty="0" err="1"/>
              <a:t>Dewangan</a:t>
            </a:r>
            <a:r>
              <a:rPr lang="en-US" dirty="0"/>
              <a:t> , Pragati </a:t>
            </a:r>
            <a:r>
              <a:rPr lang="en-US" dirty="0" err="1"/>
              <a:t>Agrawa</a:t>
            </a:r>
            <a:r>
              <a:rPr lang="en-US" dirty="0"/>
              <a:t> “Classification of Diabetes Mellitus Using Machine Learning Techniques” International Journal of Engineering and Applied Sciences (IJEAS), May 2015.</a:t>
            </a:r>
          </a:p>
          <a:p>
            <a:r>
              <a:rPr lang="en-US" dirty="0" err="1"/>
              <a:t>J.PradeepKandhasamy,S</a:t>
            </a:r>
            <a:r>
              <a:rPr lang="en-US" dirty="0"/>
              <a:t>. </a:t>
            </a:r>
            <a:r>
              <a:rPr lang="en-US" dirty="0" err="1"/>
              <a:t>Balamurali</a:t>
            </a:r>
            <a:r>
              <a:rPr lang="en-US" dirty="0"/>
              <a:t> “Performance Analysis of Classifier Models to Predict Diabetes Mellitus”,2015.</a:t>
            </a:r>
          </a:p>
          <a:p>
            <a:r>
              <a:rPr lang="en-US" dirty="0" err="1"/>
              <a:t>K.Saravananathan</a:t>
            </a:r>
            <a:r>
              <a:rPr lang="en-US" dirty="0"/>
              <a:t>, </a:t>
            </a:r>
            <a:r>
              <a:rPr lang="en-US" dirty="0" err="1"/>
              <a:t>T.Velmurugan</a:t>
            </a:r>
            <a:r>
              <a:rPr lang="en-US" dirty="0"/>
              <a:t>, “Impact of Classification Algorithms in Diabetes </a:t>
            </a:r>
            <a:r>
              <a:rPr lang="en-US" dirty="0" err="1"/>
              <a:t>Data”A</a:t>
            </a:r>
            <a:r>
              <a:rPr lang="en-US" dirty="0"/>
              <a:t> Survey, International Conference on Small &amp; Medium Business 2016 January 19 - 21, 2016.</a:t>
            </a:r>
          </a:p>
          <a:p>
            <a:r>
              <a:rPr lang="en-US" dirty="0" err="1"/>
              <a:t>Mehrbakhsh</a:t>
            </a:r>
            <a:r>
              <a:rPr lang="en-US" dirty="0"/>
              <a:t> </a:t>
            </a:r>
            <a:r>
              <a:rPr lang="en-US" dirty="0" err="1"/>
              <a:t>Nilashi</a:t>
            </a:r>
            <a:r>
              <a:rPr lang="en-US" dirty="0"/>
              <a:t>, Othman Ibrahim, Mohammad Dalvi, “Accuracy Improvement for Diabetes </a:t>
            </a:r>
            <a:r>
              <a:rPr lang="en-US" dirty="0" err="1"/>
              <a:t>Dsease</a:t>
            </a:r>
            <a:r>
              <a:rPr lang="en-US" dirty="0"/>
              <a:t> Classification” A Case on a Public Medical Dataset , 27 August -2017.</a:t>
            </a:r>
            <a:endParaRPr lang="en-US" sz="2000" dirty="0"/>
          </a:p>
          <a:p>
            <a:endParaRPr lang="en-US" dirty="0"/>
          </a:p>
          <a:p>
            <a:endParaRPr lang="en-US" dirty="0"/>
          </a:p>
        </p:txBody>
      </p:sp>
    </p:spTree>
    <p:extLst>
      <p:ext uri="{BB962C8B-B14F-4D97-AF65-F5344CB8AC3E}">
        <p14:creationId xmlns:p14="http://schemas.microsoft.com/office/powerpoint/2010/main" val="10617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4A4A-77B9-4C85-83FD-C6680D33B223}"/>
              </a:ext>
            </a:extLst>
          </p:cNvPr>
          <p:cNvSpPr>
            <a:spLocks noGrp="1"/>
          </p:cNvSpPr>
          <p:nvPr>
            <p:ph type="title"/>
          </p:nvPr>
        </p:nvSpPr>
        <p:spPr/>
        <p:txBody>
          <a:bodyPr>
            <a:normAutofit/>
          </a:bodyPr>
          <a:lstStyle/>
          <a:p>
            <a:r>
              <a:rPr lang="en-US" sz="800" dirty="0"/>
              <a:t>.</a:t>
            </a:r>
          </a:p>
        </p:txBody>
      </p:sp>
      <p:sp>
        <p:nvSpPr>
          <p:cNvPr id="3" name="Content Placeholder 2">
            <a:extLst>
              <a:ext uri="{FF2B5EF4-FFF2-40B4-BE49-F238E27FC236}">
                <a16:creationId xmlns:a16="http://schemas.microsoft.com/office/drawing/2014/main" id="{2BAC28C0-85AD-4A52-8D44-9DCEF83BC80C}"/>
              </a:ext>
            </a:extLst>
          </p:cNvPr>
          <p:cNvSpPr>
            <a:spLocks noGrp="1"/>
          </p:cNvSpPr>
          <p:nvPr>
            <p:ph idx="1"/>
          </p:nvPr>
        </p:nvSpPr>
        <p:spPr/>
        <p:txBody>
          <a:bodyPr>
            <a:normAutofit/>
          </a:bodyPr>
          <a:lstStyle/>
          <a:p>
            <a:pPr marL="0" indent="0">
              <a:buNone/>
            </a:pPr>
            <a:r>
              <a:rPr lang="en-US" sz="3600" dirty="0"/>
              <a:t>               </a:t>
            </a:r>
            <a:r>
              <a:rPr lang="en-US" sz="6000" dirty="0"/>
              <a:t>THANKING YOU</a:t>
            </a:r>
            <a:endParaRPr lang="en-US" sz="3600" dirty="0"/>
          </a:p>
        </p:txBody>
      </p:sp>
    </p:spTree>
    <p:extLst>
      <p:ext uri="{BB962C8B-B14F-4D97-AF65-F5344CB8AC3E}">
        <p14:creationId xmlns:p14="http://schemas.microsoft.com/office/powerpoint/2010/main" val="134102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0CF7-C972-47AD-A823-C74E4891C6AC}"/>
              </a:ext>
            </a:extLst>
          </p:cNvPr>
          <p:cNvSpPr>
            <a:spLocks noGrp="1"/>
          </p:cNvSpPr>
          <p:nvPr>
            <p:ph type="title"/>
          </p:nvPr>
        </p:nvSpPr>
        <p:spPr/>
        <p:txBody>
          <a:bodyPr/>
          <a:lstStyle/>
          <a:p>
            <a:pPr algn="ctr"/>
            <a:r>
              <a:rPr lang="en-IN" dirty="0"/>
              <a:t>ABSTRACT</a:t>
            </a:r>
            <a:endParaRPr lang="en-US" dirty="0"/>
          </a:p>
        </p:txBody>
      </p:sp>
      <p:sp>
        <p:nvSpPr>
          <p:cNvPr id="3" name="Content Placeholder 2">
            <a:extLst>
              <a:ext uri="{FF2B5EF4-FFF2-40B4-BE49-F238E27FC236}">
                <a16:creationId xmlns:a16="http://schemas.microsoft.com/office/drawing/2014/main" id="{5F715071-9EED-4F0A-85DD-4F89B329CB6C}"/>
              </a:ext>
            </a:extLst>
          </p:cNvPr>
          <p:cNvSpPr>
            <a:spLocks noGrp="1"/>
          </p:cNvSpPr>
          <p:nvPr>
            <p:ph idx="1"/>
          </p:nvPr>
        </p:nvSpPr>
        <p:spPr>
          <a:xfrm>
            <a:off x="967666" y="1864312"/>
            <a:ext cx="10298097" cy="4554244"/>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Diabetes </a:t>
            </a:r>
            <a:r>
              <a:rPr lang="en-US" dirty="0" err="1">
                <a:latin typeface="Times New Roman" panose="02020603050405020304" pitchFamily="18" charset="0"/>
                <a:cs typeface="Times New Roman" panose="02020603050405020304" pitchFamily="18" charset="0"/>
              </a:rPr>
              <a:t>Mellitus,known</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diabetes,is</a:t>
            </a:r>
            <a:r>
              <a:rPr lang="en-US" dirty="0">
                <a:latin typeface="Times New Roman" panose="02020603050405020304" pitchFamily="18" charset="0"/>
                <a:cs typeface="Times New Roman" panose="02020603050405020304" pitchFamily="18" charset="0"/>
              </a:rPr>
              <a:t> a gathering of metabolic issue and has influenced a huge number of people. Numerous complexities happen if diabetes stays untreated and unidentified. Therefore three machine learning grouping calculations to be specific KNN (K Nearest Neighbor) and SVM (Support Vector Machine) are utilized in this analysis to identify diabetes. Investigations are performed on Pima Indians Diabetes Database (PIDD). The exhibitions of all the three calculations are assessed on different estimates like precision Accuracy. Results acquired show KNN (K Nearest Neighbor), beats with the most note worthy exactness of 76.30% similarly other algorithms.</a:t>
            </a:r>
          </a:p>
          <a:p>
            <a:pPr algn="just"/>
            <a:r>
              <a:rPr lang="en-US" dirty="0">
                <a:latin typeface="Times New Roman" panose="02020603050405020304" pitchFamily="18" charset="0"/>
                <a:cs typeface="Times New Roman" panose="02020603050405020304" pitchFamily="18" charset="0"/>
              </a:rPr>
              <a:t> First collect the Diabetes datasets from the PIDD  (Pima Indians Diabetes Database). The initial step is preprocessing to recognize the blunder and disappointment in datasets and Modify it. Here we utilized PCA (Principle Component Analysis). Algorithm to address the datasets. The second step is order to locate the proficient calculation in KNN (K Nearest Neighbor) and SVM (Support Vector Machine) . The last advance is prediction of diabetes demonstrates that the individual have diabetes or not.</a:t>
            </a:r>
          </a:p>
        </p:txBody>
      </p:sp>
    </p:spTree>
    <p:extLst>
      <p:ext uri="{BB962C8B-B14F-4D97-AF65-F5344CB8AC3E}">
        <p14:creationId xmlns:p14="http://schemas.microsoft.com/office/powerpoint/2010/main" val="40646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Diabetes </a:t>
            </a:r>
            <a:r>
              <a:rPr lang="en-US" dirty="0" err="1">
                <a:latin typeface="Times New Roman" panose="02020603050405020304" pitchFamily="18" charset="0"/>
                <a:cs typeface="Times New Roman" panose="02020603050405020304" pitchFamily="18" charset="0"/>
              </a:rPr>
              <a:t>M</a:t>
            </a:r>
            <a:r>
              <a:rPr lang="en-US" sz="2400" dirty="0" err="1">
                <a:latin typeface="Times New Roman" panose="02020603050405020304" pitchFamily="18" charset="0"/>
                <a:cs typeface="Times New Roman" panose="02020603050405020304" pitchFamily="18" charset="0"/>
              </a:rPr>
              <a:t>elliteus</a:t>
            </a:r>
            <a:r>
              <a:rPr lang="en-US" sz="2400" dirty="0">
                <a:latin typeface="Times New Roman" panose="02020603050405020304" pitchFamily="18" charset="0"/>
                <a:cs typeface="Times New Roman" panose="02020603050405020304" pitchFamily="18" charset="0"/>
              </a:rPr>
              <a:t> affects more than people  early diagnosis and treatment are </a:t>
            </a:r>
            <a:r>
              <a:rPr lang="en-US" sz="2400" dirty="0" err="1">
                <a:latin typeface="Times New Roman" panose="02020603050405020304" pitchFamily="18" charset="0"/>
                <a:cs typeface="Times New Roman" panose="02020603050405020304" pitchFamily="18" charset="0"/>
              </a:rPr>
              <a:t>essiential</a:t>
            </a:r>
            <a:r>
              <a:rPr lang="en-US" sz="2400" dirty="0">
                <a:latin typeface="Times New Roman" panose="02020603050405020304" pitchFamily="18" charset="0"/>
                <a:cs typeface="Times New Roman" panose="02020603050405020304" pitchFamily="18" charset="0"/>
              </a:rPr>
              <a:t> to reducing the burden of this disease and its complication here stratification of patients at risk of developing diabetics and its card compliance.</a:t>
            </a:r>
          </a:p>
          <a:p>
            <a:pPr algn="just"/>
            <a:r>
              <a:rPr lang="en-US" dirty="0"/>
              <a:t>We compare the accuracy of each classifier over several ways of data preprocessors and we modify the parameters to improve their accuracy. The best technique we find has 77.86% accuracy using 10-fold cross-validation.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55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br>
            <a:br>
              <a:rPr lang="en-US" b="1" dirty="0"/>
            </a:br>
            <a:r>
              <a:rPr lang="en-US" b="1" dirty="0"/>
              <a:t> EXISTING SYSTEM</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Prediction using traditional disease risk models usually involves a machine learning algorithm   and especially a supervised learning algorithm by the use of training data with labels to train the model.</a:t>
            </a:r>
          </a:p>
          <a:p>
            <a:pPr algn="just"/>
            <a:r>
              <a:rPr lang="en-US" dirty="0"/>
              <a:t>Here we have used the </a:t>
            </a:r>
            <a:r>
              <a:rPr lang="en-IN" dirty="0"/>
              <a:t> KNN (K Nearest </a:t>
            </a:r>
            <a:r>
              <a:rPr lang="en-IN" dirty="0" err="1"/>
              <a:t>Neighbor</a:t>
            </a:r>
            <a:r>
              <a:rPr lang="en-IN" dirty="0"/>
              <a:t>), SVM (Support Vector Machine)</a:t>
            </a:r>
            <a:r>
              <a:rPr lang="en-IN" i="1" dirty="0"/>
              <a:t> </a:t>
            </a:r>
            <a:r>
              <a:rPr lang="en-US" dirty="0"/>
              <a:t>for classification of diabetes and cardiovascular disease.</a:t>
            </a:r>
          </a:p>
          <a:p>
            <a:pPr algn="just"/>
            <a:r>
              <a:rPr lang="en-US" dirty="0"/>
              <a:t> These models are valuable in clinical situations and are widely studied the heterogeneous systems and achieved the best results for cost minimization on tree and simple path cases for heterogeneous systems</a:t>
            </a:r>
          </a:p>
          <a:p>
            <a:endParaRPr lang="en-US" dirty="0"/>
          </a:p>
        </p:txBody>
      </p:sp>
    </p:spTree>
    <p:extLst>
      <p:ext uri="{BB962C8B-B14F-4D97-AF65-F5344CB8AC3E}">
        <p14:creationId xmlns:p14="http://schemas.microsoft.com/office/powerpoint/2010/main" val="118207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p>
        </p:txBody>
      </p:sp>
      <p:sp>
        <p:nvSpPr>
          <p:cNvPr id="3" name="Content Placeholder 2"/>
          <p:cNvSpPr>
            <a:spLocks noGrp="1"/>
          </p:cNvSpPr>
          <p:nvPr>
            <p:ph idx="1"/>
          </p:nvPr>
        </p:nvSpPr>
        <p:spPr/>
        <p:txBody>
          <a:bodyPr>
            <a:normAutofit fontScale="85000" lnSpcReduction="20000"/>
          </a:bodyPr>
          <a:lstStyle/>
          <a:p>
            <a:pPr algn="just"/>
            <a:r>
              <a:rPr lang="en-IN" dirty="0"/>
              <a:t>In this paper, we make an exhaustive investigation to the most famous procedures SVM (Support Vector Machine), used to recognize diabetes and information pre processing techniques. We think about the precision of every classifier more than a few different ways of information pre processors and we alter the parameters to improve their exactness. The best strategy we find has 77.86% precision utilizing 10-overlay cross-approval. </a:t>
            </a:r>
          </a:p>
          <a:p>
            <a:pPr algn="just"/>
            <a:r>
              <a:rPr lang="en-IN" dirty="0"/>
              <a:t>We additionally dissect the importance between each component with the order </a:t>
            </a:r>
            <a:r>
              <a:rPr lang="en-IN" dirty="0" err="1"/>
              <a:t>resul</a:t>
            </a:r>
            <a:r>
              <a:rPr lang="en-IN" dirty="0"/>
              <a:t> there we are utilizing KNN has a few </a:t>
            </a:r>
            <a:r>
              <a:rPr lang="en-IN" dirty="0" err="1"/>
              <a:t>favorable</a:t>
            </a:r>
            <a:r>
              <a:rPr lang="en-IN" dirty="0"/>
              <a:t> circumstances however a standout amongst the most perceived of these is the way that it can really gain from watching informational collections. Along these lines, KNN calculations utilize an information and order new information focuses dependent on a comparability measures.</a:t>
            </a:r>
          </a:p>
          <a:p>
            <a:pPr algn="just"/>
            <a:endParaRPr lang="en-US" dirty="0"/>
          </a:p>
          <a:p>
            <a:endParaRPr lang="en-US" dirty="0"/>
          </a:p>
        </p:txBody>
      </p:sp>
    </p:spTree>
    <p:extLst>
      <p:ext uri="{BB962C8B-B14F-4D97-AF65-F5344CB8AC3E}">
        <p14:creationId xmlns:p14="http://schemas.microsoft.com/office/powerpoint/2010/main" val="74244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F6C4-78E6-4840-8D02-A4769DA51705}"/>
              </a:ext>
            </a:extLst>
          </p:cNvPr>
          <p:cNvSpPr>
            <a:spLocks noGrp="1"/>
          </p:cNvSpPr>
          <p:nvPr>
            <p:ph type="title"/>
          </p:nvPr>
        </p:nvSpPr>
        <p:spPr>
          <a:xfrm>
            <a:off x="1014490" y="419685"/>
            <a:ext cx="9905998" cy="1189608"/>
          </a:xfrm>
        </p:spPr>
        <p:txBody>
          <a:bodyPr/>
          <a:lstStyle/>
          <a:p>
            <a:pPr algn="ctr"/>
            <a:r>
              <a:rPr lang="en-IN" dirty="0"/>
              <a:t>ARCHITECTURE DIAGRAM</a:t>
            </a:r>
            <a:endParaRPr lang="en-US" dirty="0"/>
          </a:p>
        </p:txBody>
      </p:sp>
      <p:sp>
        <p:nvSpPr>
          <p:cNvPr id="3" name="Rectangle: Rounded Corners 2">
            <a:extLst>
              <a:ext uri="{FF2B5EF4-FFF2-40B4-BE49-F238E27FC236}">
                <a16:creationId xmlns:a16="http://schemas.microsoft.com/office/drawing/2014/main" id="{45BBB987-F437-46C0-93D7-D1FC8B1BEAFC}"/>
              </a:ext>
            </a:extLst>
          </p:cNvPr>
          <p:cNvSpPr/>
          <p:nvPr/>
        </p:nvSpPr>
        <p:spPr>
          <a:xfrm>
            <a:off x="4968712" y="1910656"/>
            <a:ext cx="1624613" cy="42175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Datasets</a:t>
            </a:r>
          </a:p>
        </p:txBody>
      </p:sp>
      <p:sp>
        <p:nvSpPr>
          <p:cNvPr id="4" name="Flowchart: Process 3">
            <a:extLst>
              <a:ext uri="{FF2B5EF4-FFF2-40B4-BE49-F238E27FC236}">
                <a16:creationId xmlns:a16="http://schemas.microsoft.com/office/drawing/2014/main" id="{3432886E-0BD8-4946-AB50-472F292DB945}"/>
              </a:ext>
            </a:extLst>
          </p:cNvPr>
          <p:cNvSpPr/>
          <p:nvPr/>
        </p:nvSpPr>
        <p:spPr>
          <a:xfrm>
            <a:off x="4815156" y="2680247"/>
            <a:ext cx="2064269" cy="61717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Data Pre Processing</a:t>
            </a:r>
          </a:p>
        </p:txBody>
      </p:sp>
      <p:sp>
        <p:nvSpPr>
          <p:cNvPr id="5" name="Flowchart: Alternate Process 4">
            <a:extLst>
              <a:ext uri="{FF2B5EF4-FFF2-40B4-BE49-F238E27FC236}">
                <a16:creationId xmlns:a16="http://schemas.microsoft.com/office/drawing/2014/main" id="{9EE66C3B-57E4-4C08-A5D4-CF29A53DF4FF}"/>
              </a:ext>
            </a:extLst>
          </p:cNvPr>
          <p:cNvSpPr/>
          <p:nvPr/>
        </p:nvSpPr>
        <p:spPr>
          <a:xfrm>
            <a:off x="5053254" y="6172768"/>
            <a:ext cx="1540071" cy="603932"/>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a:p>
            <a:pPr algn="ctr"/>
            <a:r>
              <a:rPr lang="en-IN" dirty="0"/>
              <a:t>Prediction</a:t>
            </a:r>
            <a:endParaRPr lang="en-US" dirty="0"/>
          </a:p>
          <a:p>
            <a:pPr algn="ctr"/>
            <a:endParaRPr lang="en-US" dirty="0"/>
          </a:p>
        </p:txBody>
      </p:sp>
      <p:cxnSp>
        <p:nvCxnSpPr>
          <p:cNvPr id="6" name="Straight Arrow Connector 5">
            <a:extLst>
              <a:ext uri="{FF2B5EF4-FFF2-40B4-BE49-F238E27FC236}">
                <a16:creationId xmlns:a16="http://schemas.microsoft.com/office/drawing/2014/main" id="{6B853192-818A-4902-A5AA-32C4CCCD195F}"/>
              </a:ext>
            </a:extLst>
          </p:cNvPr>
          <p:cNvCxnSpPr>
            <a:cxnSpLocks/>
          </p:cNvCxnSpPr>
          <p:nvPr/>
        </p:nvCxnSpPr>
        <p:spPr>
          <a:xfrm>
            <a:off x="5733078" y="2332407"/>
            <a:ext cx="0" cy="362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907D50DA-EC67-4D4B-B407-2832F869DE24}"/>
              </a:ext>
            </a:extLst>
          </p:cNvPr>
          <p:cNvCxnSpPr>
            <a:cxnSpLocks/>
          </p:cNvCxnSpPr>
          <p:nvPr/>
        </p:nvCxnSpPr>
        <p:spPr>
          <a:xfrm>
            <a:off x="5729554" y="3297421"/>
            <a:ext cx="2201" cy="346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95838111-B13B-49E8-8305-1F4195D4A727}"/>
              </a:ext>
            </a:extLst>
          </p:cNvPr>
          <p:cNvCxnSpPr>
            <a:cxnSpLocks/>
          </p:cNvCxnSpPr>
          <p:nvPr/>
        </p:nvCxnSpPr>
        <p:spPr>
          <a:xfrm>
            <a:off x="5733079" y="4171442"/>
            <a:ext cx="0" cy="632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17AB83D5-CA36-46EF-B31A-507BA27D151A}"/>
              </a:ext>
            </a:extLst>
          </p:cNvPr>
          <p:cNvSpPr/>
          <p:nvPr/>
        </p:nvSpPr>
        <p:spPr>
          <a:xfrm>
            <a:off x="1487041" y="4755768"/>
            <a:ext cx="1781854" cy="84889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r>
              <a:rPr lang="en-US" dirty="0"/>
              <a:t>Input</a:t>
            </a:r>
          </a:p>
          <a:p>
            <a:pPr algn="ctr"/>
            <a:r>
              <a:rPr lang="en-US" dirty="0"/>
              <a:t>(Testing Data)</a:t>
            </a:r>
          </a:p>
          <a:p>
            <a:pPr algn="ctr"/>
            <a:endParaRPr lang="en-US" dirty="0"/>
          </a:p>
        </p:txBody>
      </p:sp>
      <p:cxnSp>
        <p:nvCxnSpPr>
          <p:cNvPr id="10" name="Straight Arrow Connector 9">
            <a:extLst>
              <a:ext uri="{FF2B5EF4-FFF2-40B4-BE49-F238E27FC236}">
                <a16:creationId xmlns:a16="http://schemas.microsoft.com/office/drawing/2014/main" id="{77F9602A-4925-43C8-8ED3-4D58D8719702}"/>
              </a:ext>
            </a:extLst>
          </p:cNvPr>
          <p:cNvCxnSpPr>
            <a:cxnSpLocks/>
          </p:cNvCxnSpPr>
          <p:nvPr/>
        </p:nvCxnSpPr>
        <p:spPr>
          <a:xfrm>
            <a:off x="5781017" y="5180215"/>
            <a:ext cx="1" cy="975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BA902B79-A49C-4D37-93CB-C21CBCC4F43B}"/>
              </a:ext>
            </a:extLst>
          </p:cNvPr>
          <p:cNvSpPr/>
          <p:nvPr/>
        </p:nvSpPr>
        <p:spPr>
          <a:xfrm>
            <a:off x="4607653" y="3658794"/>
            <a:ext cx="2431271" cy="52937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r>
              <a:rPr lang="en-US" dirty="0"/>
              <a:t>Training Data        </a:t>
            </a:r>
          </a:p>
          <a:p>
            <a:pPr algn="ctr"/>
            <a:endParaRPr lang="en-US" dirty="0"/>
          </a:p>
        </p:txBody>
      </p:sp>
      <p:sp>
        <p:nvSpPr>
          <p:cNvPr id="12" name="Rectangle 11">
            <a:extLst>
              <a:ext uri="{FF2B5EF4-FFF2-40B4-BE49-F238E27FC236}">
                <a16:creationId xmlns:a16="http://schemas.microsoft.com/office/drawing/2014/main" id="{8143EF9A-F32F-4D39-AA28-3D49E05FABC3}"/>
              </a:ext>
            </a:extLst>
          </p:cNvPr>
          <p:cNvSpPr/>
          <p:nvPr/>
        </p:nvSpPr>
        <p:spPr>
          <a:xfrm>
            <a:off x="4574739" y="4804012"/>
            <a:ext cx="2785500" cy="75240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 Model  Building</a:t>
            </a:r>
          </a:p>
        </p:txBody>
      </p:sp>
      <p:cxnSp>
        <p:nvCxnSpPr>
          <p:cNvPr id="28" name="Straight Arrow Connector 27">
            <a:extLst>
              <a:ext uri="{FF2B5EF4-FFF2-40B4-BE49-F238E27FC236}">
                <a16:creationId xmlns:a16="http://schemas.microsoft.com/office/drawing/2014/main" id="{B5D05D05-39A7-40D1-B25C-D77650AAC338}"/>
              </a:ext>
            </a:extLst>
          </p:cNvPr>
          <p:cNvCxnSpPr>
            <a:stCxn id="9" idx="3"/>
            <a:endCxn id="12" idx="1"/>
          </p:cNvCxnSpPr>
          <p:nvPr/>
        </p:nvCxnSpPr>
        <p:spPr>
          <a:xfrm>
            <a:off x="3268895" y="5180215"/>
            <a:ext cx="13058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202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447" y="266699"/>
            <a:ext cx="9838677" cy="709845"/>
          </a:xfrm>
        </p:spPr>
        <p:txBody>
          <a:bodyPr/>
          <a:lstStyle/>
          <a:p>
            <a:r>
              <a:rPr lang="en-US" dirty="0"/>
              <a:t>                        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9215081"/>
              </p:ext>
            </p:extLst>
          </p:nvPr>
        </p:nvGraphicFramePr>
        <p:xfrm>
          <a:off x="1048010" y="976544"/>
          <a:ext cx="10262142" cy="5359319"/>
        </p:xfrm>
        <a:graphic>
          <a:graphicData uri="http://schemas.openxmlformats.org/drawingml/2006/table">
            <a:tbl>
              <a:tblPr firstRow="1" bandRow="1">
                <a:tableStyleId>{5C22544A-7EE6-4342-B048-85BDC9FD1C3A}</a:tableStyleId>
              </a:tblPr>
              <a:tblGrid>
                <a:gridCol w="736103">
                  <a:extLst>
                    <a:ext uri="{9D8B030D-6E8A-4147-A177-3AD203B41FA5}">
                      <a16:colId xmlns:a16="http://schemas.microsoft.com/office/drawing/2014/main" val="20000"/>
                    </a:ext>
                  </a:extLst>
                </a:gridCol>
                <a:gridCol w="1612100">
                  <a:extLst>
                    <a:ext uri="{9D8B030D-6E8A-4147-A177-3AD203B41FA5}">
                      <a16:colId xmlns:a16="http://schemas.microsoft.com/office/drawing/2014/main" val="20001"/>
                    </a:ext>
                  </a:extLst>
                </a:gridCol>
                <a:gridCol w="2019166">
                  <a:extLst>
                    <a:ext uri="{9D8B030D-6E8A-4147-A177-3AD203B41FA5}">
                      <a16:colId xmlns:a16="http://schemas.microsoft.com/office/drawing/2014/main" val="20002"/>
                    </a:ext>
                  </a:extLst>
                </a:gridCol>
                <a:gridCol w="3338004">
                  <a:extLst>
                    <a:ext uri="{9D8B030D-6E8A-4147-A177-3AD203B41FA5}">
                      <a16:colId xmlns:a16="http://schemas.microsoft.com/office/drawing/2014/main" val="20003"/>
                    </a:ext>
                  </a:extLst>
                </a:gridCol>
                <a:gridCol w="2556769">
                  <a:extLst>
                    <a:ext uri="{9D8B030D-6E8A-4147-A177-3AD203B41FA5}">
                      <a16:colId xmlns:a16="http://schemas.microsoft.com/office/drawing/2014/main" val="20004"/>
                    </a:ext>
                  </a:extLst>
                </a:gridCol>
              </a:tblGrid>
              <a:tr h="600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p>
                      <a:endParaRPr lang="en-US" dirty="0"/>
                    </a:p>
                  </a:txBody>
                  <a:tcPr/>
                </a:tc>
                <a:tc>
                  <a:txBody>
                    <a:bodyPr/>
                    <a:lstStyle/>
                    <a:p>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p>
                      <a:endParaRPr lang="en-US" dirty="0"/>
                    </a:p>
                  </a:txBody>
                  <a:tcPr/>
                </a:tc>
                <a:tc>
                  <a:txBody>
                    <a:bodyPr/>
                    <a:lstStyle/>
                    <a:p>
                      <a:r>
                        <a:rPr lang="en-US" dirty="0"/>
                        <a:t>TECHNIQUE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a:t>
                      </a:r>
                    </a:p>
                    <a:p>
                      <a:endParaRPr lang="en-US" dirty="0"/>
                    </a:p>
                  </a:txBody>
                  <a:tcPr/>
                </a:tc>
                <a:extLst>
                  <a:ext uri="{0D108BD9-81ED-4DB2-BD59-A6C34878D82A}">
                    <a16:rowId xmlns:a16="http://schemas.microsoft.com/office/drawing/2014/main" val="10000"/>
                  </a:ext>
                </a:extLst>
              </a:tr>
              <a:tr h="4719239">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Analysis of Classification Algorithms in Predicting Diabetes, </a:t>
                      </a:r>
                      <a:r>
                        <a:rPr lang="en-IN" dirty="0"/>
                        <a:t>International Journal of Advanced Research in Computer Science</a:t>
                      </a:r>
                      <a:r>
                        <a:rPr lang="en-IN" b="1" dirty="0"/>
                        <a:t> ,</a:t>
                      </a:r>
                      <a:r>
                        <a:rPr lang="en-US" dirty="0"/>
                        <a:t>3 March – April 2017</a:t>
                      </a:r>
                      <a:endParaRPr lang="en-US" b="0" dirty="0"/>
                    </a:p>
                  </a:txBody>
                  <a:tcPr/>
                </a:tc>
                <a:tc>
                  <a:txBody>
                    <a:bodyPr/>
                    <a:lstStyle/>
                    <a:p>
                      <a:r>
                        <a:rPr lang="en-IN" dirty="0" err="1"/>
                        <a:t>Meraj</a:t>
                      </a:r>
                      <a:r>
                        <a:rPr lang="en-IN" dirty="0"/>
                        <a:t> Nabi , Abdul Wahid </a:t>
                      </a:r>
                      <a:endParaRPr lang="en-US" sz="1800" b="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 In Data mining classification is one the most important technique.. Machine learning algorithms to train classifiers to decode the meaningful information from the data, this analysis approach has gained much popularity in recent years. This paper explores evaluation performance of Naïve Bayes, Logistic Regression and Decision tree, Random forest using datasets (Pima Indian Diabetes data from UCI Repository). Naïve Bayes algorithm is depending upon likelihood and probability; </a:t>
                      </a:r>
                      <a:endParaRPr lang="en-US" b="0" dirty="0"/>
                    </a:p>
                  </a:txBody>
                  <a:tcPr/>
                </a:tc>
                <a:tc>
                  <a:txBody>
                    <a:bodyPr/>
                    <a:lstStyle/>
                    <a:p>
                      <a:r>
                        <a:rPr lang="en-US" b="0" dirty="0"/>
                        <a:t>It includes health risk assessment. </a:t>
                      </a:r>
                    </a:p>
                    <a:p>
                      <a:pPr marL="0" indent="0">
                        <a:buNone/>
                      </a:pPr>
                      <a:r>
                        <a:rPr lang="en-US" b="0" dirty="0"/>
                        <a:t>• It maybe not satisfy the changes in the disease and its influencing   </a:t>
                      </a:r>
                    </a:p>
                    <a:p>
                      <a:pPr marL="0" indent="0">
                        <a:buNone/>
                      </a:pPr>
                      <a:r>
                        <a:rPr lang="en-US" b="0" dirty="0"/>
                        <a:t>   factors.</a:t>
                      </a:r>
                    </a:p>
                    <a:p>
                      <a:endParaRPr lang="en-US" b="0" dirty="0"/>
                    </a:p>
                    <a:p>
                      <a:endParaRPr lang="en-US"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38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64566579"/>
              </p:ext>
            </p:extLst>
          </p:nvPr>
        </p:nvGraphicFramePr>
        <p:xfrm>
          <a:off x="861134" y="957456"/>
          <a:ext cx="10570515" cy="5403116"/>
        </p:xfrm>
        <a:graphic>
          <a:graphicData uri="http://schemas.openxmlformats.org/drawingml/2006/table">
            <a:tbl>
              <a:tblPr firstRow="1" bandRow="1">
                <a:tableStyleId>{5C22544A-7EE6-4342-B048-85BDC9FD1C3A}</a:tableStyleId>
              </a:tblPr>
              <a:tblGrid>
                <a:gridCol w="922657">
                  <a:extLst>
                    <a:ext uri="{9D8B030D-6E8A-4147-A177-3AD203B41FA5}">
                      <a16:colId xmlns:a16="http://schemas.microsoft.com/office/drawing/2014/main" val="20000"/>
                    </a:ext>
                  </a:extLst>
                </a:gridCol>
                <a:gridCol w="1398604">
                  <a:extLst>
                    <a:ext uri="{9D8B030D-6E8A-4147-A177-3AD203B41FA5}">
                      <a16:colId xmlns:a16="http://schemas.microsoft.com/office/drawing/2014/main" val="20001"/>
                    </a:ext>
                  </a:extLst>
                </a:gridCol>
                <a:gridCol w="1895632">
                  <a:extLst>
                    <a:ext uri="{9D8B030D-6E8A-4147-A177-3AD203B41FA5}">
                      <a16:colId xmlns:a16="http://schemas.microsoft.com/office/drawing/2014/main" val="20002"/>
                    </a:ext>
                  </a:extLst>
                </a:gridCol>
                <a:gridCol w="2859619">
                  <a:extLst>
                    <a:ext uri="{9D8B030D-6E8A-4147-A177-3AD203B41FA5}">
                      <a16:colId xmlns:a16="http://schemas.microsoft.com/office/drawing/2014/main" val="20003"/>
                    </a:ext>
                  </a:extLst>
                </a:gridCol>
                <a:gridCol w="3494003">
                  <a:extLst>
                    <a:ext uri="{9D8B030D-6E8A-4147-A177-3AD203B41FA5}">
                      <a16:colId xmlns:a16="http://schemas.microsoft.com/office/drawing/2014/main" val="20004"/>
                    </a:ext>
                  </a:extLst>
                </a:gridCol>
              </a:tblGrid>
              <a:tr h="6482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a:t>
                      </a:r>
                    </a:p>
                    <a:p>
                      <a:endParaRPr lang="en-US" dirty="0"/>
                    </a:p>
                  </a:txBody>
                  <a:tcPr/>
                </a:tc>
                <a:extLst>
                  <a:ext uri="{0D108BD9-81ED-4DB2-BD59-A6C34878D82A}">
                    <a16:rowId xmlns:a16="http://schemas.microsoft.com/office/drawing/2014/main" val="10000"/>
                  </a:ext>
                </a:extLst>
              </a:tr>
              <a:tr h="4537655">
                <a:tc>
                  <a:txBody>
                    <a:bodyPr/>
                    <a:lstStyle/>
                    <a:p>
                      <a:r>
                        <a:rPr lang="en-US" dirty="0"/>
                        <a:t>2</a:t>
                      </a:r>
                    </a:p>
                  </a:txBody>
                  <a:tcPr/>
                </a:tc>
                <a:tc>
                  <a:txBody>
                    <a:bodyPr/>
                    <a:lstStyle/>
                    <a:p>
                      <a:r>
                        <a:rPr lang="en-US" dirty="0"/>
                        <a:t>“Classification of Diabetes Mellitus Using Machine Learning Techniques” International Journal of Engineering and Applied Sciences (IJEAS), May 2015.</a:t>
                      </a:r>
                    </a:p>
                    <a:p>
                      <a:r>
                        <a:rPr lang="en-US" sz="1800" b="0" kern="1200" dirty="0">
                          <a:solidFill>
                            <a:schemeClr val="dk1"/>
                          </a:solidFill>
                          <a:effectLst/>
                          <a:latin typeface="+mn-lt"/>
                          <a:ea typeface="+mn-ea"/>
                          <a:cs typeface="+mn-cs"/>
                        </a:rPr>
                        <a:t> </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Amit </a:t>
                      </a:r>
                      <a:r>
                        <a:rPr lang="en-US" dirty="0" err="1"/>
                        <a:t>kumar</a:t>
                      </a:r>
                      <a:r>
                        <a:rPr lang="en-US" dirty="0"/>
                        <a:t> </a:t>
                      </a:r>
                      <a:r>
                        <a:rPr lang="en-US" dirty="0" err="1"/>
                        <a:t>Dewangan</a:t>
                      </a:r>
                      <a:r>
                        <a:rPr lang="en-US" dirty="0"/>
                        <a:t> , Pragati </a:t>
                      </a:r>
                      <a:r>
                        <a:rPr lang="en-US" dirty="0" err="1"/>
                        <a:t>Agrawa</a:t>
                      </a:r>
                      <a:endParaRPr lang="en-US" sz="1800" b="0" kern="1200" dirty="0">
                        <a:solidFill>
                          <a:schemeClr val="dk1"/>
                        </a:solidFill>
                        <a:effectLst/>
                        <a:latin typeface="+mn-lt"/>
                        <a:ea typeface="+mn-ea"/>
                        <a:cs typeface="+mn-cs"/>
                      </a:endParaRPr>
                    </a:p>
                    <a:p>
                      <a:endParaRPr lang="en-US" b="0" dirty="0"/>
                    </a:p>
                  </a:txBody>
                  <a:tcPr/>
                </a:tc>
                <a:tc>
                  <a:txBody>
                    <a:bodyPr/>
                    <a:lstStyle/>
                    <a:p>
                      <a:r>
                        <a:rPr lang="en-US" sz="1800" kern="1200" dirty="0">
                          <a:solidFill>
                            <a:schemeClr val="dk1"/>
                          </a:solidFill>
                          <a:effectLst/>
                          <a:latin typeface="+mn-lt"/>
                          <a:ea typeface="+mn-ea"/>
                          <a:cs typeface="+mn-cs"/>
                        </a:rPr>
                        <a:t> Diabetes-Mellitus refers to the metabolic disorder that happens from misfunction in insulin secretion and action. The diagnosis of diabetes can be done using Artificial Neural Network, K-fold cross validation and classification, Vector support machine, K-nearest neighbor method, Data Mining Algorithm, </a:t>
                      </a:r>
                      <a:endParaRPr lang="en-US" b="0" dirty="0"/>
                    </a:p>
                  </a:txBody>
                  <a:tcPr/>
                </a:tc>
                <a:tc>
                  <a:txBody>
                    <a:bodyPr/>
                    <a:lstStyle/>
                    <a:p>
                      <a:r>
                        <a:rPr lang="en-US" sz="1800" b="0" i="0" kern="1200" dirty="0">
                          <a:solidFill>
                            <a:schemeClr val="dk1"/>
                          </a:solidFill>
                          <a:effectLst/>
                          <a:latin typeface="+mn-lt"/>
                          <a:ea typeface="+mn-ea"/>
                          <a:cs typeface="+mn-cs"/>
                        </a:rPr>
                        <a:t>The space of applications that can be implemented with this simple strategy is nearly infinite. And yet, many more applications are completely out of reach for current deep learning techniques—even given vast amounts of human-annotated data. Say, for instance, that you could assemble a dataset</a:t>
                      </a:r>
                      <a:endParaRPr lang="en-US"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408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8695261"/>
              </p:ext>
            </p:extLst>
          </p:nvPr>
        </p:nvGraphicFramePr>
        <p:xfrm>
          <a:off x="870012" y="807868"/>
          <a:ext cx="10663484" cy="5308847"/>
        </p:xfrm>
        <a:graphic>
          <a:graphicData uri="http://schemas.openxmlformats.org/drawingml/2006/table">
            <a:tbl>
              <a:tblPr firstRow="1" bandRow="1">
                <a:tableStyleId>{5C22544A-7EE6-4342-B048-85BDC9FD1C3A}</a:tableStyleId>
              </a:tblPr>
              <a:tblGrid>
                <a:gridCol w="736846">
                  <a:extLst>
                    <a:ext uri="{9D8B030D-6E8A-4147-A177-3AD203B41FA5}">
                      <a16:colId xmlns:a16="http://schemas.microsoft.com/office/drawing/2014/main" val="20000"/>
                    </a:ext>
                  </a:extLst>
                </a:gridCol>
                <a:gridCol w="1267968">
                  <a:extLst>
                    <a:ext uri="{9D8B030D-6E8A-4147-A177-3AD203B41FA5}">
                      <a16:colId xmlns:a16="http://schemas.microsoft.com/office/drawing/2014/main" val="20001"/>
                    </a:ext>
                  </a:extLst>
                </a:gridCol>
                <a:gridCol w="1626153">
                  <a:extLst>
                    <a:ext uri="{9D8B030D-6E8A-4147-A177-3AD203B41FA5}">
                      <a16:colId xmlns:a16="http://schemas.microsoft.com/office/drawing/2014/main" val="20002"/>
                    </a:ext>
                  </a:extLst>
                </a:gridCol>
                <a:gridCol w="3533312">
                  <a:extLst>
                    <a:ext uri="{9D8B030D-6E8A-4147-A177-3AD203B41FA5}">
                      <a16:colId xmlns:a16="http://schemas.microsoft.com/office/drawing/2014/main" val="20003"/>
                    </a:ext>
                  </a:extLst>
                </a:gridCol>
                <a:gridCol w="3499205">
                  <a:extLst>
                    <a:ext uri="{9D8B030D-6E8A-4147-A177-3AD203B41FA5}">
                      <a16:colId xmlns:a16="http://schemas.microsoft.com/office/drawing/2014/main" val="20004"/>
                    </a:ext>
                  </a:extLst>
                </a:gridCol>
              </a:tblGrid>
              <a:tr h="585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p>
                      <a:endParaRPr lang="en-US" dirty="0" err="1"/>
                    </a:p>
                  </a:txBody>
                  <a:tcPr/>
                </a:tc>
                <a:tc>
                  <a:txBody>
                    <a:bodyPr/>
                    <a:lstStyle/>
                    <a:p>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a:t>
                      </a:r>
                    </a:p>
                    <a:p>
                      <a:endParaRPr lang="en-US" dirty="0"/>
                    </a:p>
                  </a:txBody>
                  <a:tcPr/>
                </a:tc>
                <a:extLst>
                  <a:ext uri="{0D108BD9-81ED-4DB2-BD59-A6C34878D82A}">
                    <a16:rowId xmlns:a16="http://schemas.microsoft.com/office/drawing/2014/main" val="10000"/>
                  </a:ext>
                </a:extLst>
              </a:tr>
              <a:tr h="4668767">
                <a:tc>
                  <a:txBody>
                    <a:bodyPr/>
                    <a:lstStyle/>
                    <a:p>
                      <a:r>
                        <a:rPr lang="en-US" dirty="0"/>
                        <a:t>3</a:t>
                      </a:r>
                    </a:p>
                  </a:txBody>
                  <a:tcPr/>
                </a:tc>
                <a:tc>
                  <a:txBody>
                    <a:bodyPr/>
                    <a:lstStyle/>
                    <a:p>
                      <a:r>
                        <a:rPr lang="en-US" dirty="0" err="1"/>
                        <a:t>Balamurali</a:t>
                      </a:r>
                      <a:r>
                        <a:rPr lang="en-US" dirty="0"/>
                        <a:t> “Performance Analysis of Classifier Models to Predict Diabetes Mellitus”,2015.</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J</a:t>
                      </a:r>
                      <a:r>
                        <a:rPr lang="en-US" dirty="0" err="1"/>
                        <a:t>.PradeepKandhasamy,S</a:t>
                      </a:r>
                      <a:r>
                        <a:rPr lang="en-US" dirty="0"/>
                        <a:t>. </a:t>
                      </a:r>
                      <a:endParaRPr lang="en-US" sz="1800" b="0" kern="1200" dirty="0">
                        <a:solidFill>
                          <a:schemeClr val="dk1"/>
                        </a:solidFill>
                        <a:effectLst/>
                        <a:latin typeface="+mn-lt"/>
                        <a:ea typeface="+mn-ea"/>
                        <a:cs typeface="+mn-cs"/>
                      </a:endParaRPr>
                    </a:p>
                    <a:p>
                      <a:endParaRPr lang="en-US" b="0" dirty="0"/>
                    </a:p>
                  </a:txBody>
                  <a:tcPr/>
                </a:tc>
                <a:tc>
                  <a:txBody>
                    <a:bodyPr/>
                    <a:lstStyle/>
                    <a:p>
                      <a:r>
                        <a:rPr lang="en-US" sz="1800" b="0" i="0" kern="1200" dirty="0">
                          <a:solidFill>
                            <a:schemeClr val="dk1"/>
                          </a:solidFill>
                          <a:effectLst/>
                          <a:latin typeface="+mn-lt"/>
                          <a:ea typeface="+mn-ea"/>
                          <a:cs typeface="+mn-cs"/>
                        </a:rPr>
                        <a:t> The main aim of this study is to compare the performance of algorithms those are used to predict diabetes using data mining techniques. In this paper we compare machine learning classifiers (J48 Decision Tree, K-Nearest Neighbors, and Random Forest, Support Vector Machines) to classify patients with diabetes mellitus. These approaches have been tested with data samples downloaded from UCI machine learning data repository. .</a:t>
                      </a:r>
                      <a:endParaRPr lang="en-US" b="0" dirty="0"/>
                    </a:p>
                  </a:txBody>
                  <a:tcPr/>
                </a:tc>
                <a:tc>
                  <a:txBody>
                    <a:bodyPr/>
                    <a:lstStyle/>
                    <a:p>
                      <a:r>
                        <a:rPr lang="en-US" b="0" dirty="0"/>
                        <a:t>It includes health risk assessment. </a:t>
                      </a:r>
                    </a:p>
                    <a:p>
                      <a:pPr marL="0" indent="0">
                        <a:buNone/>
                      </a:pPr>
                      <a:r>
                        <a:rPr lang="en-US" b="0" dirty="0"/>
                        <a:t>• It maybe not satisfy the changes in the disease and its influencing   </a:t>
                      </a:r>
                    </a:p>
                    <a:p>
                      <a:pPr marL="0" indent="0">
                        <a:buNone/>
                      </a:pPr>
                      <a:r>
                        <a:rPr lang="en-US" b="0" dirty="0"/>
                        <a:t>   factors.</a:t>
                      </a:r>
                    </a:p>
                    <a:p>
                      <a:endParaRPr lang="en-US"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57704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668</TotalTime>
  <Words>1279</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Circuit</vt:lpstr>
      <vt:lpstr>EXPLORATION TO THE MACHINELEARNING TECHNIQUES                                 .                                                            For DIABETES IDENTIFICATION   </vt:lpstr>
      <vt:lpstr>ABSTRACT</vt:lpstr>
      <vt:lpstr>                               OBJECTIVE</vt:lpstr>
      <vt:lpstr>   EXISTING SYSTEM   </vt:lpstr>
      <vt:lpstr>Proposed system</vt:lpstr>
      <vt:lpstr>ARCHITECTURE DIAGRAM</vt:lpstr>
      <vt:lpstr>                        Literature survey</vt:lpstr>
      <vt:lpstr>PowerPoint Presentation</vt:lpstr>
      <vt:lpstr>PowerPoint Presentation</vt:lpstr>
      <vt:lpstr>PowerPoint Presentation</vt:lpstr>
      <vt:lpstr>                        SCREEN SHOTS</vt:lpstr>
      <vt:lpstr>PowerPoint Presentation</vt:lpstr>
      <vt:lpstr>PowerPoint Presentation</vt:lpstr>
      <vt:lpstr>System requirements</vt:lpstr>
      <vt:lpstr>REFERENCES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TO THE MACHINELEARNING TECHNIQUES FOR                                                                                                  DIABETES IDENTIFICATION</dc:title>
  <dc:creator>GTT-CSE-03</dc:creator>
  <cp:lastModifiedBy>SUDULA NAVEEN</cp:lastModifiedBy>
  <cp:revision>66</cp:revision>
  <dcterms:created xsi:type="dcterms:W3CDTF">2018-11-23T13:40:16Z</dcterms:created>
  <dcterms:modified xsi:type="dcterms:W3CDTF">2019-04-03T02:37:46Z</dcterms:modified>
</cp:coreProperties>
</file>