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4" r:id="rId2"/>
    <p:sldId id="1245" r:id="rId3"/>
    <p:sldId id="1240" r:id="rId4"/>
    <p:sldId id="1288" r:id="rId5"/>
    <p:sldId id="1289" r:id="rId6"/>
    <p:sldId id="1290" r:id="rId7"/>
    <p:sldId id="1291" r:id="rId8"/>
    <p:sldId id="1292" r:id="rId9"/>
    <p:sldId id="1293" r:id="rId10"/>
    <p:sldId id="1294" r:id="rId11"/>
    <p:sldId id="1295" r:id="rId12"/>
    <p:sldId id="1296" r:id="rId13"/>
    <p:sldId id="1297" r:id="rId14"/>
    <p:sldId id="1298" r:id="rId15"/>
    <p:sldId id="1299" r:id="rId16"/>
    <p:sldId id="1300" r:id="rId17"/>
    <p:sldId id="1286" r:id="rId18"/>
    <p:sldId id="1304" r:id="rId19"/>
    <p:sldId id="1314" r:id="rId20"/>
    <p:sldId id="1308" r:id="rId21"/>
    <p:sldId id="1315" r:id="rId22"/>
    <p:sldId id="1316" r:id="rId23"/>
    <p:sldId id="1317" r:id="rId24"/>
    <p:sldId id="1311" r:id="rId25"/>
    <p:sldId id="1319" r:id="rId26"/>
    <p:sldId id="1320" r:id="rId27"/>
    <p:sldId id="1321" r:id="rId28"/>
    <p:sldId id="1318" r:id="rId29"/>
    <p:sldId id="1322" r:id="rId30"/>
    <p:sldId id="1323" r:id="rId31"/>
    <p:sldId id="1324" r:id="rId32"/>
    <p:sldId id="1325" r:id="rId33"/>
    <p:sldId id="1326" r:id="rId34"/>
    <p:sldId id="1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3137"/>
  </p:normalViewPr>
  <p:slideViewPr>
    <p:cSldViewPr snapToGrid="0" snapToObjects="1">
      <p:cViewPr varScale="1">
        <p:scale>
          <a:sx n="98" d="100"/>
          <a:sy n="9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archive/mjcg/HL/Notes/Notes.pdf" TargetMode="External"/><Relationship Id="rId2" Type="http://schemas.openxmlformats.org/officeDocument/2006/relationships/hyperlink" Target="https://www.embedded-testing.de/files/cleancode/site/vortraege2016/kooijmans_sander_How%20invariants%20help%20writing%20loops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00504A-B86F-2342-B875-AA20D8ED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85" y="0"/>
            <a:ext cx="805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BB5E85-5F9B-FF41-89BD-C7E28707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771"/>
            <a:ext cx="12192000" cy="52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8E99-C046-CE42-9E7A-BF2404CE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402DC1-60DB-B441-ADB9-E3A3D7F0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01600"/>
            <a:ext cx="108077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8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388005-ECF3-8B4C-8A92-1B6F1CE6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" y="0"/>
            <a:ext cx="1128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5AD817-8D17-C34D-BEBE-7979D4CF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"/>
            <a:ext cx="1013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E058D0E-AB8A-BD4F-BF9A-AE073197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" y="0"/>
            <a:ext cx="11396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344-B3D4-CB49-B945-883ED6C6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Gordon’s example 20 (in Gordon’s book)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9F1D9A39-DF7D-DA47-82D6-6C1D618D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50"/>
            <a:ext cx="8153400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A55D9-EFBE-2149-B2F6-33662FFC594C}"/>
              </a:ext>
            </a:extLst>
          </p:cNvPr>
          <p:cNvSpPr txBox="1"/>
          <p:nvPr/>
        </p:nvSpPr>
        <p:spPr>
          <a:xfrm flipH="1">
            <a:off x="8991600" y="172212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an</a:t>
            </a:r>
          </a:p>
          <a:p>
            <a:r>
              <a:rPr lang="en-US" dirty="0"/>
              <a:t>“annotated </a:t>
            </a:r>
          </a:p>
          <a:p>
            <a:r>
              <a:rPr lang="en-US" dirty="0"/>
              <a:t>Program”</a:t>
            </a:r>
          </a:p>
          <a:p>
            <a:endParaRPr lang="en-US" dirty="0"/>
          </a:p>
          <a:p>
            <a:r>
              <a:rPr lang="en-US" dirty="0"/>
              <a:t>The question is</a:t>
            </a:r>
          </a:p>
          <a:p>
            <a:endParaRPr lang="en-US" dirty="0"/>
          </a:p>
          <a:p>
            <a:r>
              <a:rPr lang="en-US" dirty="0"/>
              <a:t>Does the</a:t>
            </a:r>
          </a:p>
          <a:p>
            <a:r>
              <a:rPr lang="en-US" dirty="0"/>
              <a:t>“ensures”</a:t>
            </a:r>
          </a:p>
          <a:p>
            <a:r>
              <a:rPr lang="en-US" dirty="0"/>
              <a:t>Clause hold?</a:t>
            </a:r>
          </a:p>
        </p:txBody>
      </p:sp>
    </p:spTree>
    <p:extLst>
      <p:ext uri="{BB962C8B-B14F-4D97-AF65-F5344CB8AC3E}">
        <p14:creationId xmlns:p14="http://schemas.microsoft.com/office/powerpoint/2010/main" val="298914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A07-6E89-A944-BED1-D08064B9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58640" cy="31591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Gordon’s example done by hand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5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A07-6E89-A944-BED1-D08064B9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58640" cy="31591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Gordon’s g20 example and its </a:t>
            </a:r>
            <a:r>
              <a:rPr lang="en-US" sz="1600" dirty="0">
                <a:solidFill>
                  <a:srgbClr val="FF0000"/>
                </a:solidFill>
              </a:rPr>
              <a:t>“LI walk-back”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DDEC560-3E5E-194A-B96D-FC256827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08" y="315910"/>
            <a:ext cx="7767465" cy="6542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BC783-4E16-F34D-AA48-A026ECCC1E7B}"/>
              </a:ext>
            </a:extLst>
          </p:cNvPr>
          <p:cNvSpPr txBox="1"/>
          <p:nvPr/>
        </p:nvSpPr>
        <p:spPr>
          <a:xfrm>
            <a:off x="9078686" y="161979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x*y at the output</a:t>
            </a:r>
          </a:p>
        </p:txBody>
      </p:sp>
    </p:spTree>
    <p:extLst>
      <p:ext uri="{BB962C8B-B14F-4D97-AF65-F5344CB8AC3E}">
        <p14:creationId xmlns:p14="http://schemas.microsoft.com/office/powerpoint/2010/main" val="60802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BE7-FAAC-5149-A56C-EAA81D36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History,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9B-A00E-294D-BAD7-A121EF39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Historically the first verification approach considered</a:t>
            </a:r>
          </a:p>
          <a:p>
            <a:r>
              <a:rPr lang="en-US" dirty="0"/>
              <a:t>Recently </a:t>
            </a:r>
            <a:r>
              <a:rPr lang="en-US" dirty="0" err="1"/>
              <a:t>TimSort</a:t>
            </a:r>
            <a:r>
              <a:rPr lang="en-US" dirty="0"/>
              <a:t> was found to be buggy and upgraded</a:t>
            </a:r>
          </a:p>
          <a:p>
            <a:pPr lvl="1"/>
            <a:r>
              <a:rPr lang="en-US" dirty="0"/>
              <a:t>See Wikipedia article on the </a:t>
            </a:r>
            <a:r>
              <a:rPr lang="en-US" dirty="0" err="1"/>
              <a:t>TimSort</a:t>
            </a:r>
            <a:r>
              <a:rPr lang="en-US" dirty="0"/>
              <a:t> bug</a:t>
            </a:r>
          </a:p>
          <a:p>
            <a:pPr lvl="1"/>
            <a:r>
              <a:rPr lang="en-US" dirty="0"/>
              <a:t>Proved by people using the theorem prover called Key</a:t>
            </a:r>
          </a:p>
          <a:p>
            <a:r>
              <a:rPr lang="en-US" dirty="0"/>
              <a:t>A good intuition about how Hoare Logic verifiers work is important </a:t>
            </a:r>
          </a:p>
          <a:p>
            <a:r>
              <a:rPr lang="en-US" dirty="0"/>
              <a:t>Will study a Lisp-based verifier in Gordon’s book meanwhile</a:t>
            </a:r>
          </a:p>
        </p:txBody>
      </p:sp>
    </p:spTree>
    <p:extLst>
      <p:ext uri="{BB962C8B-B14F-4D97-AF65-F5344CB8AC3E}">
        <p14:creationId xmlns:p14="http://schemas.microsoft.com/office/powerpoint/2010/main" val="86462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346376"/>
            <a:ext cx="11330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Hoare-logic proving approach, one annotates the program</a:t>
            </a:r>
          </a:p>
          <a:p>
            <a:r>
              <a:rPr lang="en-US" sz="2400" dirty="0"/>
              <a:t>at the “loop head” with a LOOP INVARIANT</a:t>
            </a:r>
          </a:p>
          <a:p>
            <a:endParaRPr lang="en-US" sz="2400" dirty="0"/>
          </a:p>
          <a:p>
            <a:r>
              <a:rPr lang="en-US" sz="2400" dirty="0"/>
              <a:t>It must be true whenever the execution reaches that point</a:t>
            </a:r>
          </a:p>
          <a:p>
            <a:endParaRPr lang="en-US" sz="2400" dirty="0"/>
          </a:p>
          <a:p>
            <a:r>
              <a:rPr lang="en-US" sz="2400" dirty="0"/>
              <a:t>What is it? </a:t>
            </a:r>
          </a:p>
        </p:txBody>
      </p:sp>
    </p:spTree>
    <p:extLst>
      <p:ext uri="{BB962C8B-B14F-4D97-AF65-F5344CB8AC3E}">
        <p14:creationId xmlns:p14="http://schemas.microsoft.com/office/powerpoint/2010/main" val="146284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346376"/>
            <a:ext cx="1133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Hoare-logic proving approach, one annotates the program</a:t>
            </a:r>
          </a:p>
          <a:p>
            <a:r>
              <a:rPr lang="en-US" sz="2400" dirty="0"/>
              <a:t>at the “loop head” with a LOOP INVARIANT</a:t>
            </a:r>
          </a:p>
          <a:p>
            <a:endParaRPr lang="en-US" sz="2400" dirty="0"/>
          </a:p>
          <a:p>
            <a:r>
              <a:rPr lang="en-US" sz="2400" dirty="0"/>
              <a:t>It must be true whenever the execution reaches that point</a:t>
            </a:r>
          </a:p>
          <a:p>
            <a:r>
              <a:rPr lang="en-US" sz="2400" dirty="0"/>
              <a:t>What is it?</a:t>
            </a:r>
          </a:p>
          <a:p>
            <a:r>
              <a:rPr lang="en-US" sz="2400" dirty="0"/>
              <a:t>The “remaining work” is X.  </a:t>
            </a:r>
          </a:p>
          <a:p>
            <a:r>
              <a:rPr lang="en-US" sz="2400" dirty="0"/>
              <a:t>Thus, S + X*y =  x*y</a:t>
            </a:r>
          </a:p>
          <a:p>
            <a:r>
              <a:rPr lang="en-US" sz="2400" dirty="0"/>
              <a:t>OR S = y * (x – X)</a:t>
            </a:r>
          </a:p>
          <a:p>
            <a:r>
              <a:rPr lang="en-US" sz="2400" dirty="0"/>
              <a:t> Then upon exit, S = y * x</a:t>
            </a:r>
          </a:p>
        </p:txBody>
      </p:sp>
    </p:spTree>
    <p:extLst>
      <p:ext uri="{BB962C8B-B14F-4D97-AF65-F5344CB8AC3E}">
        <p14:creationId xmlns:p14="http://schemas.microsoft.com/office/powerpoint/2010/main" val="237427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6C3149-22C7-AB49-B0BD-FC2AE1F0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0"/>
            <a:ext cx="5784112" cy="6858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355E9F4D-3E3F-EF4A-8F88-2F7ECB4D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37" y="0"/>
            <a:ext cx="6477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6C3149-22C7-AB49-B0BD-FC2AE1F0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0"/>
            <a:ext cx="5784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3801290" y="1163688"/>
            <a:ext cx="40062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“optimized” version</a:t>
            </a:r>
          </a:p>
          <a:p>
            <a:r>
              <a:rPr lang="en-US" dirty="0"/>
              <a:t> of the same program</a:t>
            </a:r>
          </a:p>
          <a:p>
            <a:endParaRPr lang="en-US" dirty="0"/>
          </a:p>
          <a:p>
            <a:r>
              <a:rPr lang="en-US" dirty="0"/>
              <a:t>Method g20(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nat</a:t>
            </a:r>
            <a:r>
              <a:rPr lang="en-US" dirty="0"/>
              <a:t>) returns (</a:t>
            </a:r>
            <a:r>
              <a:rPr lang="en-US" dirty="0" err="1"/>
              <a:t>S:nat</a:t>
            </a:r>
            <a:r>
              <a:rPr lang="en-US" dirty="0"/>
              <a:t>)</a:t>
            </a:r>
          </a:p>
          <a:p>
            <a:r>
              <a:rPr lang="en-US" dirty="0"/>
              <a:t>Requires x &gt; 0</a:t>
            </a:r>
          </a:p>
          <a:p>
            <a:r>
              <a:rPr lang="en-US" dirty="0"/>
              <a:t>Requires y &gt; 0</a:t>
            </a:r>
          </a:p>
          <a:p>
            <a:r>
              <a:rPr lang="en-US" dirty="0"/>
              <a:t>Ensures S == x * y</a:t>
            </a:r>
          </a:p>
          <a:p>
            <a:r>
              <a:rPr lang="en-US" dirty="0"/>
              <a:t>{ var X,Y;</a:t>
            </a:r>
          </a:p>
          <a:p>
            <a:r>
              <a:rPr lang="en-US" dirty="0"/>
              <a:t> X := x; Y := y; S := 0;</a:t>
            </a:r>
          </a:p>
          <a:p>
            <a:endParaRPr lang="en-US" dirty="0"/>
          </a:p>
          <a:p>
            <a:r>
              <a:rPr lang="en-US" dirty="0"/>
              <a:t>while(X != 0)</a:t>
            </a:r>
          </a:p>
          <a:p>
            <a:endParaRPr lang="en-US" dirty="0"/>
          </a:p>
          <a:p>
            <a:r>
              <a:rPr lang="en-US" dirty="0"/>
              <a:t>{  while (X % 2 == 0)</a:t>
            </a:r>
          </a:p>
          <a:p>
            <a:endParaRPr lang="en-US" dirty="0"/>
          </a:p>
          <a:p>
            <a:r>
              <a:rPr lang="en-US" dirty="0"/>
              <a:t>   { Y := Y + Y ; X := X / 2; }</a:t>
            </a:r>
          </a:p>
          <a:p>
            <a:r>
              <a:rPr lang="en-US" dirty="0"/>
              <a:t>   S := S+Y; </a:t>
            </a:r>
          </a:p>
          <a:p>
            <a:r>
              <a:rPr lang="en-US" dirty="0"/>
              <a:t>   X := X-1;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4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3801290" y="1163688"/>
            <a:ext cx="428995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“optimized” version</a:t>
            </a:r>
          </a:p>
          <a:p>
            <a:r>
              <a:rPr lang="en-US" dirty="0"/>
              <a:t> of the same program</a:t>
            </a:r>
          </a:p>
          <a:p>
            <a:endParaRPr lang="en-US" dirty="0"/>
          </a:p>
          <a:p>
            <a:r>
              <a:rPr lang="en-US" dirty="0"/>
              <a:t>Method g20(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nat</a:t>
            </a:r>
            <a:r>
              <a:rPr lang="en-US" dirty="0"/>
              <a:t>) returns (</a:t>
            </a:r>
            <a:r>
              <a:rPr lang="en-US" dirty="0" err="1"/>
              <a:t>S:nat</a:t>
            </a:r>
            <a:r>
              <a:rPr lang="en-US" dirty="0"/>
              <a:t>)</a:t>
            </a:r>
          </a:p>
          <a:p>
            <a:r>
              <a:rPr lang="en-US" dirty="0"/>
              <a:t>Requires x &gt; 0</a:t>
            </a:r>
          </a:p>
          <a:p>
            <a:r>
              <a:rPr lang="en-US" dirty="0"/>
              <a:t>Requires y &gt; 0</a:t>
            </a:r>
          </a:p>
          <a:p>
            <a:r>
              <a:rPr lang="en-US" dirty="0"/>
              <a:t>Ensures S == x * y</a:t>
            </a:r>
          </a:p>
          <a:p>
            <a:r>
              <a:rPr lang="en-US" dirty="0"/>
              <a:t>{ var X,Y;</a:t>
            </a:r>
          </a:p>
          <a:p>
            <a:r>
              <a:rPr lang="en-US" dirty="0"/>
              <a:t> X := x; Y := y; S := 0;</a:t>
            </a:r>
          </a:p>
          <a:p>
            <a:endParaRPr lang="en-US" dirty="0"/>
          </a:p>
          <a:p>
            <a:r>
              <a:rPr lang="en-US" dirty="0"/>
              <a:t>while(X != 0)   [ Loop Invariant Here ?  ]</a:t>
            </a:r>
          </a:p>
          <a:p>
            <a:endParaRPr lang="en-US" dirty="0"/>
          </a:p>
          <a:p>
            <a:r>
              <a:rPr lang="en-US" dirty="0"/>
              <a:t>{  while (X % 2 == 0)</a:t>
            </a:r>
          </a:p>
          <a:p>
            <a:endParaRPr lang="en-US" dirty="0"/>
          </a:p>
          <a:p>
            <a:r>
              <a:rPr lang="en-US" dirty="0"/>
              <a:t>   { Y := Y + Y ; X := X / 2; }</a:t>
            </a:r>
          </a:p>
          <a:p>
            <a:r>
              <a:rPr lang="en-US" dirty="0"/>
              <a:t>   S := S+Y; </a:t>
            </a:r>
          </a:p>
          <a:p>
            <a:r>
              <a:rPr lang="en-US" dirty="0"/>
              <a:t>   X := X-1;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6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3801290" y="1163688"/>
            <a:ext cx="7576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an “optimized” version</a:t>
            </a:r>
          </a:p>
          <a:p>
            <a:r>
              <a:rPr lang="en-US" dirty="0"/>
              <a:t> of the same program</a:t>
            </a:r>
          </a:p>
          <a:p>
            <a:endParaRPr lang="en-US" dirty="0"/>
          </a:p>
          <a:p>
            <a:r>
              <a:rPr lang="en-US" dirty="0"/>
              <a:t>Method g20(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nat</a:t>
            </a:r>
            <a:r>
              <a:rPr lang="en-US" dirty="0"/>
              <a:t>) returns (</a:t>
            </a:r>
            <a:r>
              <a:rPr lang="en-US" dirty="0" err="1"/>
              <a:t>S:nat</a:t>
            </a:r>
            <a:r>
              <a:rPr lang="en-US" dirty="0"/>
              <a:t>)</a:t>
            </a:r>
          </a:p>
          <a:p>
            <a:r>
              <a:rPr lang="en-US" dirty="0"/>
              <a:t>Requires x &gt; 0</a:t>
            </a:r>
          </a:p>
          <a:p>
            <a:r>
              <a:rPr lang="en-US" dirty="0"/>
              <a:t>Requires y &gt; 0</a:t>
            </a:r>
          </a:p>
          <a:p>
            <a:r>
              <a:rPr lang="en-US" dirty="0"/>
              <a:t>Ensures S == x * y</a:t>
            </a:r>
          </a:p>
          <a:p>
            <a:r>
              <a:rPr lang="en-US" dirty="0"/>
              <a:t>{ var X,Y;</a:t>
            </a:r>
          </a:p>
          <a:p>
            <a:r>
              <a:rPr lang="en-US" dirty="0"/>
              <a:t> X := x; Y := y; S := 0;</a:t>
            </a:r>
          </a:p>
          <a:p>
            <a:endParaRPr lang="en-US" dirty="0"/>
          </a:p>
          <a:p>
            <a:r>
              <a:rPr lang="en-US" dirty="0"/>
              <a:t>while(X != 0)   [ Loop Invariant Here ?  ] </a:t>
            </a:r>
          </a:p>
          <a:p>
            <a:r>
              <a:rPr lang="en-US" dirty="0"/>
              <a:t>                      [ Remaining “work” is still measured by X ]</a:t>
            </a:r>
          </a:p>
          <a:p>
            <a:r>
              <a:rPr lang="en-US" dirty="0"/>
              <a:t>                      [ If you pretend to do that much more, and add to S, </a:t>
            </a:r>
          </a:p>
          <a:p>
            <a:r>
              <a:rPr lang="en-US" dirty="0"/>
              <a:t>                        it should match our goal ]</a:t>
            </a:r>
          </a:p>
          <a:p>
            <a:r>
              <a:rPr lang="en-US" dirty="0"/>
              <a:t>{  while (X % 2 == 0)</a:t>
            </a:r>
          </a:p>
          <a:p>
            <a:r>
              <a:rPr lang="en-US" dirty="0"/>
              <a:t>   { Y := Y + Y ; X := X / 2; }</a:t>
            </a:r>
          </a:p>
          <a:p>
            <a:r>
              <a:rPr lang="en-US" dirty="0"/>
              <a:t>   S := S+Y; </a:t>
            </a:r>
          </a:p>
          <a:p>
            <a:r>
              <a:rPr lang="en-US" dirty="0"/>
              <a:t>   X := X-1;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6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3801290" y="1163688"/>
            <a:ext cx="428995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“optimized” version</a:t>
            </a:r>
          </a:p>
          <a:p>
            <a:r>
              <a:rPr lang="en-US" dirty="0"/>
              <a:t> of the same program</a:t>
            </a:r>
          </a:p>
          <a:p>
            <a:endParaRPr lang="en-US" dirty="0"/>
          </a:p>
          <a:p>
            <a:r>
              <a:rPr lang="en-US" dirty="0"/>
              <a:t>Method g20(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nat</a:t>
            </a:r>
            <a:r>
              <a:rPr lang="en-US" dirty="0"/>
              <a:t>) returns (</a:t>
            </a:r>
            <a:r>
              <a:rPr lang="en-US" dirty="0" err="1"/>
              <a:t>S:nat</a:t>
            </a:r>
            <a:r>
              <a:rPr lang="en-US" dirty="0"/>
              <a:t>)</a:t>
            </a:r>
          </a:p>
          <a:p>
            <a:r>
              <a:rPr lang="en-US" dirty="0"/>
              <a:t>Requires x &gt; 0</a:t>
            </a:r>
          </a:p>
          <a:p>
            <a:r>
              <a:rPr lang="en-US" dirty="0"/>
              <a:t>Requires y &gt; 0</a:t>
            </a:r>
          </a:p>
          <a:p>
            <a:r>
              <a:rPr lang="en-US" dirty="0"/>
              <a:t>Ensures S == x * y</a:t>
            </a:r>
          </a:p>
          <a:p>
            <a:r>
              <a:rPr lang="en-US" dirty="0"/>
              <a:t>{ var X,Y;</a:t>
            </a:r>
          </a:p>
          <a:p>
            <a:r>
              <a:rPr lang="en-US" dirty="0"/>
              <a:t> X := x; Y := y; S := 0;</a:t>
            </a:r>
          </a:p>
          <a:p>
            <a:endParaRPr lang="en-US" dirty="0"/>
          </a:p>
          <a:p>
            <a:r>
              <a:rPr lang="en-US" dirty="0"/>
              <a:t>while(X != 0)   [ Loop Invariant Here ?  ]</a:t>
            </a:r>
          </a:p>
          <a:p>
            <a:endParaRPr lang="en-US" dirty="0"/>
          </a:p>
          <a:p>
            <a:r>
              <a:rPr lang="en-US" dirty="0"/>
              <a:t>{  while (X % 2 == 0)</a:t>
            </a:r>
          </a:p>
          <a:p>
            <a:endParaRPr lang="en-US" dirty="0"/>
          </a:p>
          <a:p>
            <a:r>
              <a:rPr lang="en-US" dirty="0"/>
              <a:t>   { Y := Y + Y ; X := X / 2; }</a:t>
            </a:r>
          </a:p>
          <a:p>
            <a:r>
              <a:rPr lang="en-US" dirty="0"/>
              <a:t>   S := S+Y; </a:t>
            </a:r>
          </a:p>
          <a:p>
            <a:r>
              <a:rPr lang="en-US" dirty="0"/>
              <a:t>   X := X-1;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89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56A73E-DC43-FA40-B1C8-C6673143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5856623" cy="5874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7916091" y="1933303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an “optimized” version</a:t>
            </a:r>
          </a:p>
          <a:p>
            <a:r>
              <a:rPr lang="en-US" dirty="0"/>
              <a:t> of the same program</a:t>
            </a:r>
          </a:p>
          <a:p>
            <a:endParaRPr lang="en-US" dirty="0"/>
          </a:p>
          <a:p>
            <a:r>
              <a:rPr lang="en-US" dirty="0"/>
              <a:t>The inner loop does “doubling”</a:t>
            </a:r>
          </a:p>
          <a:p>
            <a:r>
              <a:rPr lang="en-US" dirty="0"/>
              <a:t>of Y each time X is even</a:t>
            </a:r>
          </a:p>
          <a:p>
            <a:endParaRPr lang="en-US" dirty="0"/>
          </a:p>
          <a:p>
            <a:r>
              <a:rPr lang="en-US" dirty="0"/>
              <a:t>The well-founded relation</a:t>
            </a:r>
          </a:p>
          <a:p>
            <a:r>
              <a:rPr lang="en-US" dirty="0"/>
              <a:t> (to argue termination) is also</a:t>
            </a:r>
          </a:p>
          <a:p>
            <a:r>
              <a:rPr lang="en-US" dirty="0"/>
              <a:t> given</a:t>
            </a:r>
          </a:p>
        </p:txBody>
      </p:sp>
    </p:spTree>
    <p:extLst>
      <p:ext uri="{BB962C8B-B14F-4D97-AF65-F5344CB8AC3E}">
        <p14:creationId xmlns:p14="http://schemas.microsoft.com/office/powerpoint/2010/main" val="134222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With nested loops, we need more annotations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56A73E-DC43-FA40-B1C8-C6673143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5856623" cy="5874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44416-CE7C-594F-BB65-0BCC47B4CE9A}"/>
              </a:ext>
            </a:extLst>
          </p:cNvPr>
          <p:cNvSpPr txBox="1"/>
          <p:nvPr/>
        </p:nvSpPr>
        <p:spPr>
          <a:xfrm>
            <a:off x="7916091" y="1933303"/>
            <a:ext cx="375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at least get some experience</a:t>
            </a:r>
          </a:p>
          <a:p>
            <a:r>
              <a:rPr lang="en-US" dirty="0"/>
              <a:t>applying the WP rules</a:t>
            </a:r>
          </a:p>
          <a:p>
            <a:r>
              <a:rPr lang="en-US" dirty="0"/>
              <a:t>by hand</a:t>
            </a:r>
          </a:p>
        </p:txBody>
      </p:sp>
    </p:spTree>
    <p:extLst>
      <p:ext uri="{BB962C8B-B14F-4D97-AF65-F5344CB8AC3E}">
        <p14:creationId xmlns:p14="http://schemas.microsoft.com/office/powerpoint/2010/main" val="25005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Good overviews of Hoare Logic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https://www.embedded-testing.de/files/cleancode/site/vortraege2016/kooijmans_sander_How%20invariants%20help%20writing%20loops.pdf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https://www.cl.cam.ac.uk/archive/mjcg/HL/Notes/Notes.pdf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/>
          </a:bodyPr>
          <a:lstStyle/>
          <a:p>
            <a:r>
              <a:rPr lang="en-US" sz="2000" dirty="0"/>
              <a:t>Gordon’s Prover with “proof generation” added by </a:t>
            </a:r>
            <a:r>
              <a:rPr lang="en-US" sz="2000" dirty="0" err="1"/>
              <a:t>Mantha</a:t>
            </a:r>
            <a:endParaRPr lang="en-US" sz="20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E0704D8-CE7C-8B44-BC26-2B5BBE8A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273300"/>
            <a:ext cx="5168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2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/>
          </a:bodyPr>
          <a:lstStyle/>
          <a:p>
            <a:r>
              <a:rPr lang="en-US" sz="2000" dirty="0"/>
              <a:t>Gordon’s Prover with “proof generation” added by </a:t>
            </a:r>
            <a:r>
              <a:rPr lang="en-US" sz="2000" dirty="0" err="1"/>
              <a:t>Mantha</a:t>
            </a:r>
            <a:endParaRPr lang="en-US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9010A78-9995-2742-AFCD-940ADFCB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96" y="0"/>
            <a:ext cx="7394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89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/>
          </a:bodyPr>
          <a:lstStyle/>
          <a:p>
            <a:r>
              <a:rPr lang="en-US" sz="2000" dirty="0"/>
              <a:t>Gordon’s Prover with “proof generation” added by </a:t>
            </a:r>
            <a:r>
              <a:rPr lang="en-US" sz="2000" dirty="0" err="1"/>
              <a:t>Mantha</a:t>
            </a:r>
            <a:endParaRPr lang="en-US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937E55-F522-E94F-B78E-25FC137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46" y="0"/>
            <a:ext cx="847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9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/>
          </a:bodyPr>
          <a:lstStyle/>
          <a:p>
            <a:r>
              <a:rPr lang="en-US" sz="2000" dirty="0"/>
              <a:t>Gordon’s Prover with “proof generation” added by </a:t>
            </a:r>
            <a:r>
              <a:rPr lang="en-US" sz="2000" dirty="0" err="1"/>
              <a:t>Mantha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B782-C1C0-5947-B318-F08B538E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3016250"/>
            <a:ext cx="7607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0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1075126" cy="618286"/>
          </a:xfrm>
        </p:spPr>
        <p:txBody>
          <a:bodyPr>
            <a:normAutofit/>
          </a:bodyPr>
          <a:lstStyle/>
          <a:p>
            <a:r>
              <a:rPr lang="en-US" sz="2000" dirty="0"/>
              <a:t>Gordon’s Prover with “proof generation” added by </a:t>
            </a:r>
            <a:r>
              <a:rPr lang="en-US" sz="2000" dirty="0" err="1"/>
              <a:t>Mantha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E0FCD-814D-E241-8362-24EAED3DD1E5}"/>
              </a:ext>
            </a:extLst>
          </p:cNvPr>
          <p:cNvSpPr txBox="1"/>
          <p:nvPr/>
        </p:nvSpPr>
        <p:spPr>
          <a:xfrm>
            <a:off x="4990011" y="3213463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using </a:t>
            </a:r>
            <a:r>
              <a:rPr lang="en-US" dirty="0" err="1"/>
              <a:t>sbcl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BD5C-CAEF-B949-8486-360DA086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714"/>
          </a:xfrm>
        </p:spPr>
        <p:txBody>
          <a:bodyPr>
            <a:normAutofit/>
          </a:bodyPr>
          <a:lstStyle/>
          <a:p>
            <a:r>
              <a:rPr lang="en-US" dirty="0"/>
              <a:t>Let’s analyze an XOR-based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F8FA-6051-F142-8C1C-157A6A37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a trick to swap two variables without a temp</a:t>
            </a:r>
          </a:p>
          <a:p>
            <a:r>
              <a:rPr lang="en-US" dirty="0"/>
              <a:t>Each following slide builds on the previous</a:t>
            </a:r>
          </a:p>
        </p:txBody>
      </p:sp>
    </p:spTree>
    <p:extLst>
      <p:ext uri="{BB962C8B-B14F-4D97-AF65-F5344CB8AC3E}">
        <p14:creationId xmlns:p14="http://schemas.microsoft.com/office/powerpoint/2010/main" val="37135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8BDCBC-063C-E94D-8D38-D1CA4522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34950"/>
            <a:ext cx="7594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6B54E0-2513-B94B-9B2D-395ED780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"/>
            <a:ext cx="10058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DD46900-384C-FD43-ADCD-F9B49F1E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698500"/>
            <a:ext cx="105791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BD22A5-1262-D04E-9A1F-4EE24E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2" y="0"/>
            <a:ext cx="908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D6DB53-E4F5-6246-B7F3-374C47F2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111250"/>
            <a:ext cx="7099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15244</TotalTime>
  <Words>935</Words>
  <Application>Microsoft Macintosh PowerPoint</Application>
  <PresentationFormat>Widescreen</PresentationFormat>
  <Paragraphs>148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Trebuchet MS</vt:lpstr>
      <vt:lpstr>Office Theme</vt:lpstr>
      <vt:lpstr>CS 5/6110, Software Correctness Analysis, Spring 2023</vt:lpstr>
      <vt:lpstr>History, Motivations</vt:lpstr>
      <vt:lpstr>Good overviews of Hoare Logic</vt:lpstr>
      <vt:lpstr>Let’s analyze an XOR-based swap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Gordon’s example 20 (in Gordon’s book)</vt:lpstr>
      <vt:lpstr>Gordon’s example done by hand</vt:lpstr>
      <vt:lpstr>Gordon’s g20 example and its “LI walk-back”</vt:lpstr>
      <vt:lpstr>PowerPoint Presentation</vt:lpstr>
      <vt:lpstr>PowerPoint Presentation</vt:lpstr>
      <vt:lpstr>PowerPoint Presentation</vt:lpstr>
      <vt:lpstr>PowerPoint Presentation</vt:lpstr>
      <vt:lpstr>With nested loops, we need more annotations</vt:lpstr>
      <vt:lpstr>With nested loops, we need more annotations</vt:lpstr>
      <vt:lpstr>With nested loops, we need more annotations</vt:lpstr>
      <vt:lpstr>With nested loops, we need more annotations</vt:lpstr>
      <vt:lpstr>With nested loops, we need more annotations</vt:lpstr>
      <vt:lpstr>With nested loops, we need more annotations</vt:lpstr>
      <vt:lpstr>Gordon’s Prover with “proof generation” added by Mantha</vt:lpstr>
      <vt:lpstr>Gordon’s Prover with “proof generation” added by Mantha</vt:lpstr>
      <vt:lpstr>Gordon’s Prover with “proof generation” added by Mantha</vt:lpstr>
      <vt:lpstr>Gordon’s Prover with “proof generation” added by Mantha</vt:lpstr>
      <vt:lpstr>Gordon’s Prover with “proof generation” added by Mantha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654</cp:revision>
  <cp:lastPrinted>2020-01-02T17:56:37Z</cp:lastPrinted>
  <dcterms:created xsi:type="dcterms:W3CDTF">2017-08-23T19:27:01Z</dcterms:created>
  <dcterms:modified xsi:type="dcterms:W3CDTF">2023-02-23T07:03:27Z</dcterms:modified>
</cp:coreProperties>
</file>