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5"/>
  </p:notesMasterIdLst>
  <p:handoutMasterIdLst>
    <p:handoutMasterId r:id="rId86"/>
  </p:handoutMasterIdLst>
  <p:sldIdLst>
    <p:sldId id="414" r:id="rId2"/>
    <p:sldId id="1250" r:id="rId3"/>
    <p:sldId id="1255" r:id="rId4"/>
    <p:sldId id="1256" r:id="rId5"/>
    <p:sldId id="1257" r:id="rId6"/>
    <p:sldId id="1258" r:id="rId7"/>
    <p:sldId id="1259" r:id="rId8"/>
    <p:sldId id="1260" r:id="rId9"/>
    <p:sldId id="1261" r:id="rId10"/>
    <p:sldId id="1262" r:id="rId11"/>
    <p:sldId id="1263" r:id="rId12"/>
    <p:sldId id="1264" r:id="rId13"/>
    <p:sldId id="1265" r:id="rId14"/>
    <p:sldId id="1266" r:id="rId15"/>
    <p:sldId id="1248" r:id="rId16"/>
    <p:sldId id="1267" r:id="rId17"/>
    <p:sldId id="1273" r:id="rId18"/>
    <p:sldId id="1274" r:id="rId19"/>
    <p:sldId id="1238" r:id="rId20"/>
    <p:sldId id="1240" r:id="rId21"/>
    <p:sldId id="1242" r:id="rId22"/>
    <p:sldId id="1243" r:id="rId23"/>
    <p:sldId id="1244" r:id="rId24"/>
    <p:sldId id="1271" r:id="rId25"/>
    <p:sldId id="1272" r:id="rId26"/>
    <p:sldId id="1275" r:id="rId27"/>
    <p:sldId id="1276" r:id="rId28"/>
    <p:sldId id="1246" r:id="rId29"/>
    <p:sldId id="1277" r:id="rId30"/>
    <p:sldId id="1241" r:id="rId31"/>
    <p:sldId id="1278" r:id="rId32"/>
    <p:sldId id="1279" r:id="rId33"/>
    <p:sldId id="1225" r:id="rId34"/>
    <p:sldId id="1247" r:id="rId35"/>
    <p:sldId id="1280" r:id="rId36"/>
    <p:sldId id="1249" r:id="rId37"/>
    <p:sldId id="1215" r:id="rId38"/>
    <p:sldId id="1281" r:id="rId39"/>
    <p:sldId id="1251" r:id="rId40"/>
    <p:sldId id="1282" r:id="rId41"/>
    <p:sldId id="1283" r:id="rId42"/>
    <p:sldId id="1284" r:id="rId43"/>
    <p:sldId id="1285" r:id="rId44"/>
    <p:sldId id="1286" r:id="rId45"/>
    <p:sldId id="1214" r:id="rId46"/>
    <p:sldId id="1287" r:id="rId47"/>
    <p:sldId id="1288" r:id="rId48"/>
    <p:sldId id="1289" r:id="rId49"/>
    <p:sldId id="1269" r:id="rId50"/>
    <p:sldId id="1270" r:id="rId51"/>
    <p:sldId id="1290" r:id="rId52"/>
    <p:sldId id="1291" r:id="rId53"/>
    <p:sldId id="1292" r:id="rId54"/>
    <p:sldId id="1293" r:id="rId55"/>
    <p:sldId id="1294" r:id="rId56"/>
    <p:sldId id="1295" r:id="rId57"/>
    <p:sldId id="1296" r:id="rId58"/>
    <p:sldId id="1297" r:id="rId59"/>
    <p:sldId id="1298" r:id="rId60"/>
    <p:sldId id="1252" r:id="rId61"/>
    <p:sldId id="1299" r:id="rId62"/>
    <p:sldId id="1254" r:id="rId63"/>
    <p:sldId id="1300" r:id="rId64"/>
    <p:sldId id="1301" r:id="rId65"/>
    <p:sldId id="1302" r:id="rId66"/>
    <p:sldId id="1303" r:id="rId67"/>
    <p:sldId id="1304" r:id="rId68"/>
    <p:sldId id="1305" r:id="rId69"/>
    <p:sldId id="1306" r:id="rId70"/>
    <p:sldId id="1307" r:id="rId71"/>
    <p:sldId id="1308" r:id="rId72"/>
    <p:sldId id="1320" r:id="rId73"/>
    <p:sldId id="1309" r:id="rId74"/>
    <p:sldId id="1310" r:id="rId75"/>
    <p:sldId id="1311" r:id="rId76"/>
    <p:sldId id="1312" r:id="rId77"/>
    <p:sldId id="1313" r:id="rId78"/>
    <p:sldId id="1314" r:id="rId79"/>
    <p:sldId id="1315" r:id="rId80"/>
    <p:sldId id="1316" r:id="rId81"/>
    <p:sldId id="1317" r:id="rId82"/>
    <p:sldId id="1318" r:id="rId83"/>
    <p:sldId id="1319"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3"/>
    <a:srgbClr val="0432FF"/>
    <a:srgbClr val="945200"/>
    <a:srgbClr val="011893"/>
    <a:srgbClr val="FF703B"/>
    <a:srgbClr val="0096FF"/>
    <a:srgbClr val="FF40FF"/>
    <a:srgbClr val="4E8F00"/>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p:restoredTop sz="93301"/>
  </p:normalViewPr>
  <p:slideViewPr>
    <p:cSldViewPr snapToGrid="0" snapToObjects="1">
      <p:cViewPr varScale="1">
        <p:scale>
          <a:sx n="98" d="100"/>
          <a:sy n="98" d="100"/>
        </p:scale>
        <p:origin x="712"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2/16/23</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2/16/23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79886-461D-DD47-9D0C-6C305824B494}" type="slidenum">
              <a:rPr lang="en-US" smtClean="0"/>
              <a:t>40</a:t>
            </a:fld>
            <a:endParaRPr lang="en-US"/>
          </a:p>
        </p:txBody>
      </p:sp>
    </p:spTree>
    <p:extLst>
      <p:ext uri="{BB962C8B-B14F-4D97-AF65-F5344CB8AC3E}">
        <p14:creationId xmlns:p14="http://schemas.microsoft.com/office/powerpoint/2010/main" val="249288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ricpony.github.io/z3py-tutorial/guide-examples.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overleaf.com/read/sqgffsctwts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496232"/>
            <a:ext cx="10515600" cy="1031354"/>
          </a:xfrm>
          <a:solidFill>
            <a:schemeClr val="accent2">
              <a:lumMod val="40000"/>
              <a:lumOff val="60000"/>
              <a:alpha val="98824"/>
            </a:schemeClr>
          </a:solidFill>
        </p:spPr>
        <p:txBody>
          <a:bodyPr>
            <a:normAutofit fontScale="90000"/>
          </a:bodyPr>
          <a:lstStyle/>
          <a:p>
            <a:pPr algn="ctr"/>
            <a:r>
              <a:rPr lang="en-US" sz="3600" dirty="0"/>
              <a:t>CS 6110, Software Correctness Analysis, Spring 2023 Lecture 9 : Declarative notations, First Order Logic</a:t>
            </a:r>
            <a:endParaRPr lang="en-US" dirty="0"/>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D2E8D32A-D726-8944-AF2A-B4468421775D}"/>
              </a:ext>
            </a:extLst>
          </p:cNvPr>
          <p:cNvPicPr>
            <a:picLocks noChangeAspect="1"/>
          </p:cNvPicPr>
          <p:nvPr/>
        </p:nvPicPr>
        <p:blipFill>
          <a:blip r:embed="rId2"/>
          <a:stretch>
            <a:fillRect/>
          </a:stretch>
        </p:blipFill>
        <p:spPr>
          <a:xfrm>
            <a:off x="317500" y="1254995"/>
            <a:ext cx="11557000" cy="5283200"/>
          </a:xfrm>
          <a:prstGeom prst="rect">
            <a:avLst/>
          </a:prstGeom>
        </p:spPr>
      </p:pic>
    </p:spTree>
    <p:extLst>
      <p:ext uri="{BB962C8B-B14F-4D97-AF65-F5344CB8AC3E}">
        <p14:creationId xmlns:p14="http://schemas.microsoft.com/office/powerpoint/2010/main" val="321273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7908C025-6C53-6F4F-925E-C5C135E16115}"/>
              </a:ext>
            </a:extLst>
          </p:cNvPr>
          <p:cNvPicPr>
            <a:picLocks noChangeAspect="1"/>
          </p:cNvPicPr>
          <p:nvPr/>
        </p:nvPicPr>
        <p:blipFill>
          <a:blip r:embed="rId2"/>
          <a:stretch>
            <a:fillRect/>
          </a:stretch>
        </p:blipFill>
        <p:spPr>
          <a:xfrm>
            <a:off x="3584864" y="1080728"/>
            <a:ext cx="6177953" cy="5777272"/>
          </a:xfrm>
          <a:prstGeom prst="rect">
            <a:avLst/>
          </a:prstGeom>
        </p:spPr>
      </p:pic>
    </p:spTree>
    <p:extLst>
      <p:ext uri="{BB962C8B-B14F-4D97-AF65-F5344CB8AC3E}">
        <p14:creationId xmlns:p14="http://schemas.microsoft.com/office/powerpoint/2010/main" val="245902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DA6BBF06-16FF-5B42-A097-CA43D1E29427}"/>
              </a:ext>
            </a:extLst>
          </p:cNvPr>
          <p:cNvPicPr>
            <a:picLocks noChangeAspect="1"/>
          </p:cNvPicPr>
          <p:nvPr/>
        </p:nvPicPr>
        <p:blipFill>
          <a:blip r:embed="rId2"/>
          <a:stretch>
            <a:fillRect/>
          </a:stretch>
        </p:blipFill>
        <p:spPr>
          <a:xfrm>
            <a:off x="613629" y="1059873"/>
            <a:ext cx="5932644" cy="4862961"/>
          </a:xfrm>
          <a:prstGeom prst="rect">
            <a:avLst/>
          </a:prstGeom>
        </p:spPr>
      </p:pic>
      <p:sp>
        <p:nvSpPr>
          <p:cNvPr id="5" name="TextBox 4">
            <a:extLst>
              <a:ext uri="{FF2B5EF4-FFF2-40B4-BE49-F238E27FC236}">
                <a16:creationId xmlns:a16="http://schemas.microsoft.com/office/drawing/2014/main" id="{EAF8C22E-24B8-8240-8E1E-4E5BCE633CC5}"/>
              </a:ext>
            </a:extLst>
          </p:cNvPr>
          <p:cNvSpPr txBox="1"/>
          <p:nvPr/>
        </p:nvSpPr>
        <p:spPr>
          <a:xfrm>
            <a:off x="8427027" y="2265218"/>
            <a:ext cx="3724096" cy="2585323"/>
          </a:xfrm>
          <a:prstGeom prst="rect">
            <a:avLst/>
          </a:prstGeom>
          <a:noFill/>
        </p:spPr>
        <p:txBody>
          <a:bodyPr wrap="none" rtlCol="0">
            <a:spAutoFit/>
          </a:bodyPr>
          <a:lstStyle/>
          <a:p>
            <a:r>
              <a:rPr lang="en-US" dirty="0"/>
              <a:t>A “model” as generated by Z3</a:t>
            </a:r>
          </a:p>
          <a:p>
            <a:r>
              <a:rPr lang="en-US" dirty="0"/>
              <a:t>Or</a:t>
            </a:r>
          </a:p>
          <a:p>
            <a:r>
              <a:rPr lang="en-US" dirty="0"/>
              <a:t>An “instance” as generated </a:t>
            </a:r>
          </a:p>
          <a:p>
            <a:r>
              <a:rPr lang="en-US" dirty="0"/>
              <a:t> by Alloy</a:t>
            </a:r>
          </a:p>
          <a:p>
            <a:endParaRPr lang="en-US" dirty="0"/>
          </a:p>
          <a:p>
            <a:r>
              <a:rPr lang="en-US" dirty="0"/>
              <a:t>Are examples of ”Interpretations”</a:t>
            </a:r>
          </a:p>
          <a:p>
            <a:endParaRPr lang="en-US" dirty="0"/>
          </a:p>
          <a:p>
            <a:pPr marL="285750" indent="-285750">
              <a:buFont typeface="Arial" panose="020B0604020202020204" pitchFamily="34" charset="0"/>
              <a:buChar char="•"/>
            </a:pPr>
            <a:r>
              <a:rPr lang="en-US" dirty="0"/>
              <a:t>Domains of interpretation</a:t>
            </a:r>
          </a:p>
          <a:p>
            <a:pPr marL="285750" indent="-285750">
              <a:buFont typeface="Arial" panose="020B0604020202020204" pitchFamily="34" charset="0"/>
              <a:buChar char="•"/>
            </a:pPr>
            <a:r>
              <a:rPr lang="en-US" dirty="0"/>
              <a:t>Assignments</a:t>
            </a:r>
          </a:p>
        </p:txBody>
      </p:sp>
      <p:pic>
        <p:nvPicPr>
          <p:cNvPr id="7" name="Picture 6">
            <a:extLst>
              <a:ext uri="{FF2B5EF4-FFF2-40B4-BE49-F238E27FC236}">
                <a16:creationId xmlns:a16="http://schemas.microsoft.com/office/drawing/2014/main" id="{61186B9B-C6DD-EA4E-9936-FC98284D573F}"/>
              </a:ext>
            </a:extLst>
          </p:cNvPr>
          <p:cNvPicPr>
            <a:picLocks noChangeAspect="1"/>
          </p:cNvPicPr>
          <p:nvPr/>
        </p:nvPicPr>
        <p:blipFill>
          <a:blip r:embed="rId3"/>
          <a:stretch>
            <a:fillRect/>
          </a:stretch>
        </p:blipFill>
        <p:spPr>
          <a:xfrm>
            <a:off x="3407641" y="6024680"/>
            <a:ext cx="8140700" cy="660400"/>
          </a:xfrm>
          <a:prstGeom prst="rect">
            <a:avLst/>
          </a:prstGeom>
        </p:spPr>
      </p:pic>
    </p:spTree>
    <p:extLst>
      <p:ext uri="{BB962C8B-B14F-4D97-AF65-F5344CB8AC3E}">
        <p14:creationId xmlns:p14="http://schemas.microsoft.com/office/powerpoint/2010/main" val="239271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0DADE1A8-D82E-A141-8EA6-49A0B4B734EE}"/>
              </a:ext>
            </a:extLst>
          </p:cNvPr>
          <p:cNvPicPr>
            <a:picLocks noChangeAspect="1"/>
          </p:cNvPicPr>
          <p:nvPr/>
        </p:nvPicPr>
        <p:blipFill>
          <a:blip r:embed="rId2"/>
          <a:stretch>
            <a:fillRect/>
          </a:stretch>
        </p:blipFill>
        <p:spPr>
          <a:xfrm>
            <a:off x="2044700" y="1466850"/>
            <a:ext cx="8102600" cy="3924300"/>
          </a:xfrm>
          <a:prstGeom prst="rect">
            <a:avLst/>
          </a:prstGeom>
        </p:spPr>
      </p:pic>
    </p:spTree>
    <p:extLst>
      <p:ext uri="{BB962C8B-B14F-4D97-AF65-F5344CB8AC3E}">
        <p14:creationId xmlns:p14="http://schemas.microsoft.com/office/powerpoint/2010/main" val="368796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903595AB-4F2D-1944-909D-864F990C3085}"/>
              </a:ext>
            </a:extLst>
          </p:cNvPr>
          <p:cNvPicPr>
            <a:picLocks noChangeAspect="1"/>
          </p:cNvPicPr>
          <p:nvPr/>
        </p:nvPicPr>
        <p:blipFill>
          <a:blip r:embed="rId2"/>
          <a:stretch>
            <a:fillRect/>
          </a:stretch>
        </p:blipFill>
        <p:spPr>
          <a:xfrm>
            <a:off x="2000250" y="1130300"/>
            <a:ext cx="8191500" cy="4597400"/>
          </a:xfrm>
          <a:prstGeom prst="rect">
            <a:avLst/>
          </a:prstGeom>
        </p:spPr>
      </p:pic>
    </p:spTree>
    <p:extLst>
      <p:ext uri="{BB962C8B-B14F-4D97-AF65-F5344CB8AC3E}">
        <p14:creationId xmlns:p14="http://schemas.microsoft.com/office/powerpoint/2010/main" val="304256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420130" y="365125"/>
            <a:ext cx="2718486" cy="5788539"/>
          </a:xfrm>
        </p:spPr>
        <p:txBody>
          <a:bodyPr>
            <a:normAutofit fontScale="90000"/>
          </a:bodyPr>
          <a:lstStyle/>
          <a:p>
            <a:br>
              <a:rPr lang="en-US" dirty="0">
                <a:solidFill>
                  <a:srgbClr val="0432FF"/>
                </a:solidFill>
              </a:rPr>
            </a:br>
            <a:r>
              <a:rPr lang="en-US" dirty="0">
                <a:solidFill>
                  <a:srgbClr val="0432FF"/>
                </a:solidFill>
              </a:rPr>
              <a:t>Examples from Manna’s original book about interpretation and validity</a:t>
            </a:r>
            <a:br>
              <a:rPr lang="en-US" dirty="0">
                <a:solidFill>
                  <a:srgbClr val="0432FF"/>
                </a:solidFill>
              </a:rPr>
            </a:br>
            <a:r>
              <a:rPr lang="en-US" dirty="0">
                <a:solidFill>
                  <a:srgbClr val="0432FF"/>
                </a:solidFill>
              </a:rPr>
              <a:t> </a:t>
            </a:r>
          </a:p>
        </p:txBody>
      </p:sp>
      <p:pic>
        <p:nvPicPr>
          <p:cNvPr id="3" name="Picture 2">
            <a:extLst>
              <a:ext uri="{FF2B5EF4-FFF2-40B4-BE49-F238E27FC236}">
                <a16:creationId xmlns:a16="http://schemas.microsoft.com/office/drawing/2014/main" id="{A136738A-4389-D34D-B1BD-8D465FE83485}"/>
              </a:ext>
            </a:extLst>
          </p:cNvPr>
          <p:cNvPicPr>
            <a:picLocks noChangeAspect="1"/>
          </p:cNvPicPr>
          <p:nvPr/>
        </p:nvPicPr>
        <p:blipFill>
          <a:blip r:embed="rId2"/>
          <a:stretch>
            <a:fillRect/>
          </a:stretch>
        </p:blipFill>
        <p:spPr>
          <a:xfrm>
            <a:off x="3603491" y="0"/>
            <a:ext cx="4985017" cy="6858000"/>
          </a:xfrm>
          <a:prstGeom prst="rect">
            <a:avLst/>
          </a:prstGeom>
        </p:spPr>
      </p:pic>
    </p:spTree>
    <p:extLst>
      <p:ext uri="{BB962C8B-B14F-4D97-AF65-F5344CB8AC3E}">
        <p14:creationId xmlns:p14="http://schemas.microsoft.com/office/powerpoint/2010/main" val="2336560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9161E494-6821-8548-9648-6D5C8C5C0E87}"/>
              </a:ext>
            </a:extLst>
          </p:cNvPr>
          <p:cNvPicPr>
            <a:picLocks noChangeAspect="1"/>
          </p:cNvPicPr>
          <p:nvPr/>
        </p:nvPicPr>
        <p:blipFill>
          <a:blip r:embed="rId2"/>
          <a:stretch>
            <a:fillRect/>
          </a:stretch>
        </p:blipFill>
        <p:spPr>
          <a:xfrm>
            <a:off x="2051050" y="2406650"/>
            <a:ext cx="8089900" cy="2044700"/>
          </a:xfrm>
          <a:prstGeom prst="rect">
            <a:avLst/>
          </a:prstGeom>
        </p:spPr>
      </p:pic>
      <p:sp>
        <p:nvSpPr>
          <p:cNvPr id="5" name="TextBox 4">
            <a:extLst>
              <a:ext uri="{FF2B5EF4-FFF2-40B4-BE49-F238E27FC236}">
                <a16:creationId xmlns:a16="http://schemas.microsoft.com/office/drawing/2014/main" id="{5D1404AB-5B43-2443-8A9E-4817A8DD3ACC}"/>
              </a:ext>
            </a:extLst>
          </p:cNvPr>
          <p:cNvSpPr txBox="1"/>
          <p:nvPr/>
        </p:nvSpPr>
        <p:spPr>
          <a:xfrm>
            <a:off x="1538263" y="4904509"/>
            <a:ext cx="8904041" cy="1200329"/>
          </a:xfrm>
          <a:prstGeom prst="rect">
            <a:avLst/>
          </a:prstGeom>
          <a:noFill/>
        </p:spPr>
        <p:txBody>
          <a:bodyPr wrap="none" rtlCol="0">
            <a:spAutoFit/>
          </a:bodyPr>
          <a:lstStyle/>
          <a:p>
            <a:pPr algn="ctr"/>
            <a:r>
              <a:rPr lang="en-US" dirty="0"/>
              <a:t>CVC used to be called SVC</a:t>
            </a:r>
          </a:p>
          <a:p>
            <a:pPr algn="ctr"/>
            <a:r>
              <a:rPr lang="en-US" dirty="0"/>
              <a:t>Anyway , “V” = validity</a:t>
            </a:r>
          </a:p>
          <a:p>
            <a:pPr algn="ctr"/>
            <a:r>
              <a:rPr lang="en-US" dirty="0"/>
              <a:t>But they always checked by negating and checking for </a:t>
            </a:r>
            <a:r>
              <a:rPr lang="en-US" dirty="0" err="1"/>
              <a:t>unsat</a:t>
            </a:r>
            <a:endParaRPr lang="en-US" dirty="0"/>
          </a:p>
          <a:p>
            <a:pPr algn="ctr"/>
            <a:r>
              <a:rPr lang="en-US" dirty="0"/>
              <a:t>Thus it really is a SAT (or SMT) tool … used to check validity via the above definition</a:t>
            </a:r>
          </a:p>
        </p:txBody>
      </p:sp>
    </p:spTree>
    <p:extLst>
      <p:ext uri="{BB962C8B-B14F-4D97-AF65-F5344CB8AC3E}">
        <p14:creationId xmlns:p14="http://schemas.microsoft.com/office/powerpoint/2010/main" val="404263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spTree>
    <p:extLst>
      <p:ext uri="{BB962C8B-B14F-4D97-AF65-F5344CB8AC3E}">
        <p14:creationId xmlns:p14="http://schemas.microsoft.com/office/powerpoint/2010/main" val="46266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spTree>
    <p:extLst>
      <p:ext uri="{BB962C8B-B14F-4D97-AF65-F5344CB8AC3E}">
        <p14:creationId xmlns:p14="http://schemas.microsoft.com/office/powerpoint/2010/main" val="3522570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0996246" cy="6068925"/>
          </a:xfrm>
        </p:spPr>
        <p:txBody>
          <a:bodyPr>
            <a:normAutofit fontScale="90000"/>
          </a:bodyPr>
          <a:lstStyle/>
          <a:p>
            <a:r>
              <a:rPr lang="en-US" dirty="0">
                <a:solidFill>
                  <a:srgbClr val="0432FF"/>
                </a:solidFill>
              </a:rPr>
              <a:t>Alloy checks asserts for validity</a:t>
            </a:r>
            <a:br>
              <a:rPr lang="en-US" dirty="0">
                <a:solidFill>
                  <a:srgbClr val="0432FF"/>
                </a:solidFill>
              </a:rPr>
            </a:br>
            <a:r>
              <a:rPr lang="en-US" dirty="0">
                <a:solidFill>
                  <a:srgbClr val="0432FF"/>
                </a:solidFill>
              </a:rPr>
              <a:t>by negating them </a:t>
            </a:r>
            <a:br>
              <a:rPr lang="en-US" dirty="0">
                <a:solidFill>
                  <a:srgbClr val="0432FF"/>
                </a:solidFill>
              </a:rPr>
            </a:br>
            <a:r>
              <a:rPr lang="en-US" dirty="0">
                <a:solidFill>
                  <a:srgbClr val="0432FF"/>
                </a:solidFill>
              </a:rPr>
              <a:t>and checking whether they are sat or not</a:t>
            </a:r>
            <a:br>
              <a:rPr lang="en-US" dirty="0">
                <a:solidFill>
                  <a:srgbClr val="0432FF"/>
                </a:solidFill>
              </a:rPr>
            </a:br>
            <a:r>
              <a:rPr lang="en-US" dirty="0">
                <a:solidFill>
                  <a:srgbClr val="0432FF"/>
                </a:solidFill>
              </a:rPr>
              <a:t>If Sat then … ?</a:t>
            </a:r>
            <a:br>
              <a:rPr lang="en-US" dirty="0">
                <a:solidFill>
                  <a:srgbClr val="0432FF"/>
                </a:solidFill>
              </a:rPr>
            </a:br>
            <a:r>
              <a:rPr lang="en-US" dirty="0">
                <a:solidFill>
                  <a:srgbClr val="0432FF"/>
                </a:solidFill>
              </a:rPr>
              <a:t>If </a:t>
            </a:r>
            <a:r>
              <a:rPr lang="en-US" dirty="0" err="1">
                <a:solidFill>
                  <a:srgbClr val="0432FF"/>
                </a:solidFill>
              </a:rPr>
              <a:t>Unsat</a:t>
            </a:r>
            <a:r>
              <a:rPr lang="en-US" dirty="0">
                <a:solidFill>
                  <a:srgbClr val="0432FF"/>
                </a:solidFill>
              </a:rPr>
              <a:t> then … ?</a:t>
            </a:r>
            <a:br>
              <a:rPr lang="en-US" dirty="0">
                <a:solidFill>
                  <a:srgbClr val="0432FF"/>
                </a:solidFill>
              </a:rPr>
            </a:br>
            <a:br>
              <a:rPr lang="en-US" dirty="0">
                <a:solidFill>
                  <a:srgbClr val="0432FF"/>
                </a:solidFill>
              </a:rPr>
            </a:br>
            <a:r>
              <a:rPr lang="en-US" dirty="0">
                <a:solidFill>
                  <a:srgbClr val="0432FF"/>
                </a:solidFill>
              </a:rPr>
              <a:t>Remember that any Boolean formula is</a:t>
            </a:r>
            <a:br>
              <a:rPr lang="en-US" dirty="0">
                <a:solidFill>
                  <a:srgbClr val="0432FF"/>
                </a:solidFill>
              </a:rPr>
            </a:br>
            <a:r>
              <a:rPr lang="en-US" dirty="0">
                <a:solidFill>
                  <a:srgbClr val="0432FF"/>
                </a:solidFill>
              </a:rPr>
              <a:t>* Valid</a:t>
            </a:r>
            <a:br>
              <a:rPr lang="en-US" dirty="0">
                <a:solidFill>
                  <a:srgbClr val="0432FF"/>
                </a:solidFill>
              </a:rPr>
            </a:br>
            <a:r>
              <a:rPr lang="en-US" dirty="0">
                <a:solidFill>
                  <a:srgbClr val="0432FF"/>
                </a:solidFill>
              </a:rPr>
              <a:t>* A contradiction (its negation is valid)</a:t>
            </a:r>
            <a:br>
              <a:rPr lang="en-US" dirty="0">
                <a:solidFill>
                  <a:srgbClr val="0432FF"/>
                </a:solidFill>
              </a:rPr>
            </a:br>
            <a:r>
              <a:rPr lang="en-US" dirty="0">
                <a:solidFill>
                  <a:srgbClr val="0432FF"/>
                </a:solidFill>
              </a:rPr>
              <a:t>* Neither – it and its negation are satisfiable</a:t>
            </a:r>
          </a:p>
        </p:txBody>
      </p:sp>
    </p:spTree>
    <p:extLst>
      <p:ext uri="{BB962C8B-B14F-4D97-AF65-F5344CB8AC3E}">
        <p14:creationId xmlns:p14="http://schemas.microsoft.com/office/powerpoint/2010/main" val="245558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Let’s go through the basics of First Order Logic’s (FOL) syntax and semantics </a:t>
            </a:r>
            <a:endParaRPr lang="en-US" dirty="0">
              <a:solidFill>
                <a:srgbClr val="FF0000"/>
              </a:solidFill>
              <a:sym typeface="Wingdings" pitchFamily="2" charset="2"/>
            </a:endParaRPr>
          </a:p>
          <a:p>
            <a:pPr marL="0" indent="0">
              <a:buNone/>
            </a:pPr>
            <a:endParaRPr lang="en-US" dirty="0"/>
          </a:p>
        </p:txBody>
      </p:sp>
      <p:pic>
        <p:nvPicPr>
          <p:cNvPr id="4" name="Picture 3" descr="Table&#10;&#10;Description automatically generated">
            <a:extLst>
              <a:ext uri="{FF2B5EF4-FFF2-40B4-BE49-F238E27FC236}">
                <a16:creationId xmlns:a16="http://schemas.microsoft.com/office/drawing/2014/main" id="{B938C7EF-DCCE-6443-B12F-C81A254F0BC9}"/>
              </a:ext>
            </a:extLst>
          </p:cNvPr>
          <p:cNvPicPr>
            <a:picLocks noChangeAspect="1"/>
          </p:cNvPicPr>
          <p:nvPr/>
        </p:nvPicPr>
        <p:blipFill>
          <a:blip r:embed="rId2"/>
          <a:stretch>
            <a:fillRect/>
          </a:stretch>
        </p:blipFill>
        <p:spPr>
          <a:xfrm>
            <a:off x="1009650" y="2253095"/>
            <a:ext cx="10172700" cy="3848100"/>
          </a:xfrm>
          <a:prstGeom prst="rect">
            <a:avLst/>
          </a:prstGeom>
        </p:spPr>
      </p:pic>
    </p:spTree>
    <p:extLst>
      <p:ext uri="{BB962C8B-B14F-4D97-AF65-F5344CB8AC3E}">
        <p14:creationId xmlns:p14="http://schemas.microsoft.com/office/powerpoint/2010/main" val="292401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1353800" cy="6301681"/>
          </a:xfrm>
        </p:spPr>
        <p:txBody>
          <a:bodyPr>
            <a:normAutofit fontScale="90000"/>
          </a:bodyPr>
          <a:lstStyle/>
          <a:p>
            <a:r>
              <a:rPr lang="en-US" sz="3100" dirty="0">
                <a:solidFill>
                  <a:srgbClr val="0432FF"/>
                </a:solidFill>
              </a:rPr>
              <a:t>Alloy checks asserts for validity</a:t>
            </a:r>
            <a:br>
              <a:rPr lang="en-US" sz="3100" dirty="0">
                <a:solidFill>
                  <a:srgbClr val="0432FF"/>
                </a:solidFill>
              </a:rPr>
            </a:br>
            <a:r>
              <a:rPr lang="en-US" sz="3100" dirty="0">
                <a:solidFill>
                  <a:srgbClr val="0432FF"/>
                </a:solidFill>
              </a:rPr>
              <a:t>by negating them </a:t>
            </a:r>
            <a:br>
              <a:rPr lang="en-US" sz="3100" dirty="0">
                <a:solidFill>
                  <a:srgbClr val="0432FF"/>
                </a:solidFill>
              </a:rPr>
            </a:br>
            <a:r>
              <a:rPr lang="en-US" sz="3100" dirty="0">
                <a:solidFill>
                  <a:srgbClr val="0432FF"/>
                </a:solidFill>
              </a:rPr>
              <a:t>and checking whether they are sat or not</a:t>
            </a:r>
            <a:br>
              <a:rPr lang="en-US" sz="3100" dirty="0">
                <a:solidFill>
                  <a:srgbClr val="0432FF"/>
                </a:solidFill>
              </a:rPr>
            </a:br>
            <a:r>
              <a:rPr lang="en-US" sz="3100" dirty="0">
                <a:solidFill>
                  <a:srgbClr val="0432FF"/>
                </a:solidFill>
              </a:rPr>
              <a:t>If Sat then the original assertion is invalid</a:t>
            </a:r>
            <a:br>
              <a:rPr lang="en-US" sz="3100" dirty="0">
                <a:solidFill>
                  <a:srgbClr val="0432FF"/>
                </a:solidFill>
              </a:rPr>
            </a:br>
            <a:r>
              <a:rPr lang="en-US" sz="3100" dirty="0">
                <a:solidFill>
                  <a:srgbClr val="0432FF"/>
                </a:solidFill>
              </a:rPr>
              <a:t>If </a:t>
            </a:r>
            <a:r>
              <a:rPr lang="en-US" sz="3100" dirty="0" err="1">
                <a:solidFill>
                  <a:srgbClr val="0432FF"/>
                </a:solidFill>
              </a:rPr>
              <a:t>Unsat</a:t>
            </a:r>
            <a:r>
              <a:rPr lang="en-US" sz="3100" dirty="0">
                <a:solidFill>
                  <a:srgbClr val="0432FF"/>
                </a:solidFill>
              </a:rPr>
              <a:t> then the original assertion is valid</a:t>
            </a:r>
            <a:br>
              <a:rPr lang="en-US" dirty="0">
                <a:solidFill>
                  <a:srgbClr val="0432FF"/>
                </a:solidFill>
              </a:rPr>
            </a:br>
            <a:r>
              <a:rPr lang="en-US" sz="3100" dirty="0">
                <a:solidFill>
                  <a:srgbClr val="C00000"/>
                </a:solidFill>
              </a:rPr>
              <a:t>Just to be thorough, we will (later) do this:</a:t>
            </a:r>
            <a:br>
              <a:rPr lang="en-US" sz="3100" dirty="0">
                <a:solidFill>
                  <a:srgbClr val="C00000"/>
                </a:solidFill>
              </a:rPr>
            </a:br>
            <a:r>
              <a:rPr lang="en-US" sz="3100" dirty="0">
                <a:solidFill>
                  <a:srgbClr val="C00000"/>
                </a:solidFill>
              </a:rPr>
              <a:t>* </a:t>
            </a:r>
            <a:r>
              <a:rPr lang="en-US" sz="3100" dirty="0"/>
              <a:t>Write an assertion Assn</a:t>
            </a:r>
            <a:br>
              <a:rPr lang="en-US" sz="3100" dirty="0"/>
            </a:br>
            <a:r>
              <a:rPr lang="en-US" sz="3100" dirty="0"/>
              <a:t>* Write </a:t>
            </a:r>
            <a:r>
              <a:rPr lang="en-US" sz="3100" dirty="0" err="1"/>
              <a:t>negAssn</a:t>
            </a:r>
            <a:r>
              <a:rPr lang="en-US" sz="3100" dirty="0"/>
              <a:t> = !Assn</a:t>
            </a:r>
            <a:br>
              <a:rPr lang="en-US" sz="3100" dirty="0"/>
            </a:br>
            <a:r>
              <a:rPr lang="en-US" sz="3100" dirty="0"/>
              <a:t>* We will check both</a:t>
            </a:r>
            <a:br>
              <a:rPr lang="en-US" sz="3100" dirty="0"/>
            </a:br>
            <a:r>
              <a:rPr lang="en-US" sz="3100" dirty="0"/>
              <a:t>* If Assn’s “check” says “no counterexample, “Assn may be valid”, then ensure that !Assn is satisfiable (there is a counterexample for it)</a:t>
            </a:r>
            <a:br>
              <a:rPr lang="en-US" sz="3100" dirty="0"/>
            </a:br>
            <a:br>
              <a:rPr lang="en-US" sz="3100" dirty="0"/>
            </a:br>
            <a:r>
              <a:rPr lang="en-US" sz="3100" dirty="0"/>
              <a:t>BUT if both Assn and !Assn generate counterexamples, then they are </a:t>
            </a:r>
            <a:r>
              <a:rPr lang="en-US" sz="3100" dirty="0">
                <a:solidFill>
                  <a:srgbClr val="0432FF"/>
                </a:solidFill>
              </a:rPr>
              <a:t>merely satisfiable but not valid AND also not contradictions !!</a:t>
            </a:r>
            <a:endParaRPr lang="en-US" dirty="0">
              <a:solidFill>
                <a:srgbClr val="0432FF"/>
              </a:solidFill>
            </a:endParaRPr>
          </a:p>
        </p:txBody>
      </p:sp>
    </p:spTree>
    <p:extLst>
      <p:ext uri="{BB962C8B-B14F-4D97-AF65-F5344CB8AC3E}">
        <p14:creationId xmlns:p14="http://schemas.microsoft.com/office/powerpoint/2010/main" val="2972008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6" name="Picture 5">
            <a:extLst>
              <a:ext uri="{FF2B5EF4-FFF2-40B4-BE49-F238E27FC236}">
                <a16:creationId xmlns:a16="http://schemas.microsoft.com/office/drawing/2014/main" id="{29F86CBA-CA15-5D4C-BB45-15C55FEFD383}"/>
              </a:ext>
            </a:extLst>
          </p:cNvPr>
          <p:cNvPicPr>
            <a:picLocks noChangeAspect="1"/>
          </p:cNvPicPr>
          <p:nvPr/>
        </p:nvPicPr>
        <p:blipFill>
          <a:blip r:embed="rId2"/>
          <a:stretch>
            <a:fillRect/>
          </a:stretch>
        </p:blipFill>
        <p:spPr>
          <a:xfrm>
            <a:off x="983273" y="1362074"/>
            <a:ext cx="10706100" cy="5130800"/>
          </a:xfrm>
          <a:prstGeom prst="rect">
            <a:avLst/>
          </a:prstGeom>
        </p:spPr>
      </p:pic>
    </p:spTree>
    <p:extLst>
      <p:ext uri="{BB962C8B-B14F-4D97-AF65-F5344CB8AC3E}">
        <p14:creationId xmlns:p14="http://schemas.microsoft.com/office/powerpoint/2010/main" val="2163528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Encoding higher arity predicates</a:t>
            </a:r>
          </a:p>
        </p:txBody>
      </p:sp>
      <p:pic>
        <p:nvPicPr>
          <p:cNvPr id="3" name="Picture 2" descr="Text&#10;&#10;Description automatically generated">
            <a:extLst>
              <a:ext uri="{FF2B5EF4-FFF2-40B4-BE49-F238E27FC236}">
                <a16:creationId xmlns:a16="http://schemas.microsoft.com/office/drawing/2014/main" id="{86D79BE9-6872-4E41-84D8-961B09AF1EF6}"/>
              </a:ext>
            </a:extLst>
          </p:cNvPr>
          <p:cNvPicPr>
            <a:picLocks noChangeAspect="1"/>
          </p:cNvPicPr>
          <p:nvPr/>
        </p:nvPicPr>
        <p:blipFill>
          <a:blip r:embed="rId2"/>
          <a:stretch>
            <a:fillRect/>
          </a:stretch>
        </p:blipFill>
        <p:spPr>
          <a:xfrm>
            <a:off x="2470901" y="1863801"/>
            <a:ext cx="7250197" cy="4440746"/>
          </a:xfrm>
          <a:prstGeom prst="rect">
            <a:avLst/>
          </a:prstGeom>
        </p:spPr>
      </p:pic>
    </p:spTree>
    <p:extLst>
      <p:ext uri="{BB962C8B-B14F-4D97-AF65-F5344CB8AC3E}">
        <p14:creationId xmlns:p14="http://schemas.microsoft.com/office/powerpoint/2010/main" val="311299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Functions encoded now</a:t>
            </a:r>
            <a:endParaRPr lang="en-US" sz="54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A789AF7E-7DB9-2D4B-9740-3725CA61D531}"/>
              </a:ext>
            </a:extLst>
          </p:cNvPr>
          <p:cNvPicPr>
            <a:picLocks noChangeAspect="1"/>
          </p:cNvPicPr>
          <p:nvPr/>
        </p:nvPicPr>
        <p:blipFill>
          <a:blip r:embed="rId2"/>
          <a:stretch>
            <a:fillRect/>
          </a:stretch>
        </p:blipFill>
        <p:spPr>
          <a:xfrm>
            <a:off x="1308098" y="1322634"/>
            <a:ext cx="9575800" cy="5448300"/>
          </a:xfrm>
          <a:prstGeom prst="rect">
            <a:avLst/>
          </a:prstGeom>
        </p:spPr>
      </p:pic>
    </p:spTree>
    <p:extLst>
      <p:ext uri="{BB962C8B-B14F-4D97-AF65-F5344CB8AC3E}">
        <p14:creationId xmlns:p14="http://schemas.microsoft.com/office/powerpoint/2010/main" val="269146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6" name="Picture 5" descr="Text&#10;&#10;Description automatically generated">
            <a:extLst>
              <a:ext uri="{FF2B5EF4-FFF2-40B4-BE49-F238E27FC236}">
                <a16:creationId xmlns:a16="http://schemas.microsoft.com/office/drawing/2014/main" id="{5E7C3435-99B2-594D-8E4C-D1FF0FCD0B2E}"/>
              </a:ext>
            </a:extLst>
          </p:cNvPr>
          <p:cNvPicPr>
            <a:picLocks noChangeAspect="1"/>
          </p:cNvPicPr>
          <p:nvPr/>
        </p:nvPicPr>
        <p:blipFill>
          <a:blip r:embed="rId2"/>
          <a:stretch>
            <a:fillRect/>
          </a:stretch>
        </p:blipFill>
        <p:spPr>
          <a:xfrm>
            <a:off x="2774372" y="998730"/>
            <a:ext cx="6480119" cy="5859270"/>
          </a:xfrm>
          <a:prstGeom prst="rect">
            <a:avLst/>
          </a:prstGeom>
        </p:spPr>
      </p:pic>
    </p:spTree>
    <p:extLst>
      <p:ext uri="{BB962C8B-B14F-4D97-AF65-F5344CB8AC3E}">
        <p14:creationId xmlns:p14="http://schemas.microsoft.com/office/powerpoint/2010/main" val="422866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10;&#10;Description automatically generated">
            <a:extLst>
              <a:ext uri="{FF2B5EF4-FFF2-40B4-BE49-F238E27FC236}">
                <a16:creationId xmlns:a16="http://schemas.microsoft.com/office/drawing/2014/main" id="{E812D664-CFD0-4B4D-8AC3-233D531943CA}"/>
              </a:ext>
            </a:extLst>
          </p:cNvPr>
          <p:cNvPicPr>
            <a:picLocks noChangeAspect="1"/>
          </p:cNvPicPr>
          <p:nvPr/>
        </p:nvPicPr>
        <p:blipFill>
          <a:blip r:embed="rId2"/>
          <a:stretch>
            <a:fillRect/>
          </a:stretch>
        </p:blipFill>
        <p:spPr>
          <a:xfrm>
            <a:off x="3136900" y="1022350"/>
            <a:ext cx="5918200" cy="4813300"/>
          </a:xfrm>
          <a:prstGeom prst="rect">
            <a:avLst/>
          </a:prstGeom>
        </p:spPr>
      </p:pic>
    </p:spTree>
    <p:extLst>
      <p:ext uri="{BB962C8B-B14F-4D97-AF65-F5344CB8AC3E}">
        <p14:creationId xmlns:p14="http://schemas.microsoft.com/office/powerpoint/2010/main" val="276764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547D5F5E-1803-BB4C-9410-E6DDA14F46F4}"/>
              </a:ext>
            </a:extLst>
          </p:cNvPr>
          <p:cNvPicPr>
            <a:picLocks noChangeAspect="1"/>
          </p:cNvPicPr>
          <p:nvPr/>
        </p:nvPicPr>
        <p:blipFill>
          <a:blip r:embed="rId2"/>
          <a:stretch>
            <a:fillRect/>
          </a:stretch>
        </p:blipFill>
        <p:spPr>
          <a:xfrm>
            <a:off x="1384300" y="2044700"/>
            <a:ext cx="9423400" cy="2768600"/>
          </a:xfrm>
          <a:prstGeom prst="rect">
            <a:avLst/>
          </a:prstGeom>
        </p:spPr>
      </p:pic>
    </p:spTree>
    <p:extLst>
      <p:ext uri="{BB962C8B-B14F-4D97-AF65-F5344CB8AC3E}">
        <p14:creationId xmlns:p14="http://schemas.microsoft.com/office/powerpoint/2010/main" val="3675564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BD27-BDF5-664D-9D83-54A21FCDACF0}"/>
              </a:ext>
            </a:extLst>
          </p:cNvPr>
          <p:cNvSpPr>
            <a:spLocks noGrp="1"/>
          </p:cNvSpPr>
          <p:nvPr>
            <p:ph type="title"/>
          </p:nvPr>
        </p:nvSpPr>
        <p:spPr>
          <a:xfrm>
            <a:off x="838200" y="365126"/>
            <a:ext cx="11205754" cy="618286"/>
          </a:xfrm>
        </p:spPr>
        <p:txBody>
          <a:bodyPr>
            <a:normAutofit fontScale="90000"/>
          </a:bodyPr>
          <a:lstStyle/>
          <a:p>
            <a:r>
              <a:rPr lang="en-US" dirty="0"/>
              <a:t>Seeding your FOL experience via a problem</a:t>
            </a:r>
          </a:p>
        </p:txBody>
      </p:sp>
      <p:sp>
        <p:nvSpPr>
          <p:cNvPr id="3" name="Content Placeholder 2">
            <a:extLst>
              <a:ext uri="{FF2B5EF4-FFF2-40B4-BE49-F238E27FC236}">
                <a16:creationId xmlns:a16="http://schemas.microsoft.com/office/drawing/2014/main" id="{1C79CDA8-5DA1-8A47-9405-8EFB9810695D}"/>
              </a:ext>
            </a:extLst>
          </p:cNvPr>
          <p:cNvSpPr>
            <a:spLocks noGrp="1"/>
          </p:cNvSpPr>
          <p:nvPr>
            <p:ph idx="1"/>
          </p:nvPr>
        </p:nvSpPr>
        <p:spPr>
          <a:xfrm>
            <a:off x="838200" y="1449977"/>
            <a:ext cx="10515600" cy="4726986"/>
          </a:xfrm>
        </p:spPr>
        <p:txBody>
          <a:bodyPr>
            <a:normAutofit/>
          </a:bodyPr>
          <a:lstStyle/>
          <a:p>
            <a:r>
              <a:rPr lang="en-US" dirty="0"/>
              <a:t> See the solution to Sudoku in </a:t>
            </a:r>
            <a:r>
              <a:rPr lang="en-US" dirty="0">
                <a:hlinkClick r:id="rId2"/>
              </a:rPr>
              <a:t>https://ericpony.github.io/z3py-tutorial/guide-examples.htm</a:t>
            </a:r>
            <a:r>
              <a:rPr lang="en-US" dirty="0"/>
              <a:t> </a:t>
            </a:r>
          </a:p>
          <a:p>
            <a:r>
              <a:rPr lang="en-US" dirty="0"/>
              <a:t>Modify it to solve </a:t>
            </a:r>
            <a:r>
              <a:rPr lang="en-US" dirty="0" err="1"/>
              <a:t>Kenken</a:t>
            </a:r>
            <a:endParaRPr lang="en-US" dirty="0"/>
          </a:p>
          <a:p>
            <a:pPr lvl="1"/>
            <a:r>
              <a:rPr lang="en-US" dirty="0"/>
              <a:t>I’ll give you the cage encoding in Python</a:t>
            </a:r>
          </a:p>
          <a:p>
            <a:pPr lvl="2"/>
            <a:r>
              <a:rPr lang="en-US" dirty="0"/>
              <a:t>See this folder – template Python file </a:t>
            </a:r>
            <a:r>
              <a:rPr lang="en-US" dirty="0" err="1"/>
              <a:t>kenken-template.py</a:t>
            </a:r>
            <a:endParaRPr lang="en-US" dirty="0"/>
          </a:p>
          <a:p>
            <a:pPr lvl="1"/>
            <a:r>
              <a:rPr lang="en-US" dirty="0"/>
              <a:t>You should write the constraints and produce a </a:t>
            </a:r>
            <a:r>
              <a:rPr lang="en-US" dirty="0" err="1"/>
              <a:t>Kenken</a:t>
            </a:r>
            <a:r>
              <a:rPr lang="en-US" dirty="0"/>
              <a:t> solution</a:t>
            </a:r>
          </a:p>
        </p:txBody>
      </p:sp>
    </p:spTree>
    <p:extLst>
      <p:ext uri="{BB962C8B-B14F-4D97-AF65-F5344CB8AC3E}">
        <p14:creationId xmlns:p14="http://schemas.microsoft.com/office/powerpoint/2010/main" val="126597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F761-3556-9E40-B089-91B00AF6F3A0}"/>
              </a:ext>
            </a:extLst>
          </p:cNvPr>
          <p:cNvSpPr>
            <a:spLocks noGrp="1"/>
          </p:cNvSpPr>
          <p:nvPr>
            <p:ph type="title"/>
          </p:nvPr>
        </p:nvSpPr>
        <p:spPr/>
        <p:txBody>
          <a:bodyPr>
            <a:normAutofit fontScale="90000"/>
          </a:bodyPr>
          <a:lstStyle/>
          <a:p>
            <a:r>
              <a:rPr lang="en-US" dirty="0"/>
              <a:t>Finishing up our study of FOL</a:t>
            </a:r>
          </a:p>
        </p:txBody>
      </p:sp>
      <p:sp>
        <p:nvSpPr>
          <p:cNvPr id="3" name="Content Placeholder 2">
            <a:extLst>
              <a:ext uri="{FF2B5EF4-FFF2-40B4-BE49-F238E27FC236}">
                <a16:creationId xmlns:a16="http://schemas.microsoft.com/office/drawing/2014/main" id="{4A644733-DF8C-CB42-B7A6-1E993733F5CA}"/>
              </a:ext>
            </a:extLst>
          </p:cNvPr>
          <p:cNvSpPr>
            <a:spLocks noGrp="1"/>
          </p:cNvSpPr>
          <p:nvPr>
            <p:ph idx="1"/>
          </p:nvPr>
        </p:nvSpPr>
        <p:spPr/>
        <p:txBody>
          <a:bodyPr/>
          <a:lstStyle/>
          <a:p>
            <a:r>
              <a:rPr lang="en-US" dirty="0"/>
              <a:t>Review of notions about interpretations</a:t>
            </a:r>
          </a:p>
          <a:p>
            <a:pPr lvl="1"/>
            <a:r>
              <a:rPr lang="en-US" dirty="0"/>
              <a:t>See discussions about Interpretations in the Bradley/Manna book</a:t>
            </a:r>
          </a:p>
          <a:p>
            <a:r>
              <a:rPr lang="en-US" dirty="0"/>
              <a:t>Soundness and Completeness</a:t>
            </a:r>
          </a:p>
          <a:p>
            <a:r>
              <a:rPr lang="en-US" dirty="0"/>
              <a:t>Decidability</a:t>
            </a:r>
          </a:p>
        </p:txBody>
      </p:sp>
    </p:spTree>
    <p:extLst>
      <p:ext uri="{BB962C8B-B14F-4D97-AF65-F5344CB8AC3E}">
        <p14:creationId xmlns:p14="http://schemas.microsoft.com/office/powerpoint/2010/main" val="3595113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BD27-BDF5-664D-9D83-54A21FCDACF0}"/>
              </a:ext>
            </a:extLst>
          </p:cNvPr>
          <p:cNvSpPr>
            <a:spLocks noGrp="1"/>
          </p:cNvSpPr>
          <p:nvPr>
            <p:ph type="title"/>
          </p:nvPr>
        </p:nvSpPr>
        <p:spPr/>
        <p:txBody>
          <a:bodyPr>
            <a:normAutofit fontScale="90000"/>
          </a:bodyPr>
          <a:lstStyle/>
          <a:p>
            <a:r>
              <a:rPr lang="en-US" dirty="0"/>
              <a:t>How do we systematically prove in FOL?</a:t>
            </a:r>
          </a:p>
        </p:txBody>
      </p:sp>
      <p:sp>
        <p:nvSpPr>
          <p:cNvPr id="3" name="Content Placeholder 2">
            <a:extLst>
              <a:ext uri="{FF2B5EF4-FFF2-40B4-BE49-F238E27FC236}">
                <a16:creationId xmlns:a16="http://schemas.microsoft.com/office/drawing/2014/main" id="{1C79CDA8-5DA1-8A47-9405-8EFB9810695D}"/>
              </a:ext>
            </a:extLst>
          </p:cNvPr>
          <p:cNvSpPr>
            <a:spLocks noGrp="1"/>
          </p:cNvSpPr>
          <p:nvPr>
            <p:ph idx="1"/>
          </p:nvPr>
        </p:nvSpPr>
        <p:spPr/>
        <p:txBody>
          <a:bodyPr/>
          <a:lstStyle/>
          <a:p>
            <a:r>
              <a:rPr lang="en-US" dirty="0"/>
              <a:t>One needs proof systems and proof rules</a:t>
            </a:r>
          </a:p>
          <a:p>
            <a:r>
              <a:rPr lang="en-US" dirty="0"/>
              <a:t>FOL has a sound proof system (many, actually)</a:t>
            </a:r>
          </a:p>
          <a:p>
            <a:pPr lvl="2"/>
            <a:r>
              <a:rPr lang="en-US" dirty="0"/>
              <a:t>One such proof system is Natural deduction (others are </a:t>
            </a:r>
            <a:r>
              <a:rPr lang="en-US" dirty="0" err="1"/>
              <a:t>Hibert</a:t>
            </a:r>
            <a:r>
              <a:rPr lang="en-US" dirty="0"/>
              <a:t>-style, …)</a:t>
            </a:r>
          </a:p>
          <a:p>
            <a:pPr lvl="1"/>
            <a:r>
              <a:rPr lang="en-US" dirty="0"/>
              <a:t>Sound means if a theorem is proven using proof-rules, it is true</a:t>
            </a:r>
          </a:p>
          <a:p>
            <a:pPr lvl="2"/>
            <a:r>
              <a:rPr lang="en-US" dirty="0"/>
              <a:t>in the sematic model, or in the space of interpretations</a:t>
            </a:r>
          </a:p>
          <a:p>
            <a:pPr lvl="3"/>
            <a:r>
              <a:rPr lang="en-US" dirty="0"/>
              <a:t>More on it soon</a:t>
            </a:r>
          </a:p>
          <a:p>
            <a:pPr lvl="1"/>
            <a:r>
              <a:rPr lang="en-US" dirty="0"/>
              <a:t>Sound proof systems can be rather simple: have no proof rules!</a:t>
            </a:r>
          </a:p>
          <a:p>
            <a:pPr lvl="2"/>
            <a:r>
              <a:rPr lang="en-US" dirty="0"/>
              <a:t>No proofs means no unsoundness!</a:t>
            </a:r>
          </a:p>
          <a:p>
            <a:r>
              <a:rPr lang="en-US" dirty="0"/>
              <a:t>What more do we need for proof systems?</a:t>
            </a:r>
          </a:p>
        </p:txBody>
      </p:sp>
    </p:spTree>
    <p:extLst>
      <p:ext uri="{BB962C8B-B14F-4D97-AF65-F5344CB8AC3E}">
        <p14:creationId xmlns:p14="http://schemas.microsoft.com/office/powerpoint/2010/main" val="37975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8" name="Picture 7" descr="Text, letter&#10;&#10;Description automatically generated">
            <a:extLst>
              <a:ext uri="{FF2B5EF4-FFF2-40B4-BE49-F238E27FC236}">
                <a16:creationId xmlns:a16="http://schemas.microsoft.com/office/drawing/2014/main" id="{A96169F4-C06B-6E4C-8443-49C8C4439F0A}"/>
              </a:ext>
            </a:extLst>
          </p:cNvPr>
          <p:cNvPicPr>
            <a:picLocks noChangeAspect="1"/>
          </p:cNvPicPr>
          <p:nvPr/>
        </p:nvPicPr>
        <p:blipFill>
          <a:blip r:embed="rId2"/>
          <a:stretch>
            <a:fillRect/>
          </a:stretch>
        </p:blipFill>
        <p:spPr>
          <a:xfrm>
            <a:off x="736600" y="2025650"/>
            <a:ext cx="10718800" cy="2806700"/>
          </a:xfrm>
          <a:prstGeom prst="rect">
            <a:avLst/>
          </a:prstGeom>
        </p:spPr>
      </p:pic>
    </p:spTree>
    <p:extLst>
      <p:ext uri="{BB962C8B-B14F-4D97-AF65-F5344CB8AC3E}">
        <p14:creationId xmlns:p14="http://schemas.microsoft.com/office/powerpoint/2010/main" val="2297253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BD27-BDF5-664D-9D83-54A21FCDACF0}"/>
              </a:ext>
            </a:extLst>
          </p:cNvPr>
          <p:cNvSpPr>
            <a:spLocks noGrp="1"/>
          </p:cNvSpPr>
          <p:nvPr>
            <p:ph type="title"/>
          </p:nvPr>
        </p:nvSpPr>
        <p:spPr/>
        <p:txBody>
          <a:bodyPr>
            <a:normAutofit fontScale="90000"/>
          </a:bodyPr>
          <a:lstStyle/>
          <a:p>
            <a:r>
              <a:rPr lang="en-US" dirty="0"/>
              <a:t>How do we systematically prove in FOL?</a:t>
            </a:r>
          </a:p>
        </p:txBody>
      </p:sp>
      <p:sp>
        <p:nvSpPr>
          <p:cNvPr id="3" name="Content Placeholder 2">
            <a:extLst>
              <a:ext uri="{FF2B5EF4-FFF2-40B4-BE49-F238E27FC236}">
                <a16:creationId xmlns:a16="http://schemas.microsoft.com/office/drawing/2014/main" id="{1C79CDA8-5DA1-8A47-9405-8EFB9810695D}"/>
              </a:ext>
            </a:extLst>
          </p:cNvPr>
          <p:cNvSpPr>
            <a:spLocks noGrp="1"/>
          </p:cNvSpPr>
          <p:nvPr>
            <p:ph idx="1"/>
          </p:nvPr>
        </p:nvSpPr>
        <p:spPr/>
        <p:txBody>
          <a:bodyPr/>
          <a:lstStyle/>
          <a:p>
            <a:r>
              <a:rPr lang="en-US" sz="1400" dirty="0">
                <a:solidFill>
                  <a:schemeClr val="bg2">
                    <a:lumMod val="50000"/>
                  </a:schemeClr>
                </a:solidFill>
              </a:rPr>
              <a:t>One needs proof systems and proof rules</a:t>
            </a:r>
          </a:p>
          <a:p>
            <a:r>
              <a:rPr lang="en-US" sz="1400" dirty="0">
                <a:solidFill>
                  <a:schemeClr val="bg2">
                    <a:lumMod val="50000"/>
                  </a:schemeClr>
                </a:solidFill>
              </a:rPr>
              <a:t>FOL has a sound proof system (many, actually)</a:t>
            </a:r>
          </a:p>
          <a:p>
            <a:pPr lvl="2"/>
            <a:r>
              <a:rPr lang="en-US" sz="1400" dirty="0">
                <a:solidFill>
                  <a:schemeClr val="bg2">
                    <a:lumMod val="50000"/>
                  </a:schemeClr>
                </a:solidFill>
              </a:rPr>
              <a:t>One such proof system is Natural deduction (others are </a:t>
            </a:r>
            <a:r>
              <a:rPr lang="en-US" sz="1400" dirty="0" err="1">
                <a:solidFill>
                  <a:schemeClr val="bg2">
                    <a:lumMod val="50000"/>
                  </a:schemeClr>
                </a:solidFill>
              </a:rPr>
              <a:t>Hibert</a:t>
            </a:r>
            <a:r>
              <a:rPr lang="en-US" sz="1400" dirty="0">
                <a:solidFill>
                  <a:schemeClr val="bg2">
                    <a:lumMod val="50000"/>
                  </a:schemeClr>
                </a:solidFill>
              </a:rPr>
              <a:t>-style, …)</a:t>
            </a:r>
          </a:p>
          <a:p>
            <a:pPr lvl="1"/>
            <a:r>
              <a:rPr lang="en-US" sz="1400" dirty="0">
                <a:solidFill>
                  <a:schemeClr val="bg2">
                    <a:lumMod val="50000"/>
                  </a:schemeClr>
                </a:solidFill>
              </a:rPr>
              <a:t>Sound means if a theorem is proven using proof-rules, it is true</a:t>
            </a:r>
          </a:p>
          <a:p>
            <a:pPr lvl="2"/>
            <a:r>
              <a:rPr lang="en-US" sz="1400" dirty="0">
                <a:solidFill>
                  <a:schemeClr val="bg2">
                    <a:lumMod val="50000"/>
                  </a:schemeClr>
                </a:solidFill>
              </a:rPr>
              <a:t>in the sematic model, or in the space of interpretations</a:t>
            </a:r>
          </a:p>
          <a:p>
            <a:pPr lvl="3"/>
            <a:r>
              <a:rPr lang="en-US" sz="1400" dirty="0">
                <a:solidFill>
                  <a:schemeClr val="bg2">
                    <a:lumMod val="50000"/>
                  </a:schemeClr>
                </a:solidFill>
              </a:rPr>
              <a:t>More on it soon</a:t>
            </a:r>
          </a:p>
          <a:p>
            <a:pPr lvl="1"/>
            <a:r>
              <a:rPr lang="en-US" sz="1400" dirty="0">
                <a:solidFill>
                  <a:schemeClr val="bg2">
                    <a:lumMod val="50000"/>
                  </a:schemeClr>
                </a:solidFill>
              </a:rPr>
              <a:t>Sound proof systems can be rather simple: have no proof rules!</a:t>
            </a:r>
          </a:p>
          <a:p>
            <a:pPr lvl="2"/>
            <a:r>
              <a:rPr lang="en-US" sz="1400" dirty="0">
                <a:solidFill>
                  <a:schemeClr val="bg2">
                    <a:lumMod val="50000"/>
                  </a:schemeClr>
                </a:solidFill>
              </a:rPr>
              <a:t>No proofs means no unsoundness!</a:t>
            </a:r>
          </a:p>
          <a:p>
            <a:r>
              <a:rPr lang="en-US" dirty="0"/>
              <a:t>FOL has a complete proof system</a:t>
            </a:r>
          </a:p>
          <a:p>
            <a:pPr lvl="1"/>
            <a:r>
              <a:rPr lang="en-US" dirty="0"/>
              <a:t>Complete means ”if it is true, then it is provable”</a:t>
            </a:r>
          </a:p>
          <a:p>
            <a:r>
              <a:rPr lang="en-US" dirty="0"/>
              <a:t>Thus, valid sentences in FOL are </a:t>
            </a:r>
            <a:r>
              <a:rPr lang="en-US" dirty="0">
                <a:solidFill>
                  <a:srgbClr val="0432FF"/>
                </a:solidFill>
              </a:rPr>
              <a:t>recursively enumerable </a:t>
            </a:r>
          </a:p>
          <a:p>
            <a:pPr lvl="1"/>
            <a:r>
              <a:rPr lang="en-US" dirty="0">
                <a:solidFill>
                  <a:srgbClr val="0432FF"/>
                </a:solidFill>
              </a:rPr>
              <a:t>What is that? (next slide)</a:t>
            </a:r>
          </a:p>
        </p:txBody>
      </p:sp>
    </p:spTree>
    <p:extLst>
      <p:ext uri="{BB962C8B-B14F-4D97-AF65-F5344CB8AC3E}">
        <p14:creationId xmlns:p14="http://schemas.microsoft.com/office/powerpoint/2010/main" val="34315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BD27-BDF5-664D-9D83-54A21FCDACF0}"/>
              </a:ext>
            </a:extLst>
          </p:cNvPr>
          <p:cNvSpPr>
            <a:spLocks noGrp="1"/>
          </p:cNvSpPr>
          <p:nvPr>
            <p:ph type="title"/>
          </p:nvPr>
        </p:nvSpPr>
        <p:spPr/>
        <p:txBody>
          <a:bodyPr>
            <a:normAutofit fontScale="90000"/>
          </a:bodyPr>
          <a:lstStyle/>
          <a:p>
            <a:r>
              <a:rPr lang="en-US" dirty="0"/>
              <a:t>How do we systematically prove in FOL?</a:t>
            </a:r>
          </a:p>
        </p:txBody>
      </p:sp>
      <p:sp>
        <p:nvSpPr>
          <p:cNvPr id="3" name="Content Placeholder 2">
            <a:extLst>
              <a:ext uri="{FF2B5EF4-FFF2-40B4-BE49-F238E27FC236}">
                <a16:creationId xmlns:a16="http://schemas.microsoft.com/office/drawing/2014/main" id="{1C79CDA8-5DA1-8A47-9405-8EFB9810695D}"/>
              </a:ext>
            </a:extLst>
          </p:cNvPr>
          <p:cNvSpPr>
            <a:spLocks noGrp="1"/>
          </p:cNvSpPr>
          <p:nvPr>
            <p:ph idx="1"/>
          </p:nvPr>
        </p:nvSpPr>
        <p:spPr>
          <a:xfrm>
            <a:off x="838200" y="1825625"/>
            <a:ext cx="11059274" cy="4351338"/>
          </a:xfrm>
        </p:spPr>
        <p:txBody>
          <a:bodyPr/>
          <a:lstStyle/>
          <a:p>
            <a:r>
              <a:rPr lang="en-US" dirty="0"/>
              <a:t>FOL has a complete proof system</a:t>
            </a:r>
          </a:p>
          <a:p>
            <a:pPr lvl="1"/>
            <a:r>
              <a:rPr lang="en-US" dirty="0"/>
              <a:t>Complete means ”if it is true, then it is provable”</a:t>
            </a:r>
          </a:p>
          <a:p>
            <a:pPr lvl="1"/>
            <a:r>
              <a:rPr lang="en-US" dirty="0"/>
              <a:t>Thus there is a proof</a:t>
            </a:r>
          </a:p>
          <a:p>
            <a:pPr lvl="2"/>
            <a:r>
              <a:rPr lang="en-US" dirty="0"/>
              <a:t>a sequence of proof-steps that chain together, some implying later ones, ending in the theorem of interest</a:t>
            </a:r>
          </a:p>
          <a:p>
            <a:r>
              <a:rPr lang="en-US" dirty="0"/>
              <a:t>Thus, valid sentences in FOL are </a:t>
            </a:r>
            <a:r>
              <a:rPr lang="en-US" dirty="0">
                <a:solidFill>
                  <a:srgbClr val="0432FF"/>
                </a:solidFill>
              </a:rPr>
              <a:t>recursively enumerable </a:t>
            </a:r>
          </a:p>
          <a:p>
            <a:pPr lvl="1"/>
            <a:r>
              <a:rPr lang="en-US" dirty="0">
                <a:solidFill>
                  <a:srgbClr val="0432FF"/>
                </a:solidFill>
              </a:rPr>
              <a:t>That means, if true, we can find a proof</a:t>
            </a:r>
          </a:p>
          <a:p>
            <a:pPr lvl="2"/>
            <a:r>
              <a:rPr lang="en-US" dirty="0">
                <a:solidFill>
                  <a:srgbClr val="0432FF"/>
                </a:solidFill>
              </a:rPr>
              <a:t>How?</a:t>
            </a:r>
          </a:p>
          <a:p>
            <a:pPr lvl="2"/>
            <a:r>
              <a:rPr lang="en-US" dirty="0">
                <a:solidFill>
                  <a:schemeClr val="tx1"/>
                </a:solidFill>
              </a:rPr>
              <a:t>Keep enumerating all proofs of all lengths, using a sound and complete proof system</a:t>
            </a:r>
          </a:p>
          <a:p>
            <a:pPr lvl="2"/>
            <a:r>
              <a:rPr lang="en-US" dirty="0">
                <a:solidFill>
                  <a:schemeClr val="tx1"/>
                </a:solidFill>
              </a:rPr>
              <a:t>If indeed true, there is a proof that will be discovered in a finite amount of time!</a:t>
            </a:r>
          </a:p>
          <a:p>
            <a:pPr lvl="1"/>
            <a:r>
              <a:rPr lang="en-US" dirty="0">
                <a:solidFill>
                  <a:schemeClr val="tx1"/>
                </a:solidFill>
              </a:rPr>
              <a:t>What if the sentence (FOL formula without free variables) is not valid?</a:t>
            </a:r>
          </a:p>
          <a:p>
            <a:pPr lvl="2"/>
            <a:endParaRPr lang="en-US" dirty="0">
              <a:solidFill>
                <a:srgbClr val="0432FF"/>
              </a:solidFill>
            </a:endParaRPr>
          </a:p>
        </p:txBody>
      </p:sp>
    </p:spTree>
    <p:extLst>
      <p:ext uri="{BB962C8B-B14F-4D97-AF65-F5344CB8AC3E}">
        <p14:creationId xmlns:p14="http://schemas.microsoft.com/office/powerpoint/2010/main" val="66085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BD27-BDF5-664D-9D83-54A21FCDACF0}"/>
              </a:ext>
            </a:extLst>
          </p:cNvPr>
          <p:cNvSpPr>
            <a:spLocks noGrp="1"/>
          </p:cNvSpPr>
          <p:nvPr>
            <p:ph type="title"/>
          </p:nvPr>
        </p:nvSpPr>
        <p:spPr/>
        <p:txBody>
          <a:bodyPr>
            <a:normAutofit fontScale="90000"/>
          </a:bodyPr>
          <a:lstStyle/>
          <a:p>
            <a:r>
              <a:rPr lang="en-US" dirty="0"/>
              <a:t>How do we systematically prove in FOL?</a:t>
            </a:r>
          </a:p>
        </p:txBody>
      </p:sp>
      <p:sp>
        <p:nvSpPr>
          <p:cNvPr id="3" name="Content Placeholder 2">
            <a:extLst>
              <a:ext uri="{FF2B5EF4-FFF2-40B4-BE49-F238E27FC236}">
                <a16:creationId xmlns:a16="http://schemas.microsoft.com/office/drawing/2014/main" id="{1C79CDA8-5DA1-8A47-9405-8EFB9810695D}"/>
              </a:ext>
            </a:extLst>
          </p:cNvPr>
          <p:cNvSpPr>
            <a:spLocks noGrp="1"/>
          </p:cNvSpPr>
          <p:nvPr>
            <p:ph idx="1"/>
          </p:nvPr>
        </p:nvSpPr>
        <p:spPr>
          <a:xfrm>
            <a:off x="838200" y="1825625"/>
            <a:ext cx="11059274" cy="4351338"/>
          </a:xfrm>
        </p:spPr>
        <p:txBody>
          <a:bodyPr/>
          <a:lstStyle/>
          <a:p>
            <a:r>
              <a:rPr lang="en-US" dirty="0">
                <a:solidFill>
                  <a:schemeClr val="tx1"/>
                </a:solidFill>
              </a:rPr>
              <a:t>What if the sentence (formula w/o free variables) is not valid?</a:t>
            </a:r>
          </a:p>
          <a:p>
            <a:pPr lvl="1"/>
            <a:r>
              <a:rPr lang="en-US" dirty="0">
                <a:solidFill>
                  <a:schemeClr val="tx1"/>
                </a:solidFill>
              </a:rPr>
              <a:t>Then the previously mentioned enumeration process will never terminate!</a:t>
            </a:r>
          </a:p>
          <a:p>
            <a:pPr lvl="1"/>
            <a:endParaRPr lang="en-US" dirty="0">
              <a:solidFill>
                <a:schemeClr val="tx1"/>
              </a:solidFill>
            </a:endParaRPr>
          </a:p>
          <a:p>
            <a:pPr lvl="1"/>
            <a:endParaRPr lang="en-US" dirty="0">
              <a:solidFill>
                <a:schemeClr val="tx1"/>
              </a:solidFill>
            </a:endParaRPr>
          </a:p>
          <a:p>
            <a:r>
              <a:rPr lang="en-US" dirty="0"/>
              <a:t>In other words, there is a procedure to check for FOL validity</a:t>
            </a:r>
          </a:p>
          <a:p>
            <a:endParaRPr lang="en-US" dirty="0">
              <a:solidFill>
                <a:schemeClr val="tx1"/>
              </a:solidFill>
            </a:endParaRPr>
          </a:p>
          <a:p>
            <a:endParaRPr lang="en-US" dirty="0"/>
          </a:p>
          <a:p>
            <a:r>
              <a:rPr lang="en-US" dirty="0">
                <a:solidFill>
                  <a:schemeClr val="tx1"/>
                </a:solidFill>
              </a:rPr>
              <a:t>Is there an algorithm to check for FOL validity?</a:t>
            </a:r>
          </a:p>
          <a:p>
            <a:pPr lvl="2"/>
            <a:endParaRPr lang="en-US" dirty="0">
              <a:solidFill>
                <a:srgbClr val="0432FF"/>
              </a:solidFill>
            </a:endParaRPr>
          </a:p>
        </p:txBody>
      </p:sp>
    </p:spTree>
    <p:extLst>
      <p:ext uri="{BB962C8B-B14F-4D97-AF65-F5344CB8AC3E}">
        <p14:creationId xmlns:p14="http://schemas.microsoft.com/office/powerpoint/2010/main" val="3954253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B37F-0EF7-AA4D-9DE5-0CF29D23C8DA}"/>
              </a:ext>
            </a:extLst>
          </p:cNvPr>
          <p:cNvSpPr>
            <a:spLocks noGrp="1"/>
          </p:cNvSpPr>
          <p:nvPr>
            <p:ph type="title"/>
          </p:nvPr>
        </p:nvSpPr>
        <p:spPr/>
        <p:txBody>
          <a:bodyPr>
            <a:normAutofit fontScale="90000"/>
          </a:bodyPr>
          <a:lstStyle/>
          <a:p>
            <a:r>
              <a:rPr lang="en-US" dirty="0"/>
              <a:t>No! Reduction from PCP</a:t>
            </a:r>
          </a:p>
        </p:txBody>
      </p:sp>
      <p:sp>
        <p:nvSpPr>
          <p:cNvPr id="3" name="Content Placeholder 2">
            <a:extLst>
              <a:ext uri="{FF2B5EF4-FFF2-40B4-BE49-F238E27FC236}">
                <a16:creationId xmlns:a16="http://schemas.microsoft.com/office/drawing/2014/main" id="{50A29909-E7CD-2D48-8F84-A7F6F9B41236}"/>
              </a:ext>
            </a:extLst>
          </p:cNvPr>
          <p:cNvSpPr>
            <a:spLocks noGrp="1"/>
          </p:cNvSpPr>
          <p:nvPr>
            <p:ph idx="1"/>
          </p:nvPr>
        </p:nvSpPr>
        <p:spPr/>
        <p:txBody>
          <a:bodyPr/>
          <a:lstStyle/>
          <a:p>
            <a:r>
              <a:rPr lang="en-US" dirty="0"/>
              <a:t>An undecidable problem involving arrangement of tiles</a:t>
            </a:r>
          </a:p>
          <a:p>
            <a:r>
              <a:rPr lang="en-US" dirty="0"/>
              <a:t>Undecidable problem</a:t>
            </a:r>
          </a:p>
          <a:p>
            <a:pPr lvl="1"/>
            <a:r>
              <a:rPr lang="en-US" dirty="0"/>
              <a:t>There is no TM to solve a PCP instance</a:t>
            </a:r>
          </a:p>
          <a:p>
            <a:r>
              <a:rPr lang="en-US" dirty="0"/>
              <a:t>We build a FOL sentence from a PCP instance such that the FOL sentence is valid IFF the PCP system has a solution!</a:t>
            </a:r>
          </a:p>
          <a:p>
            <a:endParaRPr lang="en-US" dirty="0"/>
          </a:p>
          <a:p>
            <a:r>
              <a:rPr lang="en-US" dirty="0"/>
              <a:t>https://</a:t>
            </a:r>
            <a:r>
              <a:rPr lang="en-US" dirty="0" err="1"/>
              <a:t>colab.research.google.com</a:t>
            </a:r>
            <a:r>
              <a:rPr lang="en-US" dirty="0"/>
              <a:t>/</a:t>
            </a:r>
            <a:r>
              <a:rPr lang="en-US" dirty="0" err="1"/>
              <a:t>github</a:t>
            </a:r>
            <a:r>
              <a:rPr lang="en-US" dirty="0"/>
              <a:t>/</a:t>
            </a:r>
            <a:r>
              <a:rPr lang="en-US" dirty="0" err="1"/>
              <a:t>ganeshutah</a:t>
            </a:r>
            <a:r>
              <a:rPr lang="en-US" dirty="0"/>
              <a:t>/Jove/blob/master/For_CS3100_Fall2020/19_Algo_Proc_PCP/CH15.ipynb</a:t>
            </a:r>
          </a:p>
        </p:txBody>
      </p:sp>
    </p:spTree>
    <p:extLst>
      <p:ext uri="{BB962C8B-B14F-4D97-AF65-F5344CB8AC3E}">
        <p14:creationId xmlns:p14="http://schemas.microsoft.com/office/powerpoint/2010/main" val="75759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PCP</a:t>
            </a:r>
          </a:p>
        </p:txBody>
      </p:sp>
      <p:pic>
        <p:nvPicPr>
          <p:cNvPr id="5" name="Picture 4" descr="Diagram, schematic&#10;&#10;Description automatically generated">
            <a:extLst>
              <a:ext uri="{FF2B5EF4-FFF2-40B4-BE49-F238E27FC236}">
                <a16:creationId xmlns:a16="http://schemas.microsoft.com/office/drawing/2014/main" id="{10C0D41E-1419-7F41-8D99-C84D3661908C}"/>
              </a:ext>
            </a:extLst>
          </p:cNvPr>
          <p:cNvPicPr>
            <a:picLocks noChangeAspect="1"/>
          </p:cNvPicPr>
          <p:nvPr/>
        </p:nvPicPr>
        <p:blipFill>
          <a:blip r:embed="rId2"/>
          <a:stretch>
            <a:fillRect/>
          </a:stretch>
        </p:blipFill>
        <p:spPr>
          <a:xfrm>
            <a:off x="3360964" y="0"/>
            <a:ext cx="5470071" cy="6858000"/>
          </a:xfrm>
          <a:prstGeom prst="rect">
            <a:avLst/>
          </a:prstGeom>
        </p:spPr>
      </p:pic>
    </p:spTree>
    <p:extLst>
      <p:ext uri="{BB962C8B-B14F-4D97-AF65-F5344CB8AC3E}">
        <p14:creationId xmlns:p14="http://schemas.microsoft.com/office/powerpoint/2010/main" val="2442505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a:xfrm>
            <a:off x="404247" y="349628"/>
            <a:ext cx="10515600" cy="618286"/>
          </a:xfrm>
        </p:spPr>
        <p:txBody>
          <a:bodyPr>
            <a:normAutofit fontScale="90000"/>
          </a:bodyPr>
          <a:lstStyle/>
          <a:p>
            <a:r>
              <a:rPr lang="en-US" dirty="0"/>
              <a:t>PCP</a:t>
            </a:r>
          </a:p>
        </p:txBody>
      </p:sp>
      <p:pic>
        <p:nvPicPr>
          <p:cNvPr id="4" name="Picture 3" descr="Text&#10;&#10;Description automatically generated">
            <a:extLst>
              <a:ext uri="{FF2B5EF4-FFF2-40B4-BE49-F238E27FC236}">
                <a16:creationId xmlns:a16="http://schemas.microsoft.com/office/drawing/2014/main" id="{AAF0FDCD-1680-A847-9F69-A7DA244C2AFB}"/>
              </a:ext>
            </a:extLst>
          </p:cNvPr>
          <p:cNvPicPr>
            <a:picLocks noChangeAspect="1"/>
          </p:cNvPicPr>
          <p:nvPr/>
        </p:nvPicPr>
        <p:blipFill>
          <a:blip r:embed="rId2"/>
          <a:stretch>
            <a:fillRect/>
          </a:stretch>
        </p:blipFill>
        <p:spPr>
          <a:xfrm>
            <a:off x="1612900" y="0"/>
            <a:ext cx="10579100" cy="6451600"/>
          </a:xfrm>
          <a:prstGeom prst="rect">
            <a:avLst/>
          </a:prstGeom>
        </p:spPr>
      </p:pic>
    </p:spTree>
    <p:extLst>
      <p:ext uri="{BB962C8B-B14F-4D97-AF65-F5344CB8AC3E}">
        <p14:creationId xmlns:p14="http://schemas.microsoft.com/office/powerpoint/2010/main" val="1842269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PCP : Run from here</a:t>
            </a:r>
          </a:p>
        </p:txBody>
      </p:sp>
      <p:sp>
        <p:nvSpPr>
          <p:cNvPr id="3" name="TextBox 2">
            <a:extLst>
              <a:ext uri="{FF2B5EF4-FFF2-40B4-BE49-F238E27FC236}">
                <a16:creationId xmlns:a16="http://schemas.microsoft.com/office/drawing/2014/main" id="{EA981422-9B1D-5741-B50F-378B48C4E998}"/>
              </a:ext>
            </a:extLst>
          </p:cNvPr>
          <p:cNvSpPr txBox="1"/>
          <p:nvPr/>
        </p:nvSpPr>
        <p:spPr>
          <a:xfrm>
            <a:off x="697424" y="1735810"/>
            <a:ext cx="11128752" cy="369332"/>
          </a:xfrm>
          <a:prstGeom prst="rect">
            <a:avLst/>
          </a:prstGeom>
          <a:noFill/>
        </p:spPr>
        <p:txBody>
          <a:bodyPr wrap="none" rtlCol="0">
            <a:spAutoFit/>
          </a:bodyPr>
          <a:lstStyle/>
          <a:p>
            <a:r>
              <a:rPr lang="en-US" dirty="0"/>
              <a:t>https://</a:t>
            </a:r>
            <a:r>
              <a:rPr lang="en-US" dirty="0" err="1"/>
              <a:t>github.com</a:t>
            </a:r>
            <a:r>
              <a:rPr lang="en-US" dirty="0"/>
              <a:t>/</a:t>
            </a:r>
            <a:r>
              <a:rPr lang="en-US" dirty="0" err="1"/>
              <a:t>ganeshutah</a:t>
            </a:r>
            <a:r>
              <a:rPr lang="en-US" dirty="0"/>
              <a:t>/Jove/blob/master/For_CS3100_Fall2020/19_Algo_Proc_PCP/CH15.ipynb</a:t>
            </a:r>
          </a:p>
        </p:txBody>
      </p:sp>
    </p:spTree>
    <p:extLst>
      <p:ext uri="{BB962C8B-B14F-4D97-AF65-F5344CB8AC3E}">
        <p14:creationId xmlns:p14="http://schemas.microsoft.com/office/powerpoint/2010/main" val="14904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Undecidability of Validity</a:t>
            </a:r>
          </a:p>
        </p:txBody>
      </p:sp>
      <p:sp>
        <p:nvSpPr>
          <p:cNvPr id="3" name="TextBox 2">
            <a:extLst>
              <a:ext uri="{FF2B5EF4-FFF2-40B4-BE49-F238E27FC236}">
                <a16:creationId xmlns:a16="http://schemas.microsoft.com/office/drawing/2014/main" id="{420BCAA5-D98E-6146-A64B-25DE98A3FA59}"/>
              </a:ext>
            </a:extLst>
          </p:cNvPr>
          <p:cNvSpPr txBox="1"/>
          <p:nvPr/>
        </p:nvSpPr>
        <p:spPr>
          <a:xfrm>
            <a:off x="1633591" y="2054831"/>
            <a:ext cx="10341934" cy="2585323"/>
          </a:xfrm>
          <a:prstGeom prst="rect">
            <a:avLst/>
          </a:prstGeom>
          <a:noFill/>
        </p:spPr>
        <p:txBody>
          <a:bodyPr wrap="none" rtlCol="0">
            <a:spAutoFit/>
          </a:bodyPr>
          <a:lstStyle/>
          <a:p>
            <a:r>
              <a:rPr lang="en-US" dirty="0"/>
              <a:t>Full proof on Monday</a:t>
            </a:r>
          </a:p>
          <a:p>
            <a:endParaRPr lang="en-US" dirty="0"/>
          </a:p>
          <a:p>
            <a:r>
              <a:rPr lang="en-US" dirty="0">
                <a:solidFill>
                  <a:srgbClr val="FF0000"/>
                </a:solidFill>
              </a:rPr>
              <a:t>PLEASE SEE </a:t>
            </a:r>
            <a:r>
              <a:rPr lang="en-US" dirty="0">
                <a:solidFill>
                  <a:srgbClr val="FF0000"/>
                </a:solidFill>
                <a:hlinkClick r:id="rId2">
                  <a:extLst>
                    <a:ext uri="{A12FA001-AC4F-418D-AE19-62706E023703}">
                      <ahyp:hlinkClr xmlns:ahyp="http://schemas.microsoft.com/office/drawing/2018/hyperlinkcolor" val="tx"/>
                    </a:ext>
                  </a:extLst>
                </a:hlinkClick>
              </a:rPr>
              <a:t>https://www.overleaf.com/read/sqgffsctwtsy</a:t>
            </a:r>
            <a:r>
              <a:rPr lang="en-US" dirty="0">
                <a:solidFill>
                  <a:srgbClr val="FF0000"/>
                </a:solidFill>
              </a:rPr>
              <a:t> for a FULL proof that you can check off!</a:t>
            </a:r>
          </a:p>
          <a:p>
            <a:endParaRPr lang="en-US" dirty="0"/>
          </a:p>
          <a:p>
            <a:r>
              <a:rPr lang="en-US" dirty="0"/>
              <a:t>Read Book-1’s proof (taken from Manna who credits Floyd’s elegant proof)</a:t>
            </a:r>
          </a:p>
          <a:p>
            <a:endParaRPr lang="en-US" dirty="0"/>
          </a:p>
          <a:p>
            <a:r>
              <a:rPr lang="en-US" dirty="0"/>
              <a:t>It is a mapping reduction </a:t>
            </a:r>
            <a:r>
              <a:rPr lang="en-US" dirty="0" err="1"/>
              <a:t>frop</a:t>
            </a:r>
            <a:r>
              <a:rPr lang="en-US" dirty="0"/>
              <a:t> PCP to FOL-validity!</a:t>
            </a:r>
          </a:p>
          <a:p>
            <a:endParaRPr lang="en-US" dirty="0"/>
          </a:p>
          <a:p>
            <a:r>
              <a:rPr lang="en-US" dirty="0"/>
              <a:t>(all this in my version of CS 3100 – I tend to cover PCP always!)</a:t>
            </a:r>
          </a:p>
        </p:txBody>
      </p:sp>
    </p:spTree>
    <p:extLst>
      <p:ext uri="{BB962C8B-B14F-4D97-AF65-F5344CB8AC3E}">
        <p14:creationId xmlns:p14="http://schemas.microsoft.com/office/powerpoint/2010/main" val="2096470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2B34-0B37-F04F-90CA-2B6874DCD840}"/>
              </a:ext>
            </a:extLst>
          </p:cNvPr>
          <p:cNvSpPr>
            <a:spLocks noGrp="1"/>
          </p:cNvSpPr>
          <p:nvPr>
            <p:ph type="title"/>
          </p:nvPr>
        </p:nvSpPr>
        <p:spPr/>
        <p:txBody>
          <a:bodyPr>
            <a:normAutofit fontScale="90000"/>
          </a:bodyPr>
          <a:lstStyle/>
          <a:p>
            <a:r>
              <a:rPr lang="en-US" dirty="0"/>
              <a:t>FOL Validity is undecidable</a:t>
            </a:r>
          </a:p>
        </p:txBody>
      </p:sp>
      <p:sp>
        <p:nvSpPr>
          <p:cNvPr id="3" name="Content Placeholder 2">
            <a:extLst>
              <a:ext uri="{FF2B5EF4-FFF2-40B4-BE49-F238E27FC236}">
                <a16:creationId xmlns:a16="http://schemas.microsoft.com/office/drawing/2014/main" id="{9D503BEA-95CB-E84D-B33F-344DFAEA3EA2}"/>
              </a:ext>
            </a:extLst>
          </p:cNvPr>
          <p:cNvSpPr>
            <a:spLocks noGrp="1"/>
          </p:cNvSpPr>
          <p:nvPr>
            <p:ph idx="1"/>
          </p:nvPr>
        </p:nvSpPr>
        <p:spPr/>
        <p:txBody>
          <a:bodyPr/>
          <a:lstStyle/>
          <a:p>
            <a:r>
              <a:rPr lang="en-US" dirty="0"/>
              <a:t>Proof: Reduction from PCP</a:t>
            </a:r>
          </a:p>
          <a:p>
            <a:endParaRPr lang="en-US" dirty="0"/>
          </a:p>
          <a:p>
            <a:r>
              <a:rPr lang="en-US" dirty="0"/>
              <a:t>Given a PCP instance, build a specific FOL formula</a:t>
            </a:r>
          </a:p>
          <a:p>
            <a:endParaRPr lang="en-US" dirty="0"/>
          </a:p>
          <a:p>
            <a:r>
              <a:rPr lang="en-US" dirty="0"/>
              <a:t>Argue that the </a:t>
            </a:r>
          </a:p>
          <a:p>
            <a:pPr lvl="1"/>
            <a:r>
              <a:rPr lang="en-US" dirty="0"/>
              <a:t>FOL formula obtained via the translation (mapping reduction) from a given PCP instance  { (alpha_1, beta_1), (alpha_2, beta_2), … }</a:t>
            </a:r>
          </a:p>
          <a:p>
            <a:pPr lvl="2"/>
            <a:r>
              <a:rPr lang="en-US" dirty="0"/>
              <a:t>is </a:t>
            </a:r>
            <a:r>
              <a:rPr lang="en-US" dirty="0">
                <a:solidFill>
                  <a:srgbClr val="FF0000"/>
                </a:solidFill>
              </a:rPr>
              <a:t>valid</a:t>
            </a:r>
          </a:p>
          <a:p>
            <a:pPr lvl="1"/>
            <a:r>
              <a:rPr lang="en-US" dirty="0"/>
              <a:t> </a:t>
            </a:r>
            <a:r>
              <a:rPr lang="en-US" dirty="0">
                <a:solidFill>
                  <a:srgbClr val="FF0000"/>
                </a:solidFill>
              </a:rPr>
              <a:t>IFF</a:t>
            </a:r>
            <a:r>
              <a:rPr lang="en-US" dirty="0"/>
              <a:t> the PCP instance is solvable</a:t>
            </a:r>
          </a:p>
          <a:p>
            <a:endParaRPr lang="en-US" dirty="0"/>
          </a:p>
          <a:p>
            <a:endParaRPr lang="en-US" dirty="0"/>
          </a:p>
        </p:txBody>
      </p:sp>
    </p:spTree>
    <p:extLst>
      <p:ext uri="{BB962C8B-B14F-4D97-AF65-F5344CB8AC3E}">
        <p14:creationId xmlns:p14="http://schemas.microsoft.com/office/powerpoint/2010/main" val="1477157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5" name="Picture 4" descr="Text, letter&#10;&#10;Description automatically generated">
            <a:extLst>
              <a:ext uri="{FF2B5EF4-FFF2-40B4-BE49-F238E27FC236}">
                <a16:creationId xmlns:a16="http://schemas.microsoft.com/office/drawing/2014/main" id="{530151A6-AD48-5746-B35A-3C9394476D1F}"/>
              </a:ext>
            </a:extLst>
          </p:cNvPr>
          <p:cNvPicPr>
            <a:picLocks noChangeAspect="1"/>
          </p:cNvPicPr>
          <p:nvPr/>
        </p:nvPicPr>
        <p:blipFill>
          <a:blip r:embed="rId2"/>
          <a:stretch>
            <a:fillRect/>
          </a:stretch>
        </p:blipFill>
        <p:spPr>
          <a:xfrm>
            <a:off x="0" y="1773620"/>
            <a:ext cx="12192000" cy="3310759"/>
          </a:xfrm>
          <a:prstGeom prst="rect">
            <a:avLst/>
          </a:prstGeom>
        </p:spPr>
      </p:pic>
    </p:spTree>
    <p:extLst>
      <p:ext uri="{BB962C8B-B14F-4D97-AF65-F5344CB8AC3E}">
        <p14:creationId xmlns:p14="http://schemas.microsoft.com/office/powerpoint/2010/main" val="157253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A1B8CF77-0FCD-BA45-AEE1-F48B57D9020A}"/>
              </a:ext>
            </a:extLst>
          </p:cNvPr>
          <p:cNvPicPr>
            <a:picLocks noChangeAspect="1"/>
          </p:cNvPicPr>
          <p:nvPr/>
        </p:nvPicPr>
        <p:blipFill>
          <a:blip r:embed="rId2"/>
          <a:stretch>
            <a:fillRect/>
          </a:stretch>
        </p:blipFill>
        <p:spPr>
          <a:xfrm>
            <a:off x="349250" y="2235200"/>
            <a:ext cx="11493500" cy="2387600"/>
          </a:xfrm>
          <a:prstGeom prst="rect">
            <a:avLst/>
          </a:prstGeom>
        </p:spPr>
      </p:pic>
    </p:spTree>
    <p:extLst>
      <p:ext uri="{BB962C8B-B14F-4D97-AF65-F5344CB8AC3E}">
        <p14:creationId xmlns:p14="http://schemas.microsoft.com/office/powerpoint/2010/main" val="3271023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D8D4-1BA5-D64C-95D0-5BB4D6401BCF}"/>
              </a:ext>
            </a:extLst>
          </p:cNvPr>
          <p:cNvSpPr>
            <a:spLocks noGrp="1"/>
          </p:cNvSpPr>
          <p:nvPr>
            <p:ph type="title"/>
          </p:nvPr>
        </p:nvSpPr>
        <p:spPr>
          <a:xfrm>
            <a:off x="838200" y="365125"/>
            <a:ext cx="10515600" cy="1175439"/>
          </a:xfrm>
        </p:spPr>
        <p:txBody>
          <a:bodyPr>
            <a:normAutofit fontScale="90000"/>
          </a:bodyPr>
          <a:lstStyle/>
          <a:p>
            <a:r>
              <a:rPr lang="en-US" dirty="0"/>
              <a:t>Keep these definitions handy!  </a:t>
            </a:r>
            <a:br>
              <a:rPr lang="en-US" dirty="0"/>
            </a:br>
            <a:r>
              <a:rPr lang="en-US" dirty="0"/>
              <a:t>Answer by Zoom Text!</a:t>
            </a:r>
          </a:p>
        </p:txBody>
      </p:sp>
      <p:sp>
        <p:nvSpPr>
          <p:cNvPr id="3" name="Content Placeholder 2">
            <a:extLst>
              <a:ext uri="{FF2B5EF4-FFF2-40B4-BE49-F238E27FC236}">
                <a16:creationId xmlns:a16="http://schemas.microsoft.com/office/drawing/2014/main" id="{97D84F24-1651-3C43-9698-8A170C08A84E}"/>
              </a:ext>
            </a:extLst>
          </p:cNvPr>
          <p:cNvSpPr>
            <a:spLocks noGrp="1"/>
          </p:cNvSpPr>
          <p:nvPr>
            <p:ph idx="1"/>
          </p:nvPr>
        </p:nvSpPr>
        <p:spPr/>
        <p:txBody>
          <a:bodyPr>
            <a:normAutofit fontScale="92500" lnSpcReduction="20000"/>
          </a:bodyPr>
          <a:lstStyle/>
          <a:p>
            <a:r>
              <a:rPr lang="en-US" dirty="0"/>
              <a:t>Keep the definitions of </a:t>
            </a:r>
            <a:r>
              <a:rPr lang="en-US" dirty="0" err="1"/>
              <a:t>alpha_i</a:t>
            </a:r>
            <a:r>
              <a:rPr lang="en-US" dirty="0"/>
              <a:t> and </a:t>
            </a:r>
            <a:r>
              <a:rPr lang="en-US" dirty="0" err="1"/>
              <a:t>beta_i</a:t>
            </a:r>
            <a:r>
              <a:rPr lang="en-US" dirty="0"/>
              <a:t> handy</a:t>
            </a:r>
          </a:p>
          <a:p>
            <a:pPr lvl="1"/>
            <a:r>
              <a:rPr lang="en-US" dirty="0"/>
              <a:t>They are bit strings that describe the contents of the dominoes</a:t>
            </a:r>
          </a:p>
          <a:p>
            <a:pPr lvl="1"/>
            <a:r>
              <a:rPr lang="en-US" dirty="0"/>
              <a:t>E.g. given the dominoes [ (110,1), (1,0), (0, 110) ]</a:t>
            </a:r>
          </a:p>
          <a:p>
            <a:pPr lvl="2"/>
            <a:r>
              <a:rPr lang="en-US" dirty="0"/>
              <a:t>Draw the dominoes below</a:t>
            </a:r>
          </a:p>
          <a:p>
            <a:pPr marL="914400" lvl="2" indent="0">
              <a:buNone/>
            </a:pPr>
            <a:endParaRPr lang="en-US" dirty="0"/>
          </a:p>
          <a:p>
            <a:pPr lvl="1"/>
            <a:r>
              <a:rPr lang="en-US" dirty="0"/>
              <a:t>Alpha_1 is 110 and Beta_1 is 1: What are </a:t>
            </a:r>
          </a:p>
          <a:p>
            <a:pPr lvl="2"/>
            <a:r>
              <a:rPr lang="en-US" dirty="0"/>
              <a:t>Alpha_2 ? </a:t>
            </a:r>
          </a:p>
          <a:p>
            <a:pPr lvl="2"/>
            <a:r>
              <a:rPr lang="en-US" dirty="0"/>
              <a:t>Beta_2 ?</a:t>
            </a:r>
          </a:p>
          <a:p>
            <a:pPr lvl="2"/>
            <a:r>
              <a:rPr lang="en-US" dirty="0"/>
              <a:t>Alpha_3 ?</a:t>
            </a:r>
          </a:p>
          <a:p>
            <a:pPr lvl="2"/>
            <a:r>
              <a:rPr lang="en-US" dirty="0"/>
              <a:t>Beta_3 ?</a:t>
            </a:r>
          </a:p>
          <a:p>
            <a:pPr lvl="2"/>
            <a:endParaRPr lang="en-US" dirty="0"/>
          </a:p>
          <a:p>
            <a:pPr lvl="1"/>
            <a:r>
              <a:rPr lang="en-US" dirty="0"/>
              <a:t>What is          f_{alpha_1} ( a )  ?</a:t>
            </a:r>
          </a:p>
          <a:p>
            <a:pPr lvl="1"/>
            <a:endParaRPr lang="en-US" dirty="0"/>
          </a:p>
          <a:p>
            <a:pPr lvl="1"/>
            <a:r>
              <a:rPr lang="en-US" dirty="0"/>
              <a:t>What is         f_{beta_3} ( b )     ?</a:t>
            </a:r>
          </a:p>
        </p:txBody>
      </p:sp>
    </p:spTree>
    <p:extLst>
      <p:ext uri="{BB962C8B-B14F-4D97-AF65-F5344CB8AC3E}">
        <p14:creationId xmlns:p14="http://schemas.microsoft.com/office/powerpoint/2010/main" val="3777113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4" name="Picture 3" descr="Text, letter&#10;&#10;Description automatically generated">
            <a:extLst>
              <a:ext uri="{FF2B5EF4-FFF2-40B4-BE49-F238E27FC236}">
                <a16:creationId xmlns:a16="http://schemas.microsoft.com/office/drawing/2014/main" id="{7B3AAC47-E878-5E4C-86D9-F39C23CEFEC1}"/>
              </a:ext>
            </a:extLst>
          </p:cNvPr>
          <p:cNvPicPr>
            <a:picLocks noChangeAspect="1"/>
          </p:cNvPicPr>
          <p:nvPr/>
        </p:nvPicPr>
        <p:blipFill>
          <a:blip r:embed="rId2"/>
          <a:stretch>
            <a:fillRect/>
          </a:stretch>
        </p:blipFill>
        <p:spPr>
          <a:xfrm>
            <a:off x="0" y="1832674"/>
            <a:ext cx="12192000" cy="3192651"/>
          </a:xfrm>
          <a:prstGeom prst="rect">
            <a:avLst/>
          </a:prstGeom>
        </p:spPr>
      </p:pic>
    </p:spTree>
    <p:extLst>
      <p:ext uri="{BB962C8B-B14F-4D97-AF65-F5344CB8AC3E}">
        <p14:creationId xmlns:p14="http://schemas.microsoft.com/office/powerpoint/2010/main" val="2907983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3030-8B1C-A64C-8A0B-D95DE24D542F}"/>
              </a:ext>
            </a:extLst>
          </p:cNvPr>
          <p:cNvSpPr>
            <a:spLocks noGrp="1"/>
          </p:cNvSpPr>
          <p:nvPr>
            <p:ph type="title"/>
          </p:nvPr>
        </p:nvSpPr>
        <p:spPr/>
        <p:txBody>
          <a:bodyPr>
            <a:normAutofit fontScale="90000"/>
          </a:bodyPr>
          <a:lstStyle/>
          <a:p>
            <a:r>
              <a:rPr lang="en-US" dirty="0"/>
              <a:t>Keep these aside! We will need ‘</a:t>
            </a:r>
            <a:r>
              <a:rPr lang="en-US" dirty="0" err="1"/>
              <a:t>em</a:t>
            </a:r>
            <a:r>
              <a:rPr lang="en-US" dirty="0"/>
              <a:t> later</a:t>
            </a:r>
          </a:p>
        </p:txBody>
      </p:sp>
      <p:sp>
        <p:nvSpPr>
          <p:cNvPr id="3" name="Content Placeholder 2">
            <a:extLst>
              <a:ext uri="{FF2B5EF4-FFF2-40B4-BE49-F238E27FC236}">
                <a16:creationId xmlns:a16="http://schemas.microsoft.com/office/drawing/2014/main" id="{4A3AF673-604E-4C47-9B8F-218467113164}"/>
              </a:ext>
            </a:extLst>
          </p:cNvPr>
          <p:cNvSpPr>
            <a:spLocks noGrp="1"/>
          </p:cNvSpPr>
          <p:nvPr>
            <p:ph idx="1"/>
          </p:nvPr>
        </p:nvSpPr>
        <p:spPr/>
        <p:txBody>
          <a:bodyPr/>
          <a:lstStyle/>
          <a:p>
            <a:r>
              <a:rPr lang="en-US" dirty="0"/>
              <a:t>A1</a:t>
            </a:r>
          </a:p>
          <a:p>
            <a:endParaRPr lang="en-US" dirty="0"/>
          </a:p>
          <a:p>
            <a:endParaRPr lang="en-US" dirty="0"/>
          </a:p>
          <a:p>
            <a:r>
              <a:rPr lang="en-US" dirty="0"/>
              <a:t>A2</a:t>
            </a:r>
          </a:p>
          <a:p>
            <a:endParaRPr lang="en-US" dirty="0"/>
          </a:p>
          <a:p>
            <a:endParaRPr lang="en-US" dirty="0"/>
          </a:p>
          <a:p>
            <a:r>
              <a:rPr lang="en-US" dirty="0"/>
              <a:t>C1</a:t>
            </a:r>
          </a:p>
        </p:txBody>
      </p:sp>
    </p:spTree>
    <p:extLst>
      <p:ext uri="{BB962C8B-B14F-4D97-AF65-F5344CB8AC3E}">
        <p14:creationId xmlns:p14="http://schemas.microsoft.com/office/powerpoint/2010/main" val="123980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4" name="Picture 3" descr="Text, letter&#10;&#10;Description automatically generated">
            <a:extLst>
              <a:ext uri="{FF2B5EF4-FFF2-40B4-BE49-F238E27FC236}">
                <a16:creationId xmlns:a16="http://schemas.microsoft.com/office/drawing/2014/main" id="{41945F50-DA42-4140-A091-26DD8986C36F}"/>
              </a:ext>
            </a:extLst>
          </p:cNvPr>
          <p:cNvPicPr>
            <a:picLocks noChangeAspect="1"/>
          </p:cNvPicPr>
          <p:nvPr/>
        </p:nvPicPr>
        <p:blipFill>
          <a:blip r:embed="rId2"/>
          <a:stretch>
            <a:fillRect/>
          </a:stretch>
        </p:blipFill>
        <p:spPr>
          <a:xfrm>
            <a:off x="0" y="983412"/>
            <a:ext cx="12192000" cy="5284944"/>
          </a:xfrm>
          <a:prstGeom prst="rect">
            <a:avLst/>
          </a:prstGeom>
        </p:spPr>
      </p:pic>
    </p:spTree>
    <p:extLst>
      <p:ext uri="{BB962C8B-B14F-4D97-AF65-F5344CB8AC3E}">
        <p14:creationId xmlns:p14="http://schemas.microsoft.com/office/powerpoint/2010/main" val="3812150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648A-9159-F346-99BD-B7A92BC9F5BE}"/>
              </a:ext>
            </a:extLst>
          </p:cNvPr>
          <p:cNvSpPr>
            <a:spLocks noGrp="1"/>
          </p:cNvSpPr>
          <p:nvPr>
            <p:ph type="title"/>
          </p:nvPr>
        </p:nvSpPr>
        <p:spPr/>
        <p:txBody>
          <a:bodyPr>
            <a:normAutofit fontScale="90000"/>
          </a:bodyPr>
          <a:lstStyle/>
          <a:p>
            <a:r>
              <a:rPr lang="en-US" dirty="0"/>
              <a:t>Details</a:t>
            </a:r>
          </a:p>
        </p:txBody>
      </p:sp>
      <p:sp>
        <p:nvSpPr>
          <p:cNvPr id="3" name="Content Placeholder 2">
            <a:extLst>
              <a:ext uri="{FF2B5EF4-FFF2-40B4-BE49-F238E27FC236}">
                <a16:creationId xmlns:a16="http://schemas.microsoft.com/office/drawing/2014/main" id="{AE758E27-716C-6244-83C2-358523199108}"/>
              </a:ext>
            </a:extLst>
          </p:cNvPr>
          <p:cNvSpPr>
            <a:spLocks noGrp="1"/>
          </p:cNvSpPr>
          <p:nvPr>
            <p:ph idx="1"/>
          </p:nvPr>
        </p:nvSpPr>
        <p:spPr/>
        <p:txBody>
          <a:bodyPr>
            <a:normAutofit fontScale="92500" lnSpcReduction="10000"/>
          </a:bodyPr>
          <a:lstStyle/>
          <a:p>
            <a:r>
              <a:rPr lang="en-US" dirty="0"/>
              <a:t>We are assuming that W_S, the FOL formula obtained by translating the PCP instance S is valid</a:t>
            </a:r>
          </a:p>
          <a:p>
            <a:endParaRPr lang="en-US" dirty="0"/>
          </a:p>
          <a:p>
            <a:r>
              <a:rPr lang="en-US" dirty="0"/>
              <a:t>Thus S is true under </a:t>
            </a:r>
            <a:r>
              <a:rPr lang="en-US" dirty="0">
                <a:solidFill>
                  <a:srgbClr val="FF0000"/>
                </a:solidFill>
              </a:rPr>
              <a:t>all</a:t>
            </a:r>
            <a:r>
              <a:rPr lang="en-US" dirty="0"/>
              <a:t> interpretations</a:t>
            </a:r>
          </a:p>
          <a:p>
            <a:r>
              <a:rPr lang="en-US" dirty="0"/>
              <a:t>Thus we can choose </a:t>
            </a:r>
            <a:r>
              <a:rPr lang="en-US" dirty="0">
                <a:solidFill>
                  <a:srgbClr val="0432FF"/>
                </a:solidFill>
              </a:rPr>
              <a:t>any </a:t>
            </a:r>
            <a:r>
              <a:rPr lang="en-US" dirty="0"/>
              <a:t>interpretation we like (to finish our proof)</a:t>
            </a:r>
          </a:p>
          <a:p>
            <a:endParaRPr lang="en-US" dirty="0"/>
          </a:p>
          <a:p>
            <a:r>
              <a:rPr lang="en-US" dirty="0"/>
              <a:t>Recall (from a previous lecture) that given a formula, we can choose the domain of interpretation D to be Nat or Sigma* and choose the function and predicate symbols’ meanings to be anything at all over that domain (those slides are provided next, to jog your memory)</a:t>
            </a:r>
          </a:p>
        </p:txBody>
      </p:sp>
    </p:spTree>
    <p:extLst>
      <p:ext uri="{BB962C8B-B14F-4D97-AF65-F5344CB8AC3E}">
        <p14:creationId xmlns:p14="http://schemas.microsoft.com/office/powerpoint/2010/main" val="2576863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True under this interpretation? Your answer?</a:t>
            </a:r>
          </a:p>
        </p:txBody>
      </p:sp>
      <p:pic>
        <p:nvPicPr>
          <p:cNvPr id="4" name="Picture 3" descr="Text&#10;&#10;Description automatically generated">
            <a:extLst>
              <a:ext uri="{FF2B5EF4-FFF2-40B4-BE49-F238E27FC236}">
                <a16:creationId xmlns:a16="http://schemas.microsoft.com/office/drawing/2014/main" id="{D84C0ECD-D1E6-A44B-BD51-A8DF09ABF60D}"/>
              </a:ext>
            </a:extLst>
          </p:cNvPr>
          <p:cNvPicPr>
            <a:picLocks noChangeAspect="1"/>
          </p:cNvPicPr>
          <p:nvPr/>
        </p:nvPicPr>
        <p:blipFill>
          <a:blip r:embed="rId2"/>
          <a:stretch>
            <a:fillRect/>
          </a:stretch>
        </p:blipFill>
        <p:spPr>
          <a:xfrm>
            <a:off x="97575" y="2997200"/>
            <a:ext cx="5062287" cy="1943100"/>
          </a:xfrm>
          <a:prstGeom prst="rect">
            <a:avLst/>
          </a:prstGeom>
        </p:spPr>
      </p:pic>
      <p:pic>
        <p:nvPicPr>
          <p:cNvPr id="5" name="Picture 4" descr="Text&#10;&#10;Description automatically generated">
            <a:extLst>
              <a:ext uri="{FF2B5EF4-FFF2-40B4-BE49-F238E27FC236}">
                <a16:creationId xmlns:a16="http://schemas.microsoft.com/office/drawing/2014/main" id="{7C2C9C00-5E99-C74E-8E52-A3C9AE2BF4C1}"/>
              </a:ext>
            </a:extLst>
          </p:cNvPr>
          <p:cNvPicPr>
            <a:picLocks noChangeAspect="1"/>
          </p:cNvPicPr>
          <p:nvPr/>
        </p:nvPicPr>
        <p:blipFill>
          <a:blip r:embed="rId3"/>
          <a:stretch>
            <a:fillRect/>
          </a:stretch>
        </p:blipFill>
        <p:spPr>
          <a:xfrm>
            <a:off x="642937" y="1054100"/>
            <a:ext cx="7391400" cy="1943100"/>
          </a:xfrm>
          <a:prstGeom prst="rect">
            <a:avLst/>
          </a:prstGeom>
        </p:spPr>
      </p:pic>
      <p:pic>
        <p:nvPicPr>
          <p:cNvPr id="6" name="Picture 5" descr="Text&#10;&#10;Description automatically generated">
            <a:extLst>
              <a:ext uri="{FF2B5EF4-FFF2-40B4-BE49-F238E27FC236}">
                <a16:creationId xmlns:a16="http://schemas.microsoft.com/office/drawing/2014/main" id="{B80D934C-830E-D848-8134-948691ACA176}"/>
              </a:ext>
            </a:extLst>
          </p:cNvPr>
          <p:cNvPicPr>
            <a:picLocks noChangeAspect="1"/>
          </p:cNvPicPr>
          <p:nvPr/>
        </p:nvPicPr>
        <p:blipFill>
          <a:blip r:embed="rId4"/>
          <a:stretch>
            <a:fillRect/>
          </a:stretch>
        </p:blipFill>
        <p:spPr>
          <a:xfrm>
            <a:off x="3692544" y="3953991"/>
            <a:ext cx="3162196" cy="2175013"/>
          </a:xfrm>
          <a:prstGeom prst="rect">
            <a:avLst/>
          </a:prstGeom>
        </p:spPr>
      </p:pic>
      <p:pic>
        <p:nvPicPr>
          <p:cNvPr id="7" name="Picture 6" descr="Table&#10;&#10;Description automatically generated">
            <a:extLst>
              <a:ext uri="{FF2B5EF4-FFF2-40B4-BE49-F238E27FC236}">
                <a16:creationId xmlns:a16="http://schemas.microsoft.com/office/drawing/2014/main" id="{6E04F4CE-1E04-B74E-85A5-CA4CA0C6287E}"/>
              </a:ext>
            </a:extLst>
          </p:cNvPr>
          <p:cNvPicPr>
            <a:picLocks noChangeAspect="1"/>
          </p:cNvPicPr>
          <p:nvPr/>
        </p:nvPicPr>
        <p:blipFill>
          <a:blip r:embed="rId5"/>
          <a:stretch>
            <a:fillRect/>
          </a:stretch>
        </p:blipFill>
        <p:spPr>
          <a:xfrm>
            <a:off x="8034337" y="3404941"/>
            <a:ext cx="2774696" cy="2724063"/>
          </a:xfrm>
          <a:prstGeom prst="rect">
            <a:avLst/>
          </a:prstGeom>
        </p:spPr>
      </p:pic>
      <p:sp>
        <p:nvSpPr>
          <p:cNvPr id="3" name="TextBox 2">
            <a:extLst>
              <a:ext uri="{FF2B5EF4-FFF2-40B4-BE49-F238E27FC236}">
                <a16:creationId xmlns:a16="http://schemas.microsoft.com/office/drawing/2014/main" id="{3AE87AC8-6431-6049-90AE-32C3A26D00DA}"/>
              </a:ext>
            </a:extLst>
          </p:cNvPr>
          <p:cNvSpPr txBox="1"/>
          <p:nvPr/>
        </p:nvSpPr>
        <p:spPr>
          <a:xfrm>
            <a:off x="8034337" y="1262270"/>
            <a:ext cx="3179075" cy="1477328"/>
          </a:xfrm>
          <a:prstGeom prst="rect">
            <a:avLst/>
          </a:prstGeom>
          <a:noFill/>
        </p:spPr>
        <p:txBody>
          <a:bodyPr wrap="none" rtlCol="0">
            <a:spAutoFit/>
          </a:bodyPr>
          <a:lstStyle/>
          <a:p>
            <a:r>
              <a:rPr lang="en-US" dirty="0"/>
              <a:t>For this formula, it was true </a:t>
            </a:r>
          </a:p>
          <a:p>
            <a:r>
              <a:rPr lang="en-US" dirty="0"/>
              <a:t>Under two interpretations</a:t>
            </a:r>
          </a:p>
          <a:p>
            <a:r>
              <a:rPr lang="en-US" dirty="0"/>
              <a:t>And false under the third</a:t>
            </a:r>
          </a:p>
          <a:p>
            <a:endParaRPr lang="en-US" dirty="0"/>
          </a:p>
          <a:p>
            <a:r>
              <a:rPr lang="en-US" dirty="0">
                <a:solidFill>
                  <a:srgbClr val="0432FF"/>
                </a:solidFill>
              </a:rPr>
              <a:t>Which one?</a:t>
            </a:r>
          </a:p>
        </p:txBody>
      </p:sp>
    </p:spTree>
    <p:extLst>
      <p:ext uri="{BB962C8B-B14F-4D97-AF65-F5344CB8AC3E}">
        <p14:creationId xmlns:p14="http://schemas.microsoft.com/office/powerpoint/2010/main" val="2184706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But we are now working on W_S being valid</a:t>
            </a:r>
          </a:p>
        </p:txBody>
      </p:sp>
      <p:pic>
        <p:nvPicPr>
          <p:cNvPr id="4" name="Picture 3" descr="Text, letter&#10;&#10;Description automatically generated">
            <a:extLst>
              <a:ext uri="{FF2B5EF4-FFF2-40B4-BE49-F238E27FC236}">
                <a16:creationId xmlns:a16="http://schemas.microsoft.com/office/drawing/2014/main" id="{7B3AAC47-E878-5E4C-86D9-F39C23CEFEC1}"/>
              </a:ext>
            </a:extLst>
          </p:cNvPr>
          <p:cNvPicPr>
            <a:picLocks noChangeAspect="1"/>
          </p:cNvPicPr>
          <p:nvPr/>
        </p:nvPicPr>
        <p:blipFill>
          <a:blip r:embed="rId2"/>
          <a:stretch>
            <a:fillRect/>
          </a:stretch>
        </p:blipFill>
        <p:spPr>
          <a:xfrm>
            <a:off x="0" y="1832674"/>
            <a:ext cx="12192000" cy="3192651"/>
          </a:xfrm>
          <a:prstGeom prst="rect">
            <a:avLst/>
          </a:prstGeom>
        </p:spPr>
      </p:pic>
      <p:sp>
        <p:nvSpPr>
          <p:cNvPr id="3" name="TextBox 2">
            <a:extLst>
              <a:ext uri="{FF2B5EF4-FFF2-40B4-BE49-F238E27FC236}">
                <a16:creationId xmlns:a16="http://schemas.microsoft.com/office/drawing/2014/main" id="{F47F598F-379D-0B45-860A-59E3DAF8F840}"/>
              </a:ext>
            </a:extLst>
          </p:cNvPr>
          <p:cNvSpPr txBox="1"/>
          <p:nvPr/>
        </p:nvSpPr>
        <p:spPr>
          <a:xfrm>
            <a:off x="3717235" y="5267739"/>
            <a:ext cx="6118085" cy="923330"/>
          </a:xfrm>
          <a:prstGeom prst="rect">
            <a:avLst/>
          </a:prstGeom>
          <a:noFill/>
        </p:spPr>
        <p:txBody>
          <a:bodyPr wrap="none" rtlCol="0">
            <a:spAutoFit/>
          </a:bodyPr>
          <a:lstStyle/>
          <a:p>
            <a:r>
              <a:rPr lang="en-US" dirty="0"/>
              <a:t>That means, under </a:t>
            </a:r>
            <a:r>
              <a:rPr lang="en-US" dirty="0">
                <a:solidFill>
                  <a:srgbClr val="0432FF"/>
                </a:solidFill>
              </a:rPr>
              <a:t>ANY</a:t>
            </a:r>
            <a:r>
              <a:rPr lang="en-US" dirty="0"/>
              <a:t> interpretation, it is the case that</a:t>
            </a:r>
          </a:p>
          <a:p>
            <a:endParaRPr lang="en-US" dirty="0"/>
          </a:p>
          <a:p>
            <a:r>
              <a:rPr lang="en-US" dirty="0"/>
              <a:t>A1 /\ A2 =&gt; C1    is </a:t>
            </a:r>
            <a:r>
              <a:rPr lang="en-US" dirty="0">
                <a:solidFill>
                  <a:srgbClr val="0432FF"/>
                </a:solidFill>
              </a:rPr>
              <a:t>true</a:t>
            </a:r>
          </a:p>
        </p:txBody>
      </p:sp>
    </p:spTree>
    <p:extLst>
      <p:ext uri="{BB962C8B-B14F-4D97-AF65-F5344CB8AC3E}">
        <p14:creationId xmlns:p14="http://schemas.microsoft.com/office/powerpoint/2010/main" val="3624770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p:txBody>
          <a:bodyPr>
            <a:normAutofit fontScale="90000"/>
          </a:bodyPr>
          <a:lstStyle/>
          <a:p>
            <a:r>
              <a:rPr lang="en-US" dirty="0"/>
              <a:t>Proof setup for W_S is valid </a:t>
            </a:r>
            <a:r>
              <a:rPr lang="en-US" dirty="0">
                <a:sym typeface="Wingdings" pitchFamily="2" charset="2"/>
              </a:rPr>
              <a:t> S is solvable</a:t>
            </a:r>
            <a:endParaRPr lang="en-US" dirty="0"/>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6847772" cy="369332"/>
          </a:xfrm>
          <a:prstGeom prst="rect">
            <a:avLst/>
          </a:prstGeom>
          <a:noFill/>
        </p:spPr>
        <p:txBody>
          <a:bodyPr wrap="none" rtlCol="0">
            <a:spAutoFit/>
          </a:bodyPr>
          <a:lstStyle/>
          <a:p>
            <a:r>
              <a:rPr lang="en-US" dirty="0">
                <a:solidFill>
                  <a:srgbClr val="0432FF"/>
                </a:solidFill>
              </a:rPr>
              <a:t>Under THIS interpretation --- call it PI (for Post Interpretation!!)</a:t>
            </a:r>
          </a:p>
        </p:txBody>
      </p:sp>
    </p:spTree>
    <p:extLst>
      <p:ext uri="{BB962C8B-B14F-4D97-AF65-F5344CB8AC3E}">
        <p14:creationId xmlns:p14="http://schemas.microsoft.com/office/powerpoint/2010/main" val="3887300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fontScale="90000"/>
          </a:bodyPr>
          <a:lstStyle/>
          <a:p>
            <a:r>
              <a:rPr lang="en-US" dirty="0"/>
              <a:t>Why is A1 true under PI? Let us break this down! </a:t>
            </a: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4186434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fontScale="90000"/>
          </a:bodyPr>
          <a:lstStyle/>
          <a:p>
            <a:r>
              <a:rPr lang="en-US" dirty="0"/>
              <a:t>Why is  p ( f_{alpha_1}(a), f_{beta_1}(a) ) true?</a:t>
            </a: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236345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6" name="Picture 5" descr="Text, letter&#10;&#10;Description automatically generated">
            <a:extLst>
              <a:ext uri="{FF2B5EF4-FFF2-40B4-BE49-F238E27FC236}">
                <a16:creationId xmlns:a16="http://schemas.microsoft.com/office/drawing/2014/main" id="{1563BCBA-8210-5048-B359-5A7F9490566F}"/>
              </a:ext>
            </a:extLst>
          </p:cNvPr>
          <p:cNvPicPr>
            <a:picLocks noChangeAspect="1"/>
          </p:cNvPicPr>
          <p:nvPr/>
        </p:nvPicPr>
        <p:blipFill>
          <a:blip r:embed="rId2"/>
          <a:stretch>
            <a:fillRect/>
          </a:stretch>
        </p:blipFill>
        <p:spPr>
          <a:xfrm>
            <a:off x="425450" y="1164332"/>
            <a:ext cx="10266795" cy="5058667"/>
          </a:xfrm>
          <a:prstGeom prst="rect">
            <a:avLst/>
          </a:prstGeom>
        </p:spPr>
      </p:pic>
    </p:spTree>
    <p:extLst>
      <p:ext uri="{BB962C8B-B14F-4D97-AF65-F5344CB8AC3E}">
        <p14:creationId xmlns:p14="http://schemas.microsoft.com/office/powerpoint/2010/main" val="354859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1800" dirty="0"/>
              <a:t>Why is  p ( f_{alpha_1}(a), f_{beta_1}(a) ) true?  </a:t>
            </a:r>
            <a:r>
              <a:rPr lang="en-US" sz="1800" dirty="0">
                <a:solidFill>
                  <a:srgbClr val="FF0000"/>
                </a:solidFill>
              </a:rPr>
              <a:t>Ans</a:t>
            </a:r>
            <a:r>
              <a:rPr lang="en-US" sz="1800" dirty="0"/>
              <a:t>: </a:t>
            </a:r>
            <a:r>
              <a:rPr lang="en-US" sz="1800" dirty="0">
                <a:solidFill>
                  <a:srgbClr val="0432FF"/>
                </a:solidFill>
              </a:rPr>
              <a:t>Because it reduces to p ( alpha_1, beta_1 )   !!!</a:t>
            </a: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643426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1800" dirty="0"/>
              <a:t>Why is  p ( f_{alpha_2}(a), f_{beta_2}(a) ) true?  </a:t>
            </a:r>
            <a:r>
              <a:rPr lang="en-US" sz="1800" dirty="0">
                <a:solidFill>
                  <a:srgbClr val="FF0000"/>
                </a:solidFill>
              </a:rPr>
              <a:t>Ans</a:t>
            </a:r>
            <a:r>
              <a:rPr lang="en-US" sz="1800" dirty="0"/>
              <a:t>: </a:t>
            </a:r>
            <a:r>
              <a:rPr lang="en-US" sz="1800" dirty="0">
                <a:solidFill>
                  <a:srgbClr val="0432FF"/>
                </a:solidFill>
              </a:rPr>
              <a:t>YOU PLEASE TYPE IN !!</a:t>
            </a: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762924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1800" dirty="0"/>
              <a:t>The conjunction of all these primitive applications of p are true! Thus A1 is true!</a:t>
            </a:r>
            <a:endParaRPr lang="en-US" sz="1800" dirty="0">
              <a:solidFill>
                <a:srgbClr val="0432FF"/>
              </a:solidFill>
            </a:endParaRP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4006157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1800" dirty="0"/>
              <a:t>Now why is one p(</a:t>
            </a:r>
            <a:r>
              <a:rPr lang="en-US" sz="1800" dirty="0" err="1"/>
              <a:t>x,y</a:t>
            </a:r>
            <a:r>
              <a:rPr lang="en-US" sz="1800" dirty="0"/>
              <a:t>) =&gt; p(f_{</a:t>
            </a:r>
            <a:r>
              <a:rPr lang="en-US" sz="1800" dirty="0" err="1"/>
              <a:t>alpha_i</a:t>
            </a:r>
            <a:r>
              <a:rPr lang="en-US" sz="1800" dirty="0"/>
              <a:t>}(x), f_{</a:t>
            </a:r>
            <a:r>
              <a:rPr lang="en-US" sz="1800" dirty="0" err="1"/>
              <a:t>beta_i</a:t>
            </a:r>
            <a:r>
              <a:rPr lang="en-US" sz="1800" dirty="0"/>
              <a:t>}(x) ) true?</a:t>
            </a:r>
            <a:endParaRPr lang="en-US" sz="1800" dirty="0">
              <a:solidFill>
                <a:srgbClr val="0432FF"/>
              </a:solidFill>
            </a:endParaRP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422301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1800" dirty="0"/>
              <a:t>Now why is one p(</a:t>
            </a:r>
            <a:r>
              <a:rPr lang="en-US" sz="1800" dirty="0" err="1"/>
              <a:t>x,y</a:t>
            </a:r>
            <a:r>
              <a:rPr lang="en-US" sz="1800" dirty="0"/>
              <a:t>) =&gt; p(f_{</a:t>
            </a:r>
            <a:r>
              <a:rPr lang="en-US" sz="1800" dirty="0" err="1"/>
              <a:t>alpha_i</a:t>
            </a:r>
            <a:r>
              <a:rPr lang="en-US" sz="1800" dirty="0"/>
              <a:t>}(x), f_{</a:t>
            </a:r>
            <a:r>
              <a:rPr lang="en-US" sz="1800" dirty="0" err="1"/>
              <a:t>beta_i</a:t>
            </a:r>
            <a:r>
              <a:rPr lang="en-US" sz="1800" dirty="0"/>
              <a:t>}(x) ) true? </a:t>
            </a:r>
            <a:r>
              <a:rPr lang="en-US" sz="1800" dirty="0">
                <a:solidFill>
                  <a:srgbClr val="FF0000"/>
                </a:solidFill>
              </a:rPr>
              <a:t>ANS</a:t>
            </a:r>
            <a:r>
              <a:rPr lang="en-US" sz="1800" dirty="0"/>
              <a:t>: see what “f” and “p” mean !!</a:t>
            </a:r>
            <a:endParaRPr lang="en-US" sz="1800" dirty="0">
              <a:solidFill>
                <a:srgbClr val="0432FF"/>
              </a:solidFill>
            </a:endParaRP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4054952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1400" dirty="0"/>
              <a:t>Now why is one p(</a:t>
            </a:r>
            <a:r>
              <a:rPr lang="en-US" sz="1400" dirty="0" err="1"/>
              <a:t>x,y</a:t>
            </a:r>
            <a:r>
              <a:rPr lang="en-US" sz="1400" dirty="0"/>
              <a:t>) =&gt; p(f_{</a:t>
            </a:r>
            <a:r>
              <a:rPr lang="en-US" sz="1400" dirty="0" err="1"/>
              <a:t>alpha_i</a:t>
            </a:r>
            <a:r>
              <a:rPr lang="en-US" sz="1400" dirty="0"/>
              <a:t>}(x), f_{</a:t>
            </a:r>
            <a:r>
              <a:rPr lang="en-US" sz="1400" dirty="0" err="1"/>
              <a:t>beta_i</a:t>
            </a:r>
            <a:r>
              <a:rPr lang="en-US" sz="1400" dirty="0"/>
              <a:t>}(x) ) true? </a:t>
            </a:r>
            <a:r>
              <a:rPr lang="en-US" sz="1800" dirty="0">
                <a:solidFill>
                  <a:srgbClr val="FF0000"/>
                </a:solidFill>
              </a:rPr>
              <a:t>ANS</a:t>
            </a:r>
            <a:r>
              <a:rPr lang="en-US" sz="1800" dirty="0"/>
              <a:t>: Basically, A2 keeps extending the alpha/beta sequences and they are in the matching order! Thus the whole nested A2 conjunction is true!</a:t>
            </a:r>
            <a:endParaRPr lang="en-US" sz="1800" dirty="0">
              <a:solidFill>
                <a:srgbClr val="0432FF"/>
              </a:solidFill>
            </a:endParaRP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40845079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1400" dirty="0"/>
              <a:t>This means that A2 is true!   We know that A1, A2 are true   and A1, A2 =&gt; C1   is true [[ why ?? ]] Thus what about C1 ?? </a:t>
            </a:r>
            <a:endParaRPr lang="en-US" sz="1800" dirty="0">
              <a:solidFill>
                <a:srgbClr val="0432FF"/>
              </a:solidFill>
            </a:endParaRP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1472646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1400" dirty="0"/>
              <a:t>This means that A2 is true!   We know that A1, A2 are true   and A1, A2 =&gt; C1   is true [[ why? </a:t>
            </a:r>
            <a:r>
              <a:rPr lang="en-US" sz="1400" dirty="0">
                <a:solidFill>
                  <a:srgbClr val="FF0000"/>
                </a:solidFill>
              </a:rPr>
              <a:t>W_S is valid! </a:t>
            </a:r>
            <a:r>
              <a:rPr lang="en-US" sz="1400" dirty="0"/>
              <a:t>]] Thus what about C1 ?? </a:t>
            </a:r>
            <a:r>
              <a:rPr lang="en-US" sz="1400" dirty="0">
                <a:solidFill>
                  <a:srgbClr val="FF0000"/>
                </a:solidFill>
              </a:rPr>
              <a:t>True!</a:t>
            </a:r>
            <a:endParaRPr lang="en-US" sz="1800" dirty="0">
              <a:solidFill>
                <a:srgbClr val="FF0000"/>
              </a:solidFill>
            </a:endParaRP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40635868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2000" dirty="0"/>
              <a:t>What does C1 being true mean ?</a:t>
            </a:r>
            <a:endParaRPr lang="en-US" sz="2000" dirty="0">
              <a:solidFill>
                <a:srgbClr val="FF0000"/>
              </a:solidFill>
            </a:endParaRP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1659891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FDC-714E-CB46-B7C0-9959D8912751}"/>
              </a:ext>
            </a:extLst>
          </p:cNvPr>
          <p:cNvSpPr>
            <a:spLocks noGrp="1"/>
          </p:cNvSpPr>
          <p:nvPr>
            <p:ph type="title"/>
          </p:nvPr>
        </p:nvSpPr>
        <p:spPr>
          <a:xfrm>
            <a:off x="838200" y="365126"/>
            <a:ext cx="11172568" cy="618286"/>
          </a:xfrm>
        </p:spPr>
        <p:txBody>
          <a:bodyPr>
            <a:normAutofit/>
          </a:bodyPr>
          <a:lstStyle/>
          <a:p>
            <a:r>
              <a:rPr lang="en-US" sz="2000" dirty="0"/>
              <a:t>What does C1 being true mean  ?   Means that the PCP system S has a solution, namely z !!</a:t>
            </a:r>
            <a:endParaRPr lang="en-US" sz="2000" dirty="0">
              <a:solidFill>
                <a:srgbClr val="FF0000"/>
              </a:solidFill>
            </a:endParaRPr>
          </a:p>
        </p:txBody>
      </p:sp>
      <p:pic>
        <p:nvPicPr>
          <p:cNvPr id="5" name="Picture 4" descr="Text&#10;&#10;Description automatically generated">
            <a:extLst>
              <a:ext uri="{FF2B5EF4-FFF2-40B4-BE49-F238E27FC236}">
                <a16:creationId xmlns:a16="http://schemas.microsoft.com/office/drawing/2014/main" id="{E48D4145-3233-3844-9205-5977087C53F2}"/>
              </a:ext>
            </a:extLst>
          </p:cNvPr>
          <p:cNvPicPr>
            <a:picLocks noChangeAspect="1"/>
          </p:cNvPicPr>
          <p:nvPr/>
        </p:nvPicPr>
        <p:blipFill>
          <a:blip r:embed="rId2"/>
          <a:stretch>
            <a:fillRect/>
          </a:stretch>
        </p:blipFill>
        <p:spPr>
          <a:xfrm>
            <a:off x="433552" y="1968345"/>
            <a:ext cx="11002520" cy="18062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4B3F1AC-9872-DF41-8992-764DD7CA33D2}"/>
              </a:ext>
            </a:extLst>
          </p:cNvPr>
          <p:cNvPicPr>
            <a:picLocks noChangeAspect="1"/>
          </p:cNvPicPr>
          <p:nvPr/>
        </p:nvPicPr>
        <p:blipFill>
          <a:blip r:embed="rId3"/>
          <a:stretch>
            <a:fillRect/>
          </a:stretch>
        </p:blipFill>
        <p:spPr>
          <a:xfrm>
            <a:off x="370702" y="4180728"/>
            <a:ext cx="11407168" cy="2472538"/>
          </a:xfrm>
          <a:prstGeom prst="rect">
            <a:avLst/>
          </a:prstGeom>
        </p:spPr>
      </p:pic>
      <p:sp>
        <p:nvSpPr>
          <p:cNvPr id="8" name="TextBox 7">
            <a:extLst>
              <a:ext uri="{FF2B5EF4-FFF2-40B4-BE49-F238E27FC236}">
                <a16:creationId xmlns:a16="http://schemas.microsoft.com/office/drawing/2014/main" id="{FEC874FD-A884-2949-A680-145468B2549A}"/>
              </a:ext>
            </a:extLst>
          </p:cNvPr>
          <p:cNvSpPr txBox="1"/>
          <p:nvPr/>
        </p:nvSpPr>
        <p:spPr>
          <a:xfrm>
            <a:off x="1560443" y="1421296"/>
            <a:ext cx="6666953" cy="369332"/>
          </a:xfrm>
          <a:prstGeom prst="rect">
            <a:avLst/>
          </a:prstGeom>
          <a:noFill/>
        </p:spPr>
        <p:txBody>
          <a:bodyPr wrap="none" rtlCol="0">
            <a:spAutoFit/>
          </a:bodyPr>
          <a:lstStyle/>
          <a:p>
            <a:r>
              <a:rPr lang="en-US" dirty="0">
                <a:solidFill>
                  <a:srgbClr val="0432FF"/>
                </a:solidFill>
              </a:rPr>
              <a:t>Thus, we are going to interpret A1 /\ A2 =&gt; C1  below, where…</a:t>
            </a:r>
          </a:p>
        </p:txBody>
      </p:sp>
      <p:sp>
        <p:nvSpPr>
          <p:cNvPr id="9" name="TextBox 8">
            <a:extLst>
              <a:ext uri="{FF2B5EF4-FFF2-40B4-BE49-F238E27FC236}">
                <a16:creationId xmlns:a16="http://schemas.microsoft.com/office/drawing/2014/main" id="{A34B7D9F-D0F4-6D44-9873-2B207FD8D735}"/>
              </a:ext>
            </a:extLst>
          </p:cNvPr>
          <p:cNvSpPr txBox="1"/>
          <p:nvPr/>
        </p:nvSpPr>
        <p:spPr>
          <a:xfrm>
            <a:off x="2170043" y="4108175"/>
            <a:ext cx="2948884" cy="369332"/>
          </a:xfrm>
          <a:prstGeom prst="rect">
            <a:avLst/>
          </a:prstGeom>
          <a:noFill/>
        </p:spPr>
        <p:txBody>
          <a:bodyPr wrap="none" rtlCol="0">
            <a:spAutoFit/>
          </a:bodyPr>
          <a:lstStyle/>
          <a:p>
            <a:r>
              <a:rPr lang="en-US" dirty="0">
                <a:solidFill>
                  <a:srgbClr val="0432FF"/>
                </a:solidFill>
              </a:rPr>
              <a:t>Under THIS interpretation!</a:t>
            </a:r>
          </a:p>
        </p:txBody>
      </p:sp>
    </p:spTree>
    <p:extLst>
      <p:ext uri="{BB962C8B-B14F-4D97-AF65-F5344CB8AC3E}">
        <p14:creationId xmlns:p14="http://schemas.microsoft.com/office/powerpoint/2010/main" val="113003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052D0259-7B74-624D-9693-635DBCBB0CF1}"/>
              </a:ext>
            </a:extLst>
          </p:cNvPr>
          <p:cNvPicPr>
            <a:picLocks noChangeAspect="1"/>
          </p:cNvPicPr>
          <p:nvPr/>
        </p:nvPicPr>
        <p:blipFill>
          <a:blip r:embed="rId2"/>
          <a:stretch>
            <a:fillRect/>
          </a:stretch>
        </p:blipFill>
        <p:spPr>
          <a:xfrm>
            <a:off x="361950" y="1114530"/>
            <a:ext cx="10143259" cy="5324369"/>
          </a:xfrm>
          <a:prstGeom prst="rect">
            <a:avLst/>
          </a:prstGeom>
        </p:spPr>
      </p:pic>
    </p:spTree>
    <p:extLst>
      <p:ext uri="{BB962C8B-B14F-4D97-AF65-F5344CB8AC3E}">
        <p14:creationId xmlns:p14="http://schemas.microsoft.com/office/powerpoint/2010/main" val="3766710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4" name="Picture 3" descr="Text&#10;&#10;Description automatically generated">
            <a:extLst>
              <a:ext uri="{FF2B5EF4-FFF2-40B4-BE49-F238E27FC236}">
                <a16:creationId xmlns:a16="http://schemas.microsoft.com/office/drawing/2014/main" id="{7206C086-48DA-1C4D-A993-591930C2A93C}"/>
              </a:ext>
            </a:extLst>
          </p:cNvPr>
          <p:cNvPicPr>
            <a:picLocks noChangeAspect="1"/>
          </p:cNvPicPr>
          <p:nvPr/>
        </p:nvPicPr>
        <p:blipFill>
          <a:blip r:embed="rId2"/>
          <a:stretch>
            <a:fillRect/>
          </a:stretch>
        </p:blipFill>
        <p:spPr>
          <a:xfrm>
            <a:off x="0" y="1042012"/>
            <a:ext cx="12192000" cy="4773976"/>
          </a:xfrm>
          <a:prstGeom prst="rect">
            <a:avLst/>
          </a:prstGeom>
        </p:spPr>
      </p:pic>
    </p:spTree>
    <p:extLst>
      <p:ext uri="{BB962C8B-B14F-4D97-AF65-F5344CB8AC3E}">
        <p14:creationId xmlns:p14="http://schemas.microsoft.com/office/powerpoint/2010/main" val="2406704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4" name="Picture 3" descr="Text&#10;&#10;Description automatically generated">
            <a:extLst>
              <a:ext uri="{FF2B5EF4-FFF2-40B4-BE49-F238E27FC236}">
                <a16:creationId xmlns:a16="http://schemas.microsoft.com/office/drawing/2014/main" id="{AD37A424-A08E-3040-9A12-D15842B04E24}"/>
              </a:ext>
            </a:extLst>
          </p:cNvPr>
          <p:cNvPicPr>
            <a:picLocks noChangeAspect="1"/>
          </p:cNvPicPr>
          <p:nvPr/>
        </p:nvPicPr>
        <p:blipFill>
          <a:blip r:embed="rId2"/>
          <a:stretch>
            <a:fillRect/>
          </a:stretch>
        </p:blipFill>
        <p:spPr>
          <a:xfrm>
            <a:off x="0" y="1915546"/>
            <a:ext cx="12192000" cy="3026907"/>
          </a:xfrm>
          <a:prstGeom prst="rect">
            <a:avLst/>
          </a:prstGeom>
        </p:spPr>
      </p:pic>
    </p:spTree>
    <p:extLst>
      <p:ext uri="{BB962C8B-B14F-4D97-AF65-F5344CB8AC3E}">
        <p14:creationId xmlns:p14="http://schemas.microsoft.com/office/powerpoint/2010/main" val="3625270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5" name="Picture 4" descr="Text, letter&#10;&#10;Description automatically generated">
            <a:extLst>
              <a:ext uri="{FF2B5EF4-FFF2-40B4-BE49-F238E27FC236}">
                <a16:creationId xmlns:a16="http://schemas.microsoft.com/office/drawing/2014/main" id="{55C5F2D1-84A0-7645-BF98-D9026EAE4F50}"/>
              </a:ext>
            </a:extLst>
          </p:cNvPr>
          <p:cNvPicPr>
            <a:picLocks noChangeAspect="1"/>
          </p:cNvPicPr>
          <p:nvPr/>
        </p:nvPicPr>
        <p:blipFill>
          <a:blip r:embed="rId2"/>
          <a:stretch>
            <a:fillRect/>
          </a:stretch>
        </p:blipFill>
        <p:spPr>
          <a:xfrm>
            <a:off x="0" y="983412"/>
            <a:ext cx="12192000" cy="5203152"/>
          </a:xfrm>
          <a:prstGeom prst="rect">
            <a:avLst/>
          </a:prstGeom>
        </p:spPr>
      </p:pic>
    </p:spTree>
    <p:extLst>
      <p:ext uri="{BB962C8B-B14F-4D97-AF65-F5344CB8AC3E}">
        <p14:creationId xmlns:p14="http://schemas.microsoft.com/office/powerpoint/2010/main" val="2590616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5F1B-92DC-5044-AFE5-D807ABD65FBB}"/>
              </a:ext>
            </a:extLst>
          </p:cNvPr>
          <p:cNvSpPr>
            <a:spLocks noGrp="1"/>
          </p:cNvSpPr>
          <p:nvPr>
            <p:ph type="title"/>
          </p:nvPr>
        </p:nvSpPr>
        <p:spPr/>
        <p:txBody>
          <a:bodyPr>
            <a:normAutofit fontScale="90000"/>
          </a:bodyPr>
          <a:lstStyle/>
          <a:p>
            <a:r>
              <a:rPr lang="en-US" dirty="0"/>
              <a:t>Notes</a:t>
            </a:r>
          </a:p>
        </p:txBody>
      </p:sp>
      <p:sp>
        <p:nvSpPr>
          <p:cNvPr id="3" name="Content Placeholder 2">
            <a:extLst>
              <a:ext uri="{FF2B5EF4-FFF2-40B4-BE49-F238E27FC236}">
                <a16:creationId xmlns:a16="http://schemas.microsoft.com/office/drawing/2014/main" id="{7B881A78-C865-D442-AF5A-31C820741CBD}"/>
              </a:ext>
            </a:extLst>
          </p:cNvPr>
          <p:cNvSpPr>
            <a:spLocks noGrp="1"/>
          </p:cNvSpPr>
          <p:nvPr>
            <p:ph idx="1"/>
          </p:nvPr>
        </p:nvSpPr>
        <p:spPr/>
        <p:txBody>
          <a:bodyPr/>
          <a:lstStyle/>
          <a:p>
            <a:r>
              <a:rPr lang="en-US" dirty="0"/>
              <a:t>Here we have to show that W_S is valid, given that S has a solution</a:t>
            </a:r>
          </a:p>
          <a:p>
            <a:endParaRPr lang="en-US" dirty="0"/>
          </a:p>
          <a:p>
            <a:r>
              <a:rPr lang="en-US" dirty="0"/>
              <a:t>If S has a solution, there exists a sequence </a:t>
            </a:r>
          </a:p>
          <a:p>
            <a:pPr lvl="1"/>
            <a:r>
              <a:rPr lang="en-US" dirty="0"/>
              <a:t>Alpha_{i1} Alpha_{i2} … Alpha_{</a:t>
            </a:r>
            <a:r>
              <a:rPr lang="en-US" dirty="0" err="1"/>
              <a:t>iN</a:t>
            </a:r>
            <a:r>
              <a:rPr lang="en-US" dirty="0"/>
              <a:t>}  that equals a sequence</a:t>
            </a:r>
          </a:p>
          <a:p>
            <a:pPr lvl="1"/>
            <a:r>
              <a:rPr lang="en-US" dirty="0"/>
              <a:t>Beta_{i1} Beta_{i2} … Beta_{</a:t>
            </a:r>
            <a:r>
              <a:rPr lang="en-US" dirty="0" err="1"/>
              <a:t>iN</a:t>
            </a:r>
            <a:r>
              <a:rPr lang="en-US" dirty="0"/>
              <a:t>}</a:t>
            </a:r>
          </a:p>
          <a:p>
            <a:pPr lvl="1"/>
            <a:endParaRPr lang="en-US" dirty="0"/>
          </a:p>
          <a:p>
            <a:r>
              <a:rPr lang="en-US" dirty="0"/>
              <a:t>Thus, we proceed as follows</a:t>
            </a:r>
          </a:p>
        </p:txBody>
      </p:sp>
    </p:spTree>
    <p:extLst>
      <p:ext uri="{BB962C8B-B14F-4D97-AF65-F5344CB8AC3E}">
        <p14:creationId xmlns:p14="http://schemas.microsoft.com/office/powerpoint/2010/main" val="3834079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5F1B-92DC-5044-AFE5-D807ABD65FBB}"/>
              </a:ext>
            </a:extLst>
          </p:cNvPr>
          <p:cNvSpPr>
            <a:spLocks noGrp="1"/>
          </p:cNvSpPr>
          <p:nvPr>
            <p:ph type="title"/>
          </p:nvPr>
        </p:nvSpPr>
        <p:spPr/>
        <p:txBody>
          <a:bodyPr>
            <a:normAutofit fontScale="90000"/>
          </a:bodyPr>
          <a:lstStyle/>
          <a:p>
            <a:r>
              <a:rPr lang="en-US" dirty="0"/>
              <a:t>Notes</a:t>
            </a:r>
          </a:p>
        </p:txBody>
      </p:sp>
      <p:sp>
        <p:nvSpPr>
          <p:cNvPr id="3" name="Content Placeholder 2">
            <a:extLst>
              <a:ext uri="{FF2B5EF4-FFF2-40B4-BE49-F238E27FC236}">
                <a16:creationId xmlns:a16="http://schemas.microsoft.com/office/drawing/2014/main" id="{7B881A78-C865-D442-AF5A-31C820741CBD}"/>
              </a:ext>
            </a:extLst>
          </p:cNvPr>
          <p:cNvSpPr>
            <a:spLocks noGrp="1"/>
          </p:cNvSpPr>
          <p:nvPr>
            <p:ph idx="1"/>
          </p:nvPr>
        </p:nvSpPr>
        <p:spPr/>
        <p:txBody>
          <a:bodyPr/>
          <a:lstStyle/>
          <a:p>
            <a:r>
              <a:rPr lang="en-US" dirty="0"/>
              <a:t>W_S being valid involves only one really interesting case</a:t>
            </a:r>
          </a:p>
          <a:p>
            <a:pPr lvl="1"/>
            <a:r>
              <a:rPr lang="en-US" dirty="0"/>
              <a:t> making A1 and A2 true </a:t>
            </a:r>
          </a:p>
          <a:p>
            <a:pPr lvl="1"/>
            <a:r>
              <a:rPr lang="en-US" dirty="0"/>
              <a:t>Why?</a:t>
            </a:r>
          </a:p>
        </p:txBody>
      </p:sp>
    </p:spTree>
    <p:extLst>
      <p:ext uri="{BB962C8B-B14F-4D97-AF65-F5344CB8AC3E}">
        <p14:creationId xmlns:p14="http://schemas.microsoft.com/office/powerpoint/2010/main" val="2274942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5F1B-92DC-5044-AFE5-D807ABD65FBB}"/>
              </a:ext>
            </a:extLst>
          </p:cNvPr>
          <p:cNvSpPr>
            <a:spLocks noGrp="1"/>
          </p:cNvSpPr>
          <p:nvPr>
            <p:ph type="title"/>
          </p:nvPr>
        </p:nvSpPr>
        <p:spPr/>
        <p:txBody>
          <a:bodyPr>
            <a:normAutofit fontScale="90000"/>
          </a:bodyPr>
          <a:lstStyle/>
          <a:p>
            <a:r>
              <a:rPr lang="en-US" dirty="0"/>
              <a:t>Notes</a:t>
            </a:r>
          </a:p>
        </p:txBody>
      </p:sp>
      <p:sp>
        <p:nvSpPr>
          <p:cNvPr id="3" name="Content Placeholder 2">
            <a:extLst>
              <a:ext uri="{FF2B5EF4-FFF2-40B4-BE49-F238E27FC236}">
                <a16:creationId xmlns:a16="http://schemas.microsoft.com/office/drawing/2014/main" id="{7B881A78-C865-D442-AF5A-31C820741CBD}"/>
              </a:ext>
            </a:extLst>
          </p:cNvPr>
          <p:cNvSpPr>
            <a:spLocks noGrp="1"/>
          </p:cNvSpPr>
          <p:nvPr>
            <p:ph idx="1"/>
          </p:nvPr>
        </p:nvSpPr>
        <p:spPr/>
        <p:txBody>
          <a:bodyPr/>
          <a:lstStyle/>
          <a:p>
            <a:r>
              <a:rPr lang="en-US" dirty="0"/>
              <a:t>W_S being valid involves only one really interesting case</a:t>
            </a:r>
          </a:p>
          <a:p>
            <a:pPr lvl="1"/>
            <a:r>
              <a:rPr lang="en-US" dirty="0"/>
              <a:t> making A1 and A2 true </a:t>
            </a:r>
          </a:p>
          <a:p>
            <a:pPr lvl="1"/>
            <a:r>
              <a:rPr lang="en-US" dirty="0"/>
              <a:t>Why?</a:t>
            </a:r>
          </a:p>
          <a:p>
            <a:pPr lvl="1"/>
            <a:endParaRPr lang="en-US" dirty="0"/>
          </a:p>
          <a:p>
            <a:r>
              <a:rPr lang="en-US" dirty="0"/>
              <a:t>Because A1 and A2 being false renders W_S true </a:t>
            </a:r>
            <a:r>
              <a:rPr lang="en-US" dirty="0">
                <a:sym typeface="Wingdings" pitchFamily="2" charset="2"/>
              </a:rPr>
              <a:t></a:t>
            </a:r>
            <a:endParaRPr lang="en-US" dirty="0"/>
          </a:p>
        </p:txBody>
      </p:sp>
    </p:spTree>
    <p:extLst>
      <p:ext uri="{BB962C8B-B14F-4D97-AF65-F5344CB8AC3E}">
        <p14:creationId xmlns:p14="http://schemas.microsoft.com/office/powerpoint/2010/main" val="37692173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5F1B-92DC-5044-AFE5-D807ABD65FBB}"/>
              </a:ext>
            </a:extLst>
          </p:cNvPr>
          <p:cNvSpPr>
            <a:spLocks noGrp="1"/>
          </p:cNvSpPr>
          <p:nvPr>
            <p:ph type="title"/>
          </p:nvPr>
        </p:nvSpPr>
        <p:spPr/>
        <p:txBody>
          <a:bodyPr>
            <a:normAutofit fontScale="90000"/>
          </a:bodyPr>
          <a:lstStyle/>
          <a:p>
            <a:r>
              <a:rPr lang="en-US" dirty="0"/>
              <a:t>Notes</a:t>
            </a:r>
          </a:p>
        </p:txBody>
      </p:sp>
      <p:sp>
        <p:nvSpPr>
          <p:cNvPr id="3" name="Content Placeholder 2">
            <a:extLst>
              <a:ext uri="{FF2B5EF4-FFF2-40B4-BE49-F238E27FC236}">
                <a16:creationId xmlns:a16="http://schemas.microsoft.com/office/drawing/2014/main" id="{7B881A78-C865-D442-AF5A-31C820741CBD}"/>
              </a:ext>
            </a:extLst>
          </p:cNvPr>
          <p:cNvSpPr>
            <a:spLocks noGrp="1"/>
          </p:cNvSpPr>
          <p:nvPr>
            <p:ph idx="1"/>
          </p:nvPr>
        </p:nvSpPr>
        <p:spPr/>
        <p:txBody>
          <a:bodyPr/>
          <a:lstStyle/>
          <a:p>
            <a:r>
              <a:rPr lang="en-US" dirty="0"/>
              <a:t>But if A1 and A2 are true, we can use A1 as “axioms” and A2 as a whole bunch of implications</a:t>
            </a:r>
          </a:p>
          <a:p>
            <a:endParaRPr lang="en-US" dirty="0"/>
          </a:p>
          <a:p>
            <a:r>
              <a:rPr lang="en-US" dirty="0"/>
              <a:t>We can apply modus ponens using A1 and A2 instances</a:t>
            </a:r>
          </a:p>
          <a:p>
            <a:endParaRPr lang="en-US" dirty="0"/>
          </a:p>
          <a:p>
            <a:r>
              <a:rPr lang="en-US" dirty="0"/>
              <a:t>Then we can pump up the “f” nests</a:t>
            </a:r>
          </a:p>
          <a:p>
            <a:endParaRPr lang="en-US" dirty="0"/>
          </a:p>
          <a:p>
            <a:r>
              <a:rPr lang="en-US" dirty="0"/>
              <a:t>Pump it up to match the PCP solution given to us !!!</a:t>
            </a:r>
          </a:p>
        </p:txBody>
      </p:sp>
    </p:spTree>
    <p:extLst>
      <p:ext uri="{BB962C8B-B14F-4D97-AF65-F5344CB8AC3E}">
        <p14:creationId xmlns:p14="http://schemas.microsoft.com/office/powerpoint/2010/main" val="30912119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4" name="Picture 3" descr="Text, letter&#10;&#10;Description automatically generated">
            <a:extLst>
              <a:ext uri="{FF2B5EF4-FFF2-40B4-BE49-F238E27FC236}">
                <a16:creationId xmlns:a16="http://schemas.microsoft.com/office/drawing/2014/main" id="{332002C1-9EBD-C540-8D9C-2F2154F2E274}"/>
              </a:ext>
            </a:extLst>
          </p:cNvPr>
          <p:cNvPicPr>
            <a:picLocks noChangeAspect="1"/>
          </p:cNvPicPr>
          <p:nvPr/>
        </p:nvPicPr>
        <p:blipFill>
          <a:blip r:embed="rId2"/>
          <a:stretch>
            <a:fillRect/>
          </a:stretch>
        </p:blipFill>
        <p:spPr>
          <a:xfrm>
            <a:off x="0" y="1629517"/>
            <a:ext cx="12192000" cy="3598965"/>
          </a:xfrm>
          <a:prstGeom prst="rect">
            <a:avLst/>
          </a:prstGeom>
        </p:spPr>
      </p:pic>
    </p:spTree>
    <p:extLst>
      <p:ext uri="{BB962C8B-B14F-4D97-AF65-F5344CB8AC3E}">
        <p14:creationId xmlns:p14="http://schemas.microsoft.com/office/powerpoint/2010/main" val="2102932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4" name="Picture 3" descr="Text, letter&#10;&#10;Description automatically generated">
            <a:extLst>
              <a:ext uri="{FF2B5EF4-FFF2-40B4-BE49-F238E27FC236}">
                <a16:creationId xmlns:a16="http://schemas.microsoft.com/office/drawing/2014/main" id="{E2E3A8BD-7146-0242-8668-ADB495EA3B73}"/>
              </a:ext>
            </a:extLst>
          </p:cNvPr>
          <p:cNvPicPr>
            <a:picLocks noChangeAspect="1"/>
          </p:cNvPicPr>
          <p:nvPr/>
        </p:nvPicPr>
        <p:blipFill>
          <a:blip r:embed="rId2"/>
          <a:stretch>
            <a:fillRect/>
          </a:stretch>
        </p:blipFill>
        <p:spPr>
          <a:xfrm>
            <a:off x="0" y="1855162"/>
            <a:ext cx="12192000" cy="3147676"/>
          </a:xfrm>
          <a:prstGeom prst="rect">
            <a:avLst/>
          </a:prstGeom>
        </p:spPr>
      </p:pic>
    </p:spTree>
    <p:extLst>
      <p:ext uri="{BB962C8B-B14F-4D97-AF65-F5344CB8AC3E}">
        <p14:creationId xmlns:p14="http://schemas.microsoft.com/office/powerpoint/2010/main" val="3983928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Which z shall we pick?</a:t>
            </a:r>
          </a:p>
        </p:txBody>
      </p:sp>
      <p:sp>
        <p:nvSpPr>
          <p:cNvPr id="3" name="Content Placeholder 2">
            <a:extLst>
              <a:ext uri="{FF2B5EF4-FFF2-40B4-BE49-F238E27FC236}">
                <a16:creationId xmlns:a16="http://schemas.microsoft.com/office/drawing/2014/main" id="{2CD41F24-4726-E348-A46B-C9AAFA6955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54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017F6C7B-99E6-4C44-9E3E-91CDD3F7A073}"/>
              </a:ext>
            </a:extLst>
          </p:cNvPr>
          <p:cNvPicPr>
            <a:picLocks noChangeAspect="1"/>
          </p:cNvPicPr>
          <p:nvPr/>
        </p:nvPicPr>
        <p:blipFill>
          <a:blip r:embed="rId2"/>
          <a:stretch>
            <a:fillRect/>
          </a:stretch>
        </p:blipFill>
        <p:spPr>
          <a:xfrm>
            <a:off x="355600" y="1063336"/>
            <a:ext cx="10471727" cy="5235864"/>
          </a:xfrm>
          <a:prstGeom prst="rect">
            <a:avLst/>
          </a:prstGeom>
        </p:spPr>
      </p:pic>
    </p:spTree>
    <p:extLst>
      <p:ext uri="{BB962C8B-B14F-4D97-AF65-F5344CB8AC3E}">
        <p14:creationId xmlns:p14="http://schemas.microsoft.com/office/powerpoint/2010/main" val="4356807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5DF-1E33-1B41-8955-5B2CBB5A32AB}"/>
              </a:ext>
            </a:extLst>
          </p:cNvPr>
          <p:cNvSpPr>
            <a:spLocks noGrp="1"/>
          </p:cNvSpPr>
          <p:nvPr>
            <p:ph type="title"/>
          </p:nvPr>
        </p:nvSpPr>
        <p:spPr/>
        <p:txBody>
          <a:bodyPr>
            <a:normAutofit fontScale="90000"/>
          </a:bodyPr>
          <a:lstStyle/>
          <a:p>
            <a:r>
              <a:rPr lang="en-US" dirty="0"/>
              <a:t>FOL Validity (from Book-1, Manna, Floyd)</a:t>
            </a:r>
          </a:p>
        </p:txBody>
      </p:sp>
      <p:pic>
        <p:nvPicPr>
          <p:cNvPr id="4" name="Picture 3" descr="Text, letter&#10;&#10;Description automatically generated">
            <a:extLst>
              <a:ext uri="{FF2B5EF4-FFF2-40B4-BE49-F238E27FC236}">
                <a16:creationId xmlns:a16="http://schemas.microsoft.com/office/drawing/2014/main" id="{5864DADD-DA8D-354C-86EF-B0B97A14DFB5}"/>
              </a:ext>
            </a:extLst>
          </p:cNvPr>
          <p:cNvPicPr>
            <a:picLocks noChangeAspect="1"/>
          </p:cNvPicPr>
          <p:nvPr/>
        </p:nvPicPr>
        <p:blipFill>
          <a:blip r:embed="rId2"/>
          <a:stretch>
            <a:fillRect/>
          </a:stretch>
        </p:blipFill>
        <p:spPr>
          <a:xfrm>
            <a:off x="0" y="1499293"/>
            <a:ext cx="12192000" cy="3859413"/>
          </a:xfrm>
          <a:prstGeom prst="rect">
            <a:avLst/>
          </a:prstGeom>
        </p:spPr>
      </p:pic>
    </p:spTree>
    <p:extLst>
      <p:ext uri="{BB962C8B-B14F-4D97-AF65-F5344CB8AC3E}">
        <p14:creationId xmlns:p14="http://schemas.microsoft.com/office/powerpoint/2010/main" val="2449179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Which z shall we pick?</a:t>
            </a:r>
          </a:p>
        </p:txBody>
      </p:sp>
      <p:sp>
        <p:nvSpPr>
          <p:cNvPr id="3" name="Content Placeholder 2">
            <a:extLst>
              <a:ext uri="{FF2B5EF4-FFF2-40B4-BE49-F238E27FC236}">
                <a16:creationId xmlns:a16="http://schemas.microsoft.com/office/drawing/2014/main" id="{2CD41F24-4726-E348-A46B-C9AAFA69551E}"/>
              </a:ext>
            </a:extLst>
          </p:cNvPr>
          <p:cNvSpPr>
            <a:spLocks noGrp="1"/>
          </p:cNvSpPr>
          <p:nvPr>
            <p:ph idx="1"/>
          </p:nvPr>
        </p:nvSpPr>
        <p:spPr/>
        <p:txBody>
          <a:bodyPr/>
          <a:lstStyle/>
          <a:p>
            <a:r>
              <a:rPr lang="en-US" dirty="0"/>
              <a:t>The z picked is the nest of function applications we built up!</a:t>
            </a:r>
          </a:p>
        </p:txBody>
      </p:sp>
      <p:sp>
        <p:nvSpPr>
          <p:cNvPr id="5" name="TextBox 4">
            <a:extLst>
              <a:ext uri="{FF2B5EF4-FFF2-40B4-BE49-F238E27FC236}">
                <a16:creationId xmlns:a16="http://schemas.microsoft.com/office/drawing/2014/main" id="{2ABEB9FE-B959-064D-85DD-8D753FD39202}"/>
              </a:ext>
            </a:extLst>
          </p:cNvPr>
          <p:cNvSpPr txBox="1"/>
          <p:nvPr/>
        </p:nvSpPr>
        <p:spPr>
          <a:xfrm>
            <a:off x="3046912" y="3244334"/>
            <a:ext cx="6093822" cy="369332"/>
          </a:xfrm>
          <a:prstGeom prst="rect">
            <a:avLst/>
          </a:prstGeom>
          <a:noFill/>
        </p:spPr>
        <p:txBody>
          <a:bodyPr wrap="square">
            <a:spAutoFit/>
          </a:bodyPr>
          <a:lstStyle/>
          <a:p>
            <a:r>
              <a:rPr lang="en-US" dirty="0"/>
              <a:t>open *FOL</a:t>
            </a:r>
          </a:p>
        </p:txBody>
      </p:sp>
    </p:spTree>
    <p:extLst>
      <p:ext uri="{BB962C8B-B14F-4D97-AF65-F5344CB8AC3E}">
        <p14:creationId xmlns:p14="http://schemas.microsoft.com/office/powerpoint/2010/main" val="1943959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pic>
        <p:nvPicPr>
          <p:cNvPr id="4" name="Picture 3" descr="Graphical user interface, text, application, email&#10;&#10;Description automatically generated">
            <a:extLst>
              <a:ext uri="{FF2B5EF4-FFF2-40B4-BE49-F238E27FC236}">
                <a16:creationId xmlns:a16="http://schemas.microsoft.com/office/drawing/2014/main" id="{01F3C0D2-2D22-F84C-8CF5-4A662E13312D}"/>
              </a:ext>
            </a:extLst>
          </p:cNvPr>
          <p:cNvPicPr>
            <a:picLocks noChangeAspect="1"/>
          </p:cNvPicPr>
          <p:nvPr/>
        </p:nvPicPr>
        <p:blipFill>
          <a:blip r:embed="rId2"/>
          <a:stretch>
            <a:fillRect/>
          </a:stretch>
        </p:blipFill>
        <p:spPr>
          <a:xfrm>
            <a:off x="1308559" y="1257300"/>
            <a:ext cx="10185400" cy="5600700"/>
          </a:xfrm>
          <a:prstGeom prst="rect">
            <a:avLst/>
          </a:prstGeom>
        </p:spPr>
      </p:pic>
    </p:spTree>
    <p:extLst>
      <p:ext uri="{BB962C8B-B14F-4D97-AF65-F5344CB8AC3E}">
        <p14:creationId xmlns:p14="http://schemas.microsoft.com/office/powerpoint/2010/main" val="832952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pic>
        <p:nvPicPr>
          <p:cNvPr id="19" name="Picture 18" descr="A picture containing table&#10;&#10;Description automatically generated">
            <a:extLst>
              <a:ext uri="{FF2B5EF4-FFF2-40B4-BE49-F238E27FC236}">
                <a16:creationId xmlns:a16="http://schemas.microsoft.com/office/drawing/2014/main" id="{F833D0E7-7443-F24F-B27B-8B5B42D70940}"/>
              </a:ext>
            </a:extLst>
          </p:cNvPr>
          <p:cNvPicPr>
            <a:picLocks noChangeAspect="1"/>
          </p:cNvPicPr>
          <p:nvPr/>
        </p:nvPicPr>
        <p:blipFill>
          <a:blip r:embed="rId2"/>
          <a:stretch>
            <a:fillRect/>
          </a:stretch>
        </p:blipFill>
        <p:spPr>
          <a:xfrm>
            <a:off x="838200" y="2258241"/>
            <a:ext cx="3352800" cy="1714500"/>
          </a:xfrm>
          <a:prstGeom prst="rect">
            <a:avLst/>
          </a:prstGeom>
        </p:spPr>
      </p:pic>
      <p:pic>
        <p:nvPicPr>
          <p:cNvPr id="21" name="Picture 20" descr="Table&#10;&#10;Description automatically generated with medium confidence">
            <a:extLst>
              <a:ext uri="{FF2B5EF4-FFF2-40B4-BE49-F238E27FC236}">
                <a16:creationId xmlns:a16="http://schemas.microsoft.com/office/drawing/2014/main" id="{88CE2D5F-4849-0A45-A8FF-E98FE7760A23}"/>
              </a:ext>
            </a:extLst>
          </p:cNvPr>
          <p:cNvPicPr>
            <a:picLocks noChangeAspect="1"/>
          </p:cNvPicPr>
          <p:nvPr/>
        </p:nvPicPr>
        <p:blipFill>
          <a:blip r:embed="rId3"/>
          <a:stretch>
            <a:fillRect/>
          </a:stretch>
        </p:blipFill>
        <p:spPr>
          <a:xfrm>
            <a:off x="3746500" y="1682750"/>
            <a:ext cx="7607300" cy="3492500"/>
          </a:xfrm>
          <a:prstGeom prst="rect">
            <a:avLst/>
          </a:prstGeom>
        </p:spPr>
      </p:pic>
    </p:spTree>
    <p:extLst>
      <p:ext uri="{BB962C8B-B14F-4D97-AF65-F5344CB8AC3E}">
        <p14:creationId xmlns:p14="http://schemas.microsoft.com/office/powerpoint/2010/main" val="1079671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pic>
        <p:nvPicPr>
          <p:cNvPr id="4" name="Picture 3" descr="Text, table&#10;&#10;Description automatically generated with medium confidence">
            <a:extLst>
              <a:ext uri="{FF2B5EF4-FFF2-40B4-BE49-F238E27FC236}">
                <a16:creationId xmlns:a16="http://schemas.microsoft.com/office/drawing/2014/main" id="{19BD21EC-0EA5-0940-B448-92A404F0364F}"/>
              </a:ext>
            </a:extLst>
          </p:cNvPr>
          <p:cNvPicPr>
            <a:picLocks noChangeAspect="1"/>
          </p:cNvPicPr>
          <p:nvPr/>
        </p:nvPicPr>
        <p:blipFill>
          <a:blip r:embed="rId2"/>
          <a:stretch>
            <a:fillRect/>
          </a:stretch>
        </p:blipFill>
        <p:spPr>
          <a:xfrm>
            <a:off x="2235200" y="1374774"/>
            <a:ext cx="7721600" cy="5118100"/>
          </a:xfrm>
          <a:prstGeom prst="rect">
            <a:avLst/>
          </a:prstGeom>
        </p:spPr>
      </p:pic>
    </p:spTree>
    <p:extLst>
      <p:ext uri="{BB962C8B-B14F-4D97-AF65-F5344CB8AC3E}">
        <p14:creationId xmlns:p14="http://schemas.microsoft.com/office/powerpoint/2010/main" val="27683704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pic>
        <p:nvPicPr>
          <p:cNvPr id="4" name="Picture 3" descr="Text&#10;&#10;Description automatically generated">
            <a:extLst>
              <a:ext uri="{FF2B5EF4-FFF2-40B4-BE49-F238E27FC236}">
                <a16:creationId xmlns:a16="http://schemas.microsoft.com/office/drawing/2014/main" id="{61851728-EA92-5A44-9DE6-A495D2A3904B}"/>
              </a:ext>
            </a:extLst>
          </p:cNvPr>
          <p:cNvPicPr>
            <a:picLocks noChangeAspect="1"/>
          </p:cNvPicPr>
          <p:nvPr/>
        </p:nvPicPr>
        <p:blipFill>
          <a:blip r:embed="rId2"/>
          <a:stretch>
            <a:fillRect/>
          </a:stretch>
        </p:blipFill>
        <p:spPr>
          <a:xfrm>
            <a:off x="3735977" y="1259046"/>
            <a:ext cx="6089373" cy="5598953"/>
          </a:xfrm>
          <a:prstGeom prst="rect">
            <a:avLst/>
          </a:prstGeom>
        </p:spPr>
      </p:pic>
    </p:spTree>
    <p:extLst>
      <p:ext uri="{BB962C8B-B14F-4D97-AF65-F5344CB8AC3E}">
        <p14:creationId xmlns:p14="http://schemas.microsoft.com/office/powerpoint/2010/main" val="29308613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pic>
        <p:nvPicPr>
          <p:cNvPr id="4" name="Picture 3" descr="Text&#10;&#10;Description automatically generated">
            <a:extLst>
              <a:ext uri="{FF2B5EF4-FFF2-40B4-BE49-F238E27FC236}">
                <a16:creationId xmlns:a16="http://schemas.microsoft.com/office/drawing/2014/main" id="{134CF4E4-0F75-E440-A4E6-5EEB3F52241A}"/>
              </a:ext>
            </a:extLst>
          </p:cNvPr>
          <p:cNvPicPr>
            <a:picLocks noChangeAspect="1"/>
          </p:cNvPicPr>
          <p:nvPr/>
        </p:nvPicPr>
        <p:blipFill>
          <a:blip r:embed="rId2"/>
          <a:stretch>
            <a:fillRect/>
          </a:stretch>
        </p:blipFill>
        <p:spPr>
          <a:xfrm>
            <a:off x="2540000" y="1136650"/>
            <a:ext cx="7112000" cy="4584700"/>
          </a:xfrm>
          <a:prstGeom prst="rect">
            <a:avLst/>
          </a:prstGeom>
        </p:spPr>
      </p:pic>
    </p:spTree>
    <p:extLst>
      <p:ext uri="{BB962C8B-B14F-4D97-AF65-F5344CB8AC3E}">
        <p14:creationId xmlns:p14="http://schemas.microsoft.com/office/powerpoint/2010/main" val="1005700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pic>
        <p:nvPicPr>
          <p:cNvPr id="4" name="Picture 3" descr="Text&#10;&#10;Description automatically generated">
            <a:extLst>
              <a:ext uri="{FF2B5EF4-FFF2-40B4-BE49-F238E27FC236}">
                <a16:creationId xmlns:a16="http://schemas.microsoft.com/office/drawing/2014/main" id="{445BB2FD-1843-8F49-8CD7-9287AD2B162A}"/>
              </a:ext>
            </a:extLst>
          </p:cNvPr>
          <p:cNvPicPr>
            <a:picLocks noChangeAspect="1"/>
          </p:cNvPicPr>
          <p:nvPr/>
        </p:nvPicPr>
        <p:blipFill>
          <a:blip r:embed="rId2"/>
          <a:stretch>
            <a:fillRect/>
          </a:stretch>
        </p:blipFill>
        <p:spPr>
          <a:xfrm>
            <a:off x="2209800" y="2159000"/>
            <a:ext cx="7772400" cy="2540000"/>
          </a:xfrm>
          <a:prstGeom prst="rect">
            <a:avLst/>
          </a:prstGeom>
        </p:spPr>
      </p:pic>
    </p:spTree>
    <p:extLst>
      <p:ext uri="{BB962C8B-B14F-4D97-AF65-F5344CB8AC3E}">
        <p14:creationId xmlns:p14="http://schemas.microsoft.com/office/powerpoint/2010/main" val="9254535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pic>
        <p:nvPicPr>
          <p:cNvPr id="4" name="Picture 3" descr="Graphical user interface, text, application&#10;&#10;Description automatically generated">
            <a:extLst>
              <a:ext uri="{FF2B5EF4-FFF2-40B4-BE49-F238E27FC236}">
                <a16:creationId xmlns:a16="http://schemas.microsoft.com/office/drawing/2014/main" id="{389E1B20-685C-BA42-91E1-CD2AC65BD65A}"/>
              </a:ext>
            </a:extLst>
          </p:cNvPr>
          <p:cNvPicPr>
            <a:picLocks noChangeAspect="1"/>
          </p:cNvPicPr>
          <p:nvPr/>
        </p:nvPicPr>
        <p:blipFill>
          <a:blip r:embed="rId2"/>
          <a:stretch>
            <a:fillRect/>
          </a:stretch>
        </p:blipFill>
        <p:spPr>
          <a:xfrm>
            <a:off x="3713408" y="0"/>
            <a:ext cx="4765183" cy="6858000"/>
          </a:xfrm>
          <a:prstGeom prst="rect">
            <a:avLst/>
          </a:prstGeom>
        </p:spPr>
      </p:pic>
    </p:spTree>
    <p:extLst>
      <p:ext uri="{BB962C8B-B14F-4D97-AF65-F5344CB8AC3E}">
        <p14:creationId xmlns:p14="http://schemas.microsoft.com/office/powerpoint/2010/main" val="36020309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pic>
        <p:nvPicPr>
          <p:cNvPr id="6" name="Picture 5" descr="Text, letter&#10;&#10;Description automatically generated">
            <a:extLst>
              <a:ext uri="{FF2B5EF4-FFF2-40B4-BE49-F238E27FC236}">
                <a16:creationId xmlns:a16="http://schemas.microsoft.com/office/drawing/2014/main" id="{C47ED3B2-6C73-DB40-9B21-AE388DDA0E17}"/>
              </a:ext>
            </a:extLst>
          </p:cNvPr>
          <p:cNvPicPr>
            <a:picLocks noChangeAspect="1"/>
          </p:cNvPicPr>
          <p:nvPr/>
        </p:nvPicPr>
        <p:blipFill>
          <a:blip r:embed="rId2"/>
          <a:stretch>
            <a:fillRect/>
          </a:stretch>
        </p:blipFill>
        <p:spPr>
          <a:xfrm>
            <a:off x="2984785" y="0"/>
            <a:ext cx="6222430" cy="6858000"/>
          </a:xfrm>
          <a:prstGeom prst="rect">
            <a:avLst/>
          </a:prstGeom>
        </p:spPr>
      </p:pic>
    </p:spTree>
    <p:extLst>
      <p:ext uri="{BB962C8B-B14F-4D97-AF65-F5344CB8AC3E}">
        <p14:creationId xmlns:p14="http://schemas.microsoft.com/office/powerpoint/2010/main" val="67181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A picture containing letter&#10;&#10;Description automatically generated">
            <a:extLst>
              <a:ext uri="{FF2B5EF4-FFF2-40B4-BE49-F238E27FC236}">
                <a16:creationId xmlns:a16="http://schemas.microsoft.com/office/drawing/2014/main" id="{A29D6124-A202-AD4E-8724-2D52F143543B}"/>
              </a:ext>
            </a:extLst>
          </p:cNvPr>
          <p:cNvPicPr>
            <a:picLocks noChangeAspect="1"/>
          </p:cNvPicPr>
          <p:nvPr/>
        </p:nvPicPr>
        <p:blipFill>
          <a:blip r:embed="rId2"/>
          <a:stretch>
            <a:fillRect/>
          </a:stretch>
        </p:blipFill>
        <p:spPr>
          <a:xfrm>
            <a:off x="400050" y="1568450"/>
            <a:ext cx="11391900" cy="3721100"/>
          </a:xfrm>
          <a:prstGeom prst="rect">
            <a:avLst/>
          </a:prstGeom>
        </p:spPr>
      </p:pic>
    </p:spTree>
    <p:extLst>
      <p:ext uri="{BB962C8B-B14F-4D97-AF65-F5344CB8AC3E}">
        <p14:creationId xmlns:p14="http://schemas.microsoft.com/office/powerpoint/2010/main" val="2901502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sp>
        <p:nvSpPr>
          <p:cNvPr id="7" name="Content Placeholder 2">
            <a:extLst>
              <a:ext uri="{FF2B5EF4-FFF2-40B4-BE49-F238E27FC236}">
                <a16:creationId xmlns:a16="http://schemas.microsoft.com/office/drawing/2014/main" id="{9DDC0052-7B24-D443-99B5-A6F5B8AB88A5}"/>
              </a:ext>
            </a:extLst>
          </p:cNvPr>
          <p:cNvSpPr>
            <a:spLocks noGrp="1"/>
          </p:cNvSpPr>
          <p:nvPr>
            <p:ph idx="1"/>
          </p:nvPr>
        </p:nvSpPr>
        <p:spPr>
          <a:xfrm>
            <a:off x="838200" y="1825625"/>
            <a:ext cx="10515600" cy="2001792"/>
          </a:xfrm>
        </p:spPr>
        <p:txBody>
          <a:bodyPr/>
          <a:lstStyle/>
          <a:p>
            <a:endParaRPr lang="en-US" dirty="0"/>
          </a:p>
        </p:txBody>
      </p:sp>
    </p:spTree>
    <p:extLst>
      <p:ext uri="{BB962C8B-B14F-4D97-AF65-F5344CB8AC3E}">
        <p14:creationId xmlns:p14="http://schemas.microsoft.com/office/powerpoint/2010/main" val="23161632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sp>
        <p:nvSpPr>
          <p:cNvPr id="7" name="Content Placeholder 2">
            <a:extLst>
              <a:ext uri="{FF2B5EF4-FFF2-40B4-BE49-F238E27FC236}">
                <a16:creationId xmlns:a16="http://schemas.microsoft.com/office/drawing/2014/main" id="{9DDC0052-7B24-D443-99B5-A6F5B8AB88A5}"/>
              </a:ext>
            </a:extLst>
          </p:cNvPr>
          <p:cNvSpPr>
            <a:spLocks noGrp="1"/>
          </p:cNvSpPr>
          <p:nvPr>
            <p:ph idx="1"/>
          </p:nvPr>
        </p:nvSpPr>
        <p:spPr>
          <a:xfrm>
            <a:off x="838200" y="1825625"/>
            <a:ext cx="10515600" cy="2001792"/>
          </a:xfrm>
        </p:spPr>
        <p:txBody>
          <a:bodyPr/>
          <a:lstStyle/>
          <a:p>
            <a:endParaRPr lang="en-US" dirty="0"/>
          </a:p>
        </p:txBody>
      </p:sp>
    </p:spTree>
    <p:extLst>
      <p:ext uri="{BB962C8B-B14F-4D97-AF65-F5344CB8AC3E}">
        <p14:creationId xmlns:p14="http://schemas.microsoft.com/office/powerpoint/2010/main" val="40955526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sp>
        <p:nvSpPr>
          <p:cNvPr id="7" name="Content Placeholder 2">
            <a:extLst>
              <a:ext uri="{FF2B5EF4-FFF2-40B4-BE49-F238E27FC236}">
                <a16:creationId xmlns:a16="http://schemas.microsoft.com/office/drawing/2014/main" id="{9DDC0052-7B24-D443-99B5-A6F5B8AB88A5}"/>
              </a:ext>
            </a:extLst>
          </p:cNvPr>
          <p:cNvSpPr>
            <a:spLocks noGrp="1"/>
          </p:cNvSpPr>
          <p:nvPr>
            <p:ph idx="1"/>
          </p:nvPr>
        </p:nvSpPr>
        <p:spPr>
          <a:xfrm>
            <a:off x="838200" y="1825625"/>
            <a:ext cx="10515600" cy="2001792"/>
          </a:xfrm>
        </p:spPr>
        <p:txBody>
          <a:bodyPr/>
          <a:lstStyle/>
          <a:p>
            <a:endParaRPr lang="en-US" dirty="0"/>
          </a:p>
        </p:txBody>
      </p:sp>
    </p:spTree>
    <p:extLst>
      <p:ext uri="{BB962C8B-B14F-4D97-AF65-F5344CB8AC3E}">
        <p14:creationId xmlns:p14="http://schemas.microsoft.com/office/powerpoint/2010/main" val="10315195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87D-01E2-E34E-BC9A-F9E9A5793AA5}"/>
              </a:ext>
            </a:extLst>
          </p:cNvPr>
          <p:cNvSpPr>
            <a:spLocks noGrp="1"/>
          </p:cNvSpPr>
          <p:nvPr>
            <p:ph type="title"/>
          </p:nvPr>
        </p:nvSpPr>
        <p:spPr/>
        <p:txBody>
          <a:bodyPr>
            <a:normAutofit fontScale="90000"/>
          </a:bodyPr>
          <a:lstStyle/>
          <a:p>
            <a:r>
              <a:rPr lang="en-US" dirty="0"/>
              <a:t>Alloy syntax details</a:t>
            </a:r>
          </a:p>
        </p:txBody>
      </p:sp>
      <p:sp>
        <p:nvSpPr>
          <p:cNvPr id="7" name="Content Placeholder 2">
            <a:extLst>
              <a:ext uri="{FF2B5EF4-FFF2-40B4-BE49-F238E27FC236}">
                <a16:creationId xmlns:a16="http://schemas.microsoft.com/office/drawing/2014/main" id="{9DDC0052-7B24-D443-99B5-A6F5B8AB88A5}"/>
              </a:ext>
            </a:extLst>
          </p:cNvPr>
          <p:cNvSpPr>
            <a:spLocks noGrp="1"/>
          </p:cNvSpPr>
          <p:nvPr>
            <p:ph idx="1"/>
          </p:nvPr>
        </p:nvSpPr>
        <p:spPr>
          <a:xfrm>
            <a:off x="838200" y="1825625"/>
            <a:ext cx="10515600" cy="2001792"/>
          </a:xfrm>
        </p:spPr>
        <p:txBody>
          <a:bodyPr/>
          <a:lstStyle/>
          <a:p>
            <a:endParaRPr lang="en-US" dirty="0"/>
          </a:p>
        </p:txBody>
      </p:sp>
    </p:spTree>
    <p:extLst>
      <p:ext uri="{BB962C8B-B14F-4D97-AF65-F5344CB8AC3E}">
        <p14:creationId xmlns:p14="http://schemas.microsoft.com/office/powerpoint/2010/main" val="184180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Excerpts from Bradley and Manna’s book</a:t>
            </a:r>
          </a:p>
        </p:txBody>
      </p:sp>
      <p:pic>
        <p:nvPicPr>
          <p:cNvPr id="4" name="Picture 3" descr="Text, letter&#10;&#10;Description automatically generated">
            <a:extLst>
              <a:ext uri="{FF2B5EF4-FFF2-40B4-BE49-F238E27FC236}">
                <a16:creationId xmlns:a16="http://schemas.microsoft.com/office/drawing/2014/main" id="{030AE7F2-9C1B-8F49-BCC7-56450CDFB51A}"/>
              </a:ext>
            </a:extLst>
          </p:cNvPr>
          <p:cNvPicPr>
            <a:picLocks noChangeAspect="1"/>
          </p:cNvPicPr>
          <p:nvPr/>
        </p:nvPicPr>
        <p:blipFill>
          <a:blip r:embed="rId2"/>
          <a:stretch>
            <a:fillRect/>
          </a:stretch>
        </p:blipFill>
        <p:spPr>
          <a:xfrm>
            <a:off x="357554" y="1078345"/>
            <a:ext cx="7560319" cy="3479085"/>
          </a:xfrm>
          <a:prstGeom prst="rect">
            <a:avLst/>
          </a:prstGeom>
        </p:spPr>
      </p:pic>
      <p:sp>
        <p:nvSpPr>
          <p:cNvPr id="5" name="TextBox 4">
            <a:extLst>
              <a:ext uri="{FF2B5EF4-FFF2-40B4-BE49-F238E27FC236}">
                <a16:creationId xmlns:a16="http://schemas.microsoft.com/office/drawing/2014/main" id="{8049A1B9-92E5-DD41-8713-9B6172996E61}"/>
              </a:ext>
            </a:extLst>
          </p:cNvPr>
          <p:cNvSpPr txBox="1"/>
          <p:nvPr/>
        </p:nvSpPr>
        <p:spPr>
          <a:xfrm>
            <a:off x="2244436" y="5143500"/>
            <a:ext cx="6561476" cy="923330"/>
          </a:xfrm>
          <a:prstGeom prst="rect">
            <a:avLst/>
          </a:prstGeom>
          <a:noFill/>
        </p:spPr>
        <p:txBody>
          <a:bodyPr wrap="none" rtlCol="0">
            <a:spAutoFit/>
          </a:bodyPr>
          <a:lstStyle/>
          <a:p>
            <a:r>
              <a:rPr lang="en-US" dirty="0"/>
              <a:t>A formula is valid IFF its universal closure is valid</a:t>
            </a:r>
          </a:p>
          <a:p>
            <a:endParaRPr lang="en-US" dirty="0"/>
          </a:p>
          <a:p>
            <a:r>
              <a:rPr lang="en-US" dirty="0"/>
              <a:t>A formula is satisfiable IFF its existential closure is satisfiable</a:t>
            </a:r>
          </a:p>
        </p:txBody>
      </p:sp>
    </p:spTree>
    <p:extLst>
      <p:ext uri="{BB962C8B-B14F-4D97-AF65-F5344CB8AC3E}">
        <p14:creationId xmlns:p14="http://schemas.microsoft.com/office/powerpoint/2010/main" val="692802931"/>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15257</TotalTime>
  <Words>2449</Words>
  <Application>Microsoft Macintosh PowerPoint</Application>
  <PresentationFormat>Widescreen</PresentationFormat>
  <Paragraphs>262</Paragraphs>
  <Slides>83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Arial</vt:lpstr>
      <vt:lpstr>Calibri</vt:lpstr>
      <vt:lpstr>Trebuchet MS</vt:lpstr>
      <vt:lpstr>Office Theme</vt:lpstr>
      <vt:lpstr>CS 6110, Software Correctness Analysis, Spring 2023 Lecture 9 : Declarative notations, First Order Logic</vt:lpstr>
      <vt:lpstr>Excerpts from Bradley and Manna’s book</vt:lpstr>
      <vt:lpstr>Excerpts from Bradley and Manna’s book</vt:lpstr>
      <vt:lpstr>Excerpts from Bradley and Manna’s book</vt:lpstr>
      <vt:lpstr>Excerpts from Bradley and Manna’s book</vt:lpstr>
      <vt:lpstr>Excerpts from Bradley and Manna’s book</vt:lpstr>
      <vt:lpstr>Excerpts from Bradley and Manna’s book</vt:lpstr>
      <vt:lpstr>Excerpts from Bradley and Manna’s book</vt:lpstr>
      <vt:lpstr>Excerpts from Bradley and Manna’s book</vt:lpstr>
      <vt:lpstr>Excerpts from Bradley and Manna’s book</vt:lpstr>
      <vt:lpstr>Excerpts from Bradley and Manna’s book</vt:lpstr>
      <vt:lpstr>Excerpts from Bradley and Manna’s book</vt:lpstr>
      <vt:lpstr>Excerpts from Bradley and Manna’s book</vt:lpstr>
      <vt:lpstr>Excerpts from Bradley and Manna’s book</vt:lpstr>
      <vt:lpstr> Examples from Manna’s original book about interpretation and validity  </vt:lpstr>
      <vt:lpstr>Excerpts from Bradley and Manna’s book</vt:lpstr>
      <vt:lpstr>Excerpts from Bradley and Manna’s book</vt:lpstr>
      <vt:lpstr>Excerpts from Bradley and Manna’s book</vt:lpstr>
      <vt:lpstr>Alloy checks asserts for validity by negating them  and checking whether they are sat or not If Sat then … ? If Unsat then … ?  Remember that any Boolean formula is * Valid * A contradiction (its negation is valid) * Neither – it and its negation are satisfiable</vt:lpstr>
      <vt:lpstr>Alloy checks asserts for validity by negating them  and checking whether they are sat or not If Sat then the original assertion is invalid If Unsat then the original assertion is valid Just to be thorough, we will (later) do this: * Write an assertion Assn * Write negAssn = !Assn * We will check both * If Assn’s “check” says “no counterexample, “Assn may be valid”, then ensure that !Assn is satisfiable (there is a counterexample for it)  BUT if both Assn and !Assn generate counterexamples, then they are merely satisfiable but not valid AND also not contradictions !!</vt:lpstr>
      <vt:lpstr>Encoding FOL zero-ary predicates (Bools)</vt:lpstr>
      <vt:lpstr>Encoding higher arity predicates</vt:lpstr>
      <vt:lpstr>Functions encoded now</vt:lpstr>
      <vt:lpstr>Excerpts from Bradley and Manna’s book</vt:lpstr>
      <vt:lpstr>Excerpts from Bradley and Manna’s book</vt:lpstr>
      <vt:lpstr>Excerpts from Bradley and Manna’s book</vt:lpstr>
      <vt:lpstr>Seeding your FOL experience via a problem</vt:lpstr>
      <vt:lpstr>Finishing up our study of FOL</vt:lpstr>
      <vt:lpstr>How do we systematically prove in FOL?</vt:lpstr>
      <vt:lpstr>How do we systematically prove in FOL?</vt:lpstr>
      <vt:lpstr>How do we systematically prove in FOL?</vt:lpstr>
      <vt:lpstr>How do we systematically prove in FOL?</vt:lpstr>
      <vt:lpstr>No! Reduction from PCP</vt:lpstr>
      <vt:lpstr>PCP</vt:lpstr>
      <vt:lpstr>PCP</vt:lpstr>
      <vt:lpstr>PCP : Run from here</vt:lpstr>
      <vt:lpstr>Undecidability of Validity</vt:lpstr>
      <vt:lpstr>FOL Validity is undecidable</vt:lpstr>
      <vt:lpstr>FOL Validity (from Book-1, Manna, Floyd)</vt:lpstr>
      <vt:lpstr>Keep these definitions handy!   Answer by Zoom Text!</vt:lpstr>
      <vt:lpstr>FOL Validity (from Book-1, Manna, Floyd)</vt:lpstr>
      <vt:lpstr>Keep these aside! We will need ‘em later</vt:lpstr>
      <vt:lpstr>FOL Validity (from Book-1, Manna, Floyd)</vt:lpstr>
      <vt:lpstr>Details</vt:lpstr>
      <vt:lpstr>True under this interpretation? Your answer?</vt:lpstr>
      <vt:lpstr>But we are now working on W_S being valid</vt:lpstr>
      <vt:lpstr>Proof setup for W_S is valid  S is solvable</vt:lpstr>
      <vt:lpstr>Why is A1 true under PI? Let us break this down! </vt:lpstr>
      <vt:lpstr>Why is  p ( f_{alpha_1}(a), f_{beta_1}(a) ) true?</vt:lpstr>
      <vt:lpstr>Why is  p ( f_{alpha_1}(a), f_{beta_1}(a) ) true?  Ans: Because it reduces to p ( alpha_1, beta_1 )   !!!</vt:lpstr>
      <vt:lpstr>Why is  p ( f_{alpha_2}(a), f_{beta_2}(a) ) true?  Ans: YOU PLEASE TYPE IN !!</vt:lpstr>
      <vt:lpstr>The conjunction of all these primitive applications of p are true! Thus A1 is true!</vt:lpstr>
      <vt:lpstr>Now why is one p(x,y) =&gt; p(f_{alpha_i}(x), f_{beta_i}(x) ) true?</vt:lpstr>
      <vt:lpstr>Now why is one p(x,y) =&gt; p(f_{alpha_i}(x), f_{beta_i}(x) ) true? ANS: see what “f” and “p” mean !!</vt:lpstr>
      <vt:lpstr>Now why is one p(x,y) =&gt; p(f_{alpha_i}(x), f_{beta_i}(x) ) true? ANS: Basically, A2 keeps extending the alpha/beta sequences and they are in the matching order! Thus the whole nested A2 conjunction is true!</vt:lpstr>
      <vt:lpstr>This means that A2 is true!   We know that A1, A2 are true   and A1, A2 =&gt; C1   is true [[ why ?? ]] Thus what about C1 ?? </vt:lpstr>
      <vt:lpstr>This means that A2 is true!   We know that A1, A2 are true   and A1, A2 =&gt; C1   is true [[ why? W_S is valid! ]] Thus what about C1 ?? True!</vt:lpstr>
      <vt:lpstr>What does C1 being true mean ?</vt:lpstr>
      <vt:lpstr>What does C1 being true mean  ?   Means that the PCP system S has a solution, namely z !!</vt:lpstr>
      <vt:lpstr>FOL Validity (from Book-1, Manna, Floyd)</vt:lpstr>
      <vt:lpstr>FOL Validity (from Book-1, Manna, Floyd)</vt:lpstr>
      <vt:lpstr>FOL Validity (from Book-1, Manna, Floyd)</vt:lpstr>
      <vt:lpstr>Notes</vt:lpstr>
      <vt:lpstr>Notes</vt:lpstr>
      <vt:lpstr>Notes</vt:lpstr>
      <vt:lpstr>Notes</vt:lpstr>
      <vt:lpstr>FOL Validity (from Book-1, Manna, Floyd)</vt:lpstr>
      <vt:lpstr>FOL Validity (from Book-1, Manna, Floyd)</vt:lpstr>
      <vt:lpstr>Which z shall we pick?</vt:lpstr>
      <vt:lpstr>FOL Validity (from Book-1, Manna, Floyd)</vt:lpstr>
      <vt:lpstr>Which z shall we pick?</vt:lpstr>
      <vt:lpstr>Alloy syntax details</vt:lpstr>
      <vt:lpstr>Alloy syntax details</vt:lpstr>
      <vt:lpstr>Alloy syntax details</vt:lpstr>
      <vt:lpstr>Alloy syntax details</vt:lpstr>
      <vt:lpstr>Alloy syntax details</vt:lpstr>
      <vt:lpstr>Alloy syntax details</vt:lpstr>
      <vt:lpstr>Alloy syntax details</vt:lpstr>
      <vt:lpstr>Alloy syntax details</vt:lpstr>
      <vt:lpstr>Alloy syntax details</vt:lpstr>
      <vt:lpstr>Alloy syntax details</vt:lpstr>
      <vt:lpstr>Alloy syntax details</vt:lpstr>
      <vt:lpstr>Alloy syntax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641</cp:revision>
  <cp:lastPrinted>2020-01-02T17:56:37Z</cp:lastPrinted>
  <dcterms:created xsi:type="dcterms:W3CDTF">2017-08-23T19:27:01Z</dcterms:created>
  <dcterms:modified xsi:type="dcterms:W3CDTF">2023-02-16T20:37:23Z</dcterms:modified>
</cp:coreProperties>
</file>