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414" r:id="rId2"/>
    <p:sldId id="1220" r:id="rId3"/>
    <p:sldId id="1250" r:id="rId4"/>
    <p:sldId id="1251" r:id="rId5"/>
    <p:sldId id="1252" r:id="rId6"/>
    <p:sldId id="1081" r:id="rId7"/>
    <p:sldId id="1249" r:id="rId8"/>
    <p:sldId id="1221" r:id="rId9"/>
    <p:sldId id="1222" r:id="rId10"/>
    <p:sldId id="1223" r:id="rId11"/>
    <p:sldId id="1229" r:id="rId12"/>
    <p:sldId id="1230" r:id="rId13"/>
    <p:sldId id="1224" r:id="rId14"/>
    <p:sldId id="1225" r:id="rId15"/>
    <p:sldId id="1226" r:id="rId16"/>
    <p:sldId id="1227" r:id="rId17"/>
    <p:sldId id="1228" r:id="rId18"/>
    <p:sldId id="1219" r:id="rId19"/>
    <p:sldId id="1231" r:id="rId20"/>
    <p:sldId id="1232" r:id="rId21"/>
    <p:sldId id="1211" r:id="rId22"/>
    <p:sldId id="1233" r:id="rId23"/>
    <p:sldId id="1234" r:id="rId24"/>
    <p:sldId id="1235" r:id="rId25"/>
    <p:sldId id="1236" r:id="rId26"/>
    <p:sldId id="1237" r:id="rId27"/>
    <p:sldId id="1238" r:id="rId28"/>
    <p:sldId id="1240" r:id="rId29"/>
    <p:sldId id="1239" r:id="rId30"/>
    <p:sldId id="1241" r:id="rId31"/>
    <p:sldId id="1212" r:id="rId32"/>
    <p:sldId id="1245" r:id="rId33"/>
    <p:sldId id="1242" r:id="rId34"/>
    <p:sldId id="1243" r:id="rId35"/>
    <p:sldId id="1244" r:id="rId36"/>
    <p:sldId id="124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0432FF"/>
    <a:srgbClr val="945200"/>
    <a:srgbClr val="011893"/>
    <a:srgbClr val="FF703B"/>
    <a:srgbClr val="0096FF"/>
    <a:srgbClr val="FF40FF"/>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1"/>
    <p:restoredTop sz="93333"/>
  </p:normalViewPr>
  <p:slideViewPr>
    <p:cSldViewPr snapToGrid="0" snapToObjects="1">
      <p:cViewPr varScale="1">
        <p:scale>
          <a:sx n="109" d="100"/>
          <a:sy n="109" d="100"/>
        </p:scale>
        <p:origin x="192" y="4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2/7/23</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659468"/>
          </a:xfrm>
          <a:solidFill>
            <a:schemeClr val="accent2">
              <a:lumMod val="40000"/>
              <a:lumOff val="60000"/>
              <a:alpha val="98824"/>
            </a:schemeClr>
          </a:solidFill>
        </p:spPr>
        <p:txBody>
          <a:bodyPr>
            <a:normAutofit fontScale="90000"/>
          </a:bodyPr>
          <a:lstStyle/>
          <a:p>
            <a:pPr algn="ctr"/>
            <a:r>
              <a:rPr lang="en-US" sz="3600" dirty="0"/>
              <a:t>CS 6110, Software Correctness Analysis, Spring 2023</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 </a:t>
            </a:r>
          </a:p>
          <a:p>
            <a:pPr lvl="1"/>
            <a:endParaRPr lang="en-US" dirty="0"/>
          </a:p>
          <a:p>
            <a:r>
              <a:rPr lang="en-US" dirty="0"/>
              <a:t>No patient likes a quack  </a:t>
            </a:r>
          </a:p>
          <a:p>
            <a:pPr lvl="1"/>
            <a:r>
              <a:rPr lang="en-US" dirty="0"/>
              <a:t>all </a:t>
            </a:r>
            <a:r>
              <a:rPr lang="en-US" dirty="0" err="1"/>
              <a:t>x,y</a:t>
            </a:r>
            <a:r>
              <a:rPr lang="en-US" dirty="0"/>
              <a:t> : [ p(x) &amp; q(y) =&gt; ! l(</a:t>
            </a:r>
            <a:r>
              <a:rPr lang="en-US" dirty="0" err="1"/>
              <a:t>x,y</a:t>
            </a:r>
            <a:r>
              <a:rPr lang="en-US" dirty="0"/>
              <a:t>) ]</a:t>
            </a:r>
          </a:p>
          <a:p>
            <a:pPr lvl="1"/>
            <a:endParaRPr lang="en-US" dirty="0"/>
          </a:p>
          <a:p>
            <a:r>
              <a:rPr lang="en-US" dirty="0"/>
              <a:t>Prove that no doctor is a quack</a:t>
            </a:r>
          </a:p>
          <a:p>
            <a:pPr lvl="1"/>
            <a:r>
              <a:rPr lang="en-US" dirty="0"/>
              <a:t>Goal : prove that    all x : d(x) =&gt; !q(x)</a:t>
            </a:r>
          </a:p>
        </p:txBody>
      </p:sp>
    </p:spTree>
    <p:extLst>
      <p:ext uri="{BB962C8B-B14F-4D97-AF65-F5344CB8AC3E}">
        <p14:creationId xmlns:p14="http://schemas.microsoft.com/office/powerpoint/2010/main" val="397549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lnSpcReduction="10000"/>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 </a:t>
            </a:r>
          </a:p>
          <a:p>
            <a:pPr lvl="2"/>
            <a:r>
              <a:rPr lang="en-US" dirty="0">
                <a:sym typeface="Wingdings" pitchFamily="2" charset="2"/>
              </a:rPr>
              <a:t>question: Where else can we put “all y” ?</a:t>
            </a:r>
          </a:p>
          <a:p>
            <a:pPr lvl="1"/>
            <a:endParaRPr lang="en-US" dirty="0"/>
          </a:p>
          <a:p>
            <a:r>
              <a:rPr lang="en-US" dirty="0"/>
              <a:t>No patient likes a quack  </a:t>
            </a:r>
          </a:p>
          <a:p>
            <a:pPr lvl="1"/>
            <a:r>
              <a:rPr lang="en-US" dirty="0"/>
              <a:t>all </a:t>
            </a:r>
            <a:r>
              <a:rPr lang="en-US" dirty="0" err="1"/>
              <a:t>x,y</a:t>
            </a:r>
            <a:r>
              <a:rPr lang="en-US" dirty="0"/>
              <a:t> : [ p(x) &amp; q(y) =&gt; ! l(</a:t>
            </a:r>
            <a:r>
              <a:rPr lang="en-US" dirty="0" err="1"/>
              <a:t>x,y</a:t>
            </a:r>
            <a:r>
              <a:rPr lang="en-US" dirty="0"/>
              <a:t>) ]</a:t>
            </a:r>
          </a:p>
          <a:p>
            <a:pPr lvl="1"/>
            <a:endParaRPr lang="en-US" dirty="0"/>
          </a:p>
          <a:p>
            <a:r>
              <a:rPr lang="en-US" dirty="0"/>
              <a:t>Prove that no doctor is a quack</a:t>
            </a:r>
          </a:p>
          <a:p>
            <a:pPr lvl="1"/>
            <a:r>
              <a:rPr lang="en-US" dirty="0"/>
              <a:t>Goal : prove that    all x : d(x) =&gt; !q(x)</a:t>
            </a:r>
          </a:p>
        </p:txBody>
      </p:sp>
    </p:spTree>
    <p:extLst>
      <p:ext uri="{BB962C8B-B14F-4D97-AF65-F5344CB8AC3E}">
        <p14:creationId xmlns:p14="http://schemas.microsoft.com/office/powerpoint/2010/main" val="17419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fontScale="92500" lnSpcReduction="20000"/>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 </a:t>
            </a:r>
          </a:p>
          <a:p>
            <a:pPr lvl="2"/>
            <a:r>
              <a:rPr lang="en-US" dirty="0">
                <a:sym typeface="Wingdings" pitchFamily="2" charset="2"/>
              </a:rPr>
              <a:t>question: Where else can we put “all y” ?</a:t>
            </a:r>
          </a:p>
          <a:p>
            <a:pPr lvl="2"/>
            <a:r>
              <a:rPr lang="en-US" dirty="0">
                <a:sym typeface="Wingdings" pitchFamily="2" charset="2"/>
              </a:rPr>
              <a:t>Which of these “makes sense” </a:t>
            </a:r>
          </a:p>
          <a:p>
            <a:pPr lvl="3"/>
            <a:r>
              <a:rPr lang="en-US" dirty="0"/>
              <a:t>exists x : all y: [ p(x) and [d(y) -&gt; l(</a:t>
            </a:r>
            <a:r>
              <a:rPr lang="en-US" dirty="0" err="1"/>
              <a:t>x,y</a:t>
            </a:r>
            <a:r>
              <a:rPr lang="en-US" dirty="0"/>
              <a:t>) ] ]</a:t>
            </a:r>
          </a:p>
          <a:p>
            <a:pPr lvl="3"/>
            <a:r>
              <a:rPr lang="en-US" dirty="0"/>
              <a:t>All y : exists x : [ p(x) and [d(y) -&gt; l(</a:t>
            </a:r>
            <a:r>
              <a:rPr lang="en-US" dirty="0" err="1"/>
              <a:t>x,y</a:t>
            </a:r>
            <a:r>
              <a:rPr lang="en-US" dirty="0"/>
              <a:t>) ] ]</a:t>
            </a:r>
          </a:p>
          <a:p>
            <a:pPr lvl="1"/>
            <a:endParaRPr lang="en-US" dirty="0"/>
          </a:p>
          <a:p>
            <a:r>
              <a:rPr lang="en-US" dirty="0"/>
              <a:t>No patient likes a quack  </a:t>
            </a:r>
          </a:p>
          <a:p>
            <a:pPr lvl="1"/>
            <a:r>
              <a:rPr lang="en-US" dirty="0"/>
              <a:t>all </a:t>
            </a:r>
            <a:r>
              <a:rPr lang="en-US" dirty="0" err="1"/>
              <a:t>x,y</a:t>
            </a:r>
            <a:r>
              <a:rPr lang="en-US" dirty="0"/>
              <a:t> : [ p(x) &amp; q(y) =&gt; ! l(</a:t>
            </a:r>
            <a:r>
              <a:rPr lang="en-US" dirty="0" err="1"/>
              <a:t>x,y</a:t>
            </a:r>
            <a:r>
              <a:rPr lang="en-US" dirty="0"/>
              <a:t>) ]</a:t>
            </a:r>
          </a:p>
          <a:p>
            <a:pPr lvl="1"/>
            <a:endParaRPr lang="en-US" dirty="0"/>
          </a:p>
          <a:p>
            <a:r>
              <a:rPr lang="en-US" dirty="0"/>
              <a:t>Prove that no doctor is a quack</a:t>
            </a:r>
          </a:p>
          <a:p>
            <a:pPr lvl="1"/>
            <a:r>
              <a:rPr lang="en-US" dirty="0"/>
              <a:t>Goal : prove that    all x : d(x) =&gt; !q(x)</a:t>
            </a:r>
          </a:p>
        </p:txBody>
      </p:sp>
    </p:spTree>
    <p:extLst>
      <p:ext uri="{BB962C8B-B14F-4D97-AF65-F5344CB8AC3E}">
        <p14:creationId xmlns:p14="http://schemas.microsoft.com/office/powerpoint/2010/main" val="419075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…give it a shot…</a:t>
            </a:r>
          </a:p>
          <a:p>
            <a:endParaRPr lang="en-US" dirty="0"/>
          </a:p>
          <a:p>
            <a:r>
              <a:rPr lang="en-US" dirty="0"/>
              <a:t>A1 </a:t>
            </a:r>
            <a:r>
              <a:rPr lang="en-US" dirty="0" err="1"/>
              <a:t>skolemize</a:t>
            </a:r>
            <a:r>
              <a:rPr lang="en-US" dirty="0"/>
              <a:t> x with p0</a:t>
            </a:r>
          </a:p>
          <a:p>
            <a:r>
              <a:rPr lang="en-US" dirty="0"/>
              <a:t>A1sk: p(p0) and [all y : d(y) -&gt; l(p0,y)]</a:t>
            </a:r>
          </a:p>
        </p:txBody>
      </p:sp>
    </p:spTree>
    <p:extLst>
      <p:ext uri="{BB962C8B-B14F-4D97-AF65-F5344CB8AC3E}">
        <p14:creationId xmlns:p14="http://schemas.microsoft.com/office/powerpoint/2010/main" val="369881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endParaRPr lang="en-US" dirty="0"/>
          </a:p>
          <a:p>
            <a:r>
              <a:rPr lang="en-US" dirty="0"/>
              <a:t>A1 </a:t>
            </a:r>
            <a:r>
              <a:rPr lang="en-US" dirty="0" err="1"/>
              <a:t>skolemize</a:t>
            </a:r>
            <a:r>
              <a:rPr lang="en-US" dirty="0"/>
              <a:t> x with p0</a:t>
            </a:r>
          </a:p>
          <a:p>
            <a:r>
              <a:rPr lang="en-US" dirty="0"/>
              <a:t>A1sk: p(p0) and [all y : d(y) -&gt; l(p0,y)]</a:t>
            </a:r>
          </a:p>
          <a:p>
            <a:r>
              <a:rPr lang="en-US" dirty="0" err="1"/>
              <a:t>NGsk</a:t>
            </a:r>
            <a:r>
              <a:rPr lang="en-US" dirty="0"/>
              <a:t>: </a:t>
            </a:r>
            <a:r>
              <a:rPr lang="en-US" dirty="0" err="1"/>
              <a:t>Skolemize</a:t>
            </a:r>
            <a:r>
              <a:rPr lang="en-US" dirty="0"/>
              <a:t> NG : d(d0) &amp; q(d0)</a:t>
            </a:r>
          </a:p>
        </p:txBody>
      </p:sp>
    </p:spTree>
    <p:extLst>
      <p:ext uri="{BB962C8B-B14F-4D97-AF65-F5344CB8AC3E}">
        <p14:creationId xmlns:p14="http://schemas.microsoft.com/office/powerpoint/2010/main" val="122981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r>
              <a:rPr lang="en-US" dirty="0"/>
              <a:t>A1sk: p(p0) and [all y : d(y) -&gt; l(p0,y)]</a:t>
            </a:r>
          </a:p>
          <a:p>
            <a:r>
              <a:rPr lang="en-US" dirty="0" err="1"/>
              <a:t>NGsk</a:t>
            </a:r>
            <a:r>
              <a:rPr lang="en-US" dirty="0"/>
              <a:t>: d(d0) &amp; q(d0)</a:t>
            </a:r>
          </a:p>
          <a:p>
            <a:r>
              <a:rPr lang="en-US" dirty="0"/>
              <a:t>A1sk with d0 specialization: p(p0) &amp; d(d0) =&gt; l(p0,d0)</a:t>
            </a:r>
          </a:p>
          <a:p>
            <a:r>
              <a:rPr lang="en-US" dirty="0"/>
              <a:t>Now what?</a:t>
            </a:r>
          </a:p>
          <a:p>
            <a:pPr lvl="1"/>
            <a:r>
              <a:rPr lang="en-US" dirty="0"/>
              <a:t>Hint : we have not used A2</a:t>
            </a:r>
          </a:p>
        </p:txBody>
      </p:sp>
    </p:spTree>
    <p:extLst>
      <p:ext uri="{BB962C8B-B14F-4D97-AF65-F5344CB8AC3E}">
        <p14:creationId xmlns:p14="http://schemas.microsoft.com/office/powerpoint/2010/main" val="1480784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lnSpcReduction="10000"/>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r>
              <a:rPr lang="en-US" dirty="0"/>
              <a:t>A1sk: p(p0) and [all y : d(y) -&gt; l(p0,y)]</a:t>
            </a:r>
          </a:p>
          <a:p>
            <a:r>
              <a:rPr lang="en-US" dirty="0" err="1"/>
              <a:t>NGsk</a:t>
            </a:r>
            <a:r>
              <a:rPr lang="en-US" dirty="0"/>
              <a:t>: d(d0) &amp; q(d0)</a:t>
            </a:r>
          </a:p>
          <a:p>
            <a:r>
              <a:rPr lang="en-US" dirty="0"/>
              <a:t>A1sk with d0 specialization: p(p0) &amp; d(d0) =&gt; l(p0,d0)</a:t>
            </a:r>
          </a:p>
          <a:p>
            <a:r>
              <a:rPr lang="en-US" dirty="0"/>
              <a:t>Now what?</a:t>
            </a:r>
          </a:p>
          <a:p>
            <a:pPr lvl="1"/>
            <a:r>
              <a:rPr lang="en-US" dirty="0"/>
              <a:t>Hint : we have not used A2</a:t>
            </a:r>
          </a:p>
          <a:p>
            <a:r>
              <a:rPr lang="en-US" dirty="0"/>
              <a:t>A2sp with p0 and d0: p(p0) &amp; q(d0) =&gt; !l(p0,d0)</a:t>
            </a:r>
          </a:p>
          <a:p>
            <a:pPr lvl="1"/>
            <a:r>
              <a:rPr lang="en-US" dirty="0"/>
              <a:t>Do you smell the contradiction?</a:t>
            </a:r>
          </a:p>
          <a:p>
            <a:pPr lvl="1"/>
            <a:r>
              <a:rPr lang="en-US" dirty="0"/>
              <a:t>How to finish?</a:t>
            </a:r>
          </a:p>
        </p:txBody>
      </p:sp>
    </p:spTree>
    <p:extLst>
      <p:ext uri="{BB962C8B-B14F-4D97-AF65-F5344CB8AC3E}">
        <p14:creationId xmlns:p14="http://schemas.microsoft.com/office/powerpoint/2010/main" val="314553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Example of FOL (“classical”): Proof by contra</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lnSpcReduction="10000"/>
          </a:bodyPr>
          <a:lstStyle/>
          <a:p>
            <a:r>
              <a:rPr lang="en-US" dirty="0"/>
              <a:t>A1: exists x : p(x) and [all y : d(y) -&gt; l(</a:t>
            </a:r>
            <a:r>
              <a:rPr lang="en-US" dirty="0" err="1"/>
              <a:t>x,y</a:t>
            </a:r>
            <a:r>
              <a:rPr lang="en-US" dirty="0"/>
              <a:t>)]</a:t>
            </a:r>
          </a:p>
          <a:p>
            <a:r>
              <a:rPr lang="en-US" dirty="0"/>
              <a:t>A2: all </a:t>
            </a:r>
            <a:r>
              <a:rPr lang="en-US" dirty="0" err="1"/>
              <a:t>x,y</a:t>
            </a:r>
            <a:r>
              <a:rPr lang="en-US" dirty="0"/>
              <a:t> : [ p(x) &amp; q(y) =&gt; ! l(</a:t>
            </a:r>
            <a:r>
              <a:rPr lang="en-US" dirty="0" err="1"/>
              <a:t>x,y</a:t>
            </a:r>
            <a:r>
              <a:rPr lang="en-US" dirty="0"/>
              <a:t>) ]</a:t>
            </a:r>
          </a:p>
          <a:p>
            <a:r>
              <a:rPr lang="en-US" dirty="0"/>
              <a:t>G: all x : d(x) =&gt; !q(x)</a:t>
            </a:r>
          </a:p>
          <a:p>
            <a:r>
              <a:rPr lang="en-US" dirty="0"/>
              <a:t>NG: exists x : d(x) &amp; q(x)</a:t>
            </a:r>
          </a:p>
          <a:p>
            <a:r>
              <a:rPr lang="en-US" dirty="0"/>
              <a:t>A1sk: p(p0) and [all y : d(y) -&gt; l(p0,y)]</a:t>
            </a:r>
          </a:p>
          <a:p>
            <a:r>
              <a:rPr lang="en-US" dirty="0" err="1"/>
              <a:t>NGsk</a:t>
            </a:r>
            <a:r>
              <a:rPr lang="en-US" dirty="0"/>
              <a:t>: d(d0) &amp; q(d0)</a:t>
            </a:r>
          </a:p>
          <a:p>
            <a:r>
              <a:rPr lang="en-US" dirty="0"/>
              <a:t>A1sk with d0 specialization: (A1sk’): p(p0) &amp; [ d(d0) =&gt; l(p0,d0) ]</a:t>
            </a:r>
          </a:p>
          <a:p>
            <a:r>
              <a:rPr lang="en-US" dirty="0"/>
              <a:t>Now what?</a:t>
            </a:r>
          </a:p>
          <a:p>
            <a:r>
              <a:rPr lang="en-US" dirty="0"/>
              <a:t>A2sp with p0 and d0: p(p0) &amp; q(d0) =&gt; !l(p0,d0)</a:t>
            </a:r>
          </a:p>
          <a:p>
            <a:r>
              <a:rPr lang="en-US" dirty="0"/>
              <a:t>MP of A1sk’ and </a:t>
            </a:r>
            <a:r>
              <a:rPr lang="en-US" dirty="0" err="1"/>
              <a:t>NGsk</a:t>
            </a:r>
            <a:r>
              <a:rPr lang="en-US" dirty="0"/>
              <a:t> : l(p0,d0)</a:t>
            </a:r>
          </a:p>
          <a:p>
            <a:r>
              <a:rPr lang="en-US" dirty="0"/>
              <a:t>Contra of !l(p0,d0) and l(p0,d0)</a:t>
            </a:r>
          </a:p>
        </p:txBody>
      </p:sp>
    </p:spTree>
    <p:extLst>
      <p:ext uri="{BB962C8B-B14F-4D97-AF65-F5344CB8AC3E}">
        <p14:creationId xmlns:p14="http://schemas.microsoft.com/office/powerpoint/2010/main" val="53419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1831422"/>
          </a:xfrm>
        </p:spPr>
        <p:txBody>
          <a:bodyPr>
            <a:normAutofit/>
          </a:bodyPr>
          <a:lstStyle/>
          <a:p>
            <a:r>
              <a:rPr lang="en-US" dirty="0">
                <a:solidFill>
                  <a:srgbClr val="0432FF"/>
                </a:solidFill>
              </a:rPr>
              <a:t>Lecture 14 : First-Order Logic</a:t>
            </a:r>
            <a:br>
              <a:rPr lang="en-US" dirty="0">
                <a:solidFill>
                  <a:srgbClr val="0432FF"/>
                </a:solidFill>
              </a:rPr>
            </a:br>
            <a:r>
              <a:rPr lang="en-US" dirty="0">
                <a:solidFill>
                  <a:srgbClr val="0432FF"/>
                </a:solidFill>
              </a:rPr>
              <a:t>aka predicate logic : Basics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2385390"/>
            <a:ext cx="10996246" cy="4202979"/>
          </a:xfrm>
        </p:spPr>
        <p:txBody>
          <a:bodyPr>
            <a:normAutofit/>
          </a:bodyPr>
          <a:lstStyle/>
          <a:p>
            <a:r>
              <a:rPr lang="en-US" dirty="0"/>
              <a:t>There exist consistent axiomatizations of FOL</a:t>
            </a:r>
          </a:p>
          <a:p>
            <a:r>
              <a:rPr lang="en-US" dirty="0"/>
              <a:t>There exist complete axiomatizations of FOL</a:t>
            </a:r>
          </a:p>
          <a:p>
            <a:r>
              <a:rPr lang="en-US" dirty="0"/>
              <a:t>FOL is only semi-decidable</a:t>
            </a:r>
          </a:p>
          <a:p>
            <a:pPr lvl="1"/>
            <a:r>
              <a:rPr lang="en-US" dirty="0"/>
              <a:t>Only procedures exist for deciding validity </a:t>
            </a:r>
          </a:p>
          <a:p>
            <a:pPr lvl="2"/>
            <a:r>
              <a:rPr lang="en-US" dirty="0"/>
              <a:t>No algorithms</a:t>
            </a:r>
          </a:p>
          <a:p>
            <a:pPr lvl="3"/>
            <a:r>
              <a:rPr lang="en-US" dirty="0"/>
              <a:t>No TMs that don’t loop</a:t>
            </a:r>
          </a:p>
          <a:p>
            <a:pPr lvl="1"/>
            <a:r>
              <a:rPr lang="en-US" dirty="0"/>
              <a:t>Semi-algorithms exist because of completeness</a:t>
            </a:r>
          </a:p>
          <a:p>
            <a:pPr lvl="2"/>
            <a:r>
              <a:rPr lang="en-US" dirty="0"/>
              <a:t>If indeed valid (true), there is a proof</a:t>
            </a:r>
          </a:p>
          <a:p>
            <a:pPr lvl="2"/>
            <a:r>
              <a:rPr lang="en-US" dirty="0"/>
              <a:t>And we can discover the proof </a:t>
            </a:r>
          </a:p>
          <a:p>
            <a:pPr lvl="3"/>
            <a:r>
              <a:rPr lang="en-US" dirty="0"/>
              <a:t>via systematic enumeration of all legal inference sequences</a:t>
            </a:r>
          </a:p>
        </p:txBody>
      </p:sp>
    </p:spTree>
    <p:extLst>
      <p:ext uri="{BB962C8B-B14F-4D97-AF65-F5344CB8AC3E}">
        <p14:creationId xmlns:p14="http://schemas.microsoft.com/office/powerpoint/2010/main" val="2463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the “doctor/quack theorem” in Alloy</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What all FOL concepts are involved?</a:t>
            </a:r>
          </a:p>
          <a:p>
            <a:endParaRPr lang="en-US" dirty="0"/>
          </a:p>
          <a:p>
            <a:endParaRPr lang="en-US" dirty="0"/>
          </a:p>
          <a:p>
            <a:endParaRPr lang="en-US" dirty="0"/>
          </a:p>
          <a:p>
            <a:r>
              <a:rPr lang="en-US" dirty="0"/>
              <a:t>How to encode each of them in Alloy?</a:t>
            </a:r>
          </a:p>
        </p:txBody>
      </p:sp>
    </p:spTree>
    <p:extLst>
      <p:ext uri="{BB962C8B-B14F-4D97-AF65-F5344CB8AC3E}">
        <p14:creationId xmlns:p14="http://schemas.microsoft.com/office/powerpoint/2010/main" val="12554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Updates for 2023: Announcements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Finished SPIN</a:t>
            </a:r>
          </a:p>
          <a:p>
            <a:pPr lvl="1"/>
            <a:r>
              <a:rPr lang="en-US" dirty="0"/>
              <a:t>You must all find / fix that liveness bug</a:t>
            </a:r>
          </a:p>
          <a:p>
            <a:pPr lvl="2"/>
            <a:r>
              <a:rPr lang="en-US" dirty="0"/>
              <a:t>Willing to work with you</a:t>
            </a:r>
          </a:p>
          <a:p>
            <a:pPr lvl="3"/>
            <a:r>
              <a:rPr lang="en-US" dirty="0"/>
              <a:t>Why pass up the experience?</a:t>
            </a:r>
          </a:p>
          <a:p>
            <a:pPr lvl="1"/>
            <a:r>
              <a:rPr lang="en-US" dirty="0"/>
              <a:t>Also finish Asg-3 well</a:t>
            </a:r>
          </a:p>
          <a:p>
            <a:pPr lvl="2"/>
            <a:r>
              <a:rPr lang="en-US" dirty="0"/>
              <a:t>There is a ton you’ll learn.. Ask</a:t>
            </a:r>
          </a:p>
          <a:p>
            <a:r>
              <a:rPr lang="en-US" dirty="0"/>
              <a:t>Project meetings</a:t>
            </a:r>
          </a:p>
          <a:p>
            <a:pPr lvl="1"/>
            <a:r>
              <a:rPr lang="en-US" dirty="0"/>
              <a:t>You get free consulting from me </a:t>
            </a:r>
            <a:r>
              <a:rPr lang="en-US" dirty="0">
                <a:sym typeface="Wingdings" pitchFamily="2" charset="2"/>
              </a:rPr>
              <a:t> </a:t>
            </a:r>
          </a:p>
          <a:p>
            <a:pPr lvl="2"/>
            <a:r>
              <a:rPr lang="en-US" dirty="0">
                <a:sym typeface="Wingdings" pitchFamily="2" charset="2"/>
              </a:rPr>
              <a:t>Your get it as part of your fee</a:t>
            </a:r>
          </a:p>
          <a:p>
            <a:pPr lvl="3"/>
            <a:r>
              <a:rPr lang="en-US" dirty="0">
                <a:sym typeface="Wingdings" pitchFamily="2" charset="2"/>
              </a:rPr>
              <a:t>Can go over any material you want to learn in person (AMA or ask me anything)</a:t>
            </a:r>
          </a:p>
          <a:p>
            <a:pPr lvl="2"/>
            <a:r>
              <a:rPr lang="en-US" dirty="0">
                <a:sym typeface="Wingdings" pitchFamily="2" charset="2"/>
              </a:rPr>
              <a:t>This is the real value-added of this class!</a:t>
            </a:r>
          </a:p>
          <a:p>
            <a:pPr lvl="1"/>
            <a:r>
              <a:rPr lang="en-US" dirty="0">
                <a:sym typeface="Wingdings" pitchFamily="2" charset="2"/>
              </a:rPr>
              <a:t>Soon, only 1-1s for class, simple polls, simple quizzes, no assignments</a:t>
            </a:r>
          </a:p>
          <a:p>
            <a:pPr lvl="2"/>
            <a:r>
              <a:rPr lang="en-US" dirty="0">
                <a:sym typeface="Wingdings" pitchFamily="2" charset="2"/>
              </a:rPr>
              <a:t>Happens beginning after Spring Break</a:t>
            </a:r>
          </a:p>
          <a:p>
            <a:pPr marL="0" indent="0">
              <a:buNone/>
            </a:pPr>
            <a:endParaRPr lang="en-US" dirty="0"/>
          </a:p>
        </p:txBody>
      </p:sp>
    </p:spTree>
    <p:extLst>
      <p:ext uri="{BB962C8B-B14F-4D97-AF65-F5344CB8AC3E}">
        <p14:creationId xmlns:p14="http://schemas.microsoft.com/office/powerpoint/2010/main" val="1154748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the “doctor/quack theorem” in Alloy</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fontScale="92500" lnSpcReduction="10000"/>
          </a:bodyPr>
          <a:lstStyle/>
          <a:p>
            <a:r>
              <a:rPr lang="en-US" dirty="0"/>
              <a:t>What all FOL concepts are involved?</a:t>
            </a:r>
          </a:p>
          <a:p>
            <a:pPr lvl="1"/>
            <a:r>
              <a:rPr lang="en-US" dirty="0"/>
              <a:t>Propositional variables</a:t>
            </a:r>
          </a:p>
          <a:p>
            <a:pPr lvl="2"/>
            <a:r>
              <a:rPr lang="en-US" dirty="0"/>
              <a:t>Zero-</a:t>
            </a:r>
            <a:r>
              <a:rPr lang="en-US" dirty="0" err="1"/>
              <a:t>ary</a:t>
            </a:r>
            <a:r>
              <a:rPr lang="en-US" dirty="0"/>
              <a:t> predicates</a:t>
            </a:r>
          </a:p>
          <a:p>
            <a:pPr lvl="1"/>
            <a:r>
              <a:rPr lang="en-US" dirty="0"/>
              <a:t>Predicates of higher arity</a:t>
            </a:r>
          </a:p>
          <a:p>
            <a:pPr lvl="2"/>
            <a:r>
              <a:rPr lang="en-US" dirty="0"/>
              <a:t>One-</a:t>
            </a:r>
            <a:r>
              <a:rPr lang="en-US" dirty="0" err="1"/>
              <a:t>ary</a:t>
            </a:r>
            <a:r>
              <a:rPr lang="en-US" dirty="0"/>
              <a:t> predicates (or subsets of the universe in most cases)</a:t>
            </a:r>
          </a:p>
          <a:p>
            <a:pPr lvl="2"/>
            <a:r>
              <a:rPr lang="en-US" dirty="0"/>
              <a:t>Two-</a:t>
            </a:r>
            <a:r>
              <a:rPr lang="en-US" dirty="0" err="1"/>
              <a:t>ary</a:t>
            </a:r>
            <a:r>
              <a:rPr lang="en-US" dirty="0"/>
              <a:t> predicates (pairs over U)</a:t>
            </a:r>
          </a:p>
          <a:p>
            <a:pPr lvl="1"/>
            <a:r>
              <a:rPr lang="en-US" dirty="0"/>
              <a:t>Zero-</a:t>
            </a:r>
            <a:r>
              <a:rPr lang="en-US" dirty="0" err="1"/>
              <a:t>ary</a:t>
            </a:r>
            <a:r>
              <a:rPr lang="en-US" dirty="0"/>
              <a:t> functions</a:t>
            </a:r>
          </a:p>
          <a:p>
            <a:pPr lvl="2"/>
            <a:r>
              <a:rPr lang="en-US" dirty="0"/>
              <a:t>Or constants in various value domains</a:t>
            </a:r>
          </a:p>
          <a:p>
            <a:pPr lvl="1"/>
            <a:r>
              <a:rPr lang="en-US" dirty="0"/>
              <a:t>One-</a:t>
            </a:r>
            <a:r>
              <a:rPr lang="en-US" dirty="0" err="1"/>
              <a:t>ary</a:t>
            </a:r>
            <a:r>
              <a:rPr lang="en-US" dirty="0"/>
              <a:t> and higher-arity functions</a:t>
            </a:r>
          </a:p>
          <a:p>
            <a:endParaRPr lang="en-US" dirty="0"/>
          </a:p>
          <a:p>
            <a:r>
              <a:rPr lang="en-US" dirty="0"/>
              <a:t>How to encode each of them in Alloy?</a:t>
            </a:r>
          </a:p>
          <a:p>
            <a:pPr lvl="1"/>
            <a:r>
              <a:rPr lang="en-US" dirty="0"/>
              <a:t>We will study how the encoding goes for the doctor/quack theorem</a:t>
            </a:r>
          </a:p>
          <a:p>
            <a:pPr lvl="1"/>
            <a:r>
              <a:rPr lang="en-US" dirty="0"/>
              <a:t>Then we will study how to encode general FOL concepts using Alloy</a:t>
            </a:r>
          </a:p>
          <a:p>
            <a:pPr lvl="2"/>
            <a:r>
              <a:rPr lang="en-US" dirty="0"/>
              <a:t>Again, for bounded-model proofs</a:t>
            </a:r>
          </a:p>
          <a:p>
            <a:pPr lvl="1"/>
            <a:r>
              <a:rPr lang="en-US" dirty="0"/>
              <a:t>Look at Alloy-Constructs-and-</a:t>
            </a:r>
            <a:r>
              <a:rPr lang="en-US" dirty="0" err="1"/>
              <a:t>Usage.txt</a:t>
            </a:r>
            <a:r>
              <a:rPr lang="en-US" dirty="0"/>
              <a:t> for a quick overview</a:t>
            </a:r>
          </a:p>
        </p:txBody>
      </p:sp>
    </p:spTree>
    <p:extLst>
      <p:ext uri="{BB962C8B-B14F-4D97-AF65-F5344CB8AC3E}">
        <p14:creationId xmlns:p14="http://schemas.microsoft.com/office/powerpoint/2010/main" val="4039061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4" name="Picture 3">
            <a:extLst>
              <a:ext uri="{FF2B5EF4-FFF2-40B4-BE49-F238E27FC236}">
                <a16:creationId xmlns:a16="http://schemas.microsoft.com/office/drawing/2014/main" id="{A25B6CD9-0856-2A42-86DB-0411B06ADEA4}"/>
              </a:ext>
            </a:extLst>
          </p:cNvPr>
          <p:cNvPicPr>
            <a:picLocks noChangeAspect="1"/>
          </p:cNvPicPr>
          <p:nvPr/>
        </p:nvPicPr>
        <p:blipFill>
          <a:blip r:embed="rId2"/>
          <a:stretch>
            <a:fillRect/>
          </a:stretch>
        </p:blipFill>
        <p:spPr>
          <a:xfrm>
            <a:off x="2324100" y="3028950"/>
            <a:ext cx="7543800" cy="800100"/>
          </a:xfrm>
          <a:prstGeom prst="rect">
            <a:avLst/>
          </a:prstGeom>
        </p:spPr>
      </p:pic>
    </p:spTree>
    <p:extLst>
      <p:ext uri="{BB962C8B-B14F-4D97-AF65-F5344CB8AC3E}">
        <p14:creationId xmlns:p14="http://schemas.microsoft.com/office/powerpoint/2010/main" val="2317442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4" name="Picture 3" descr="Text&#10;&#10;Description automatically generated">
            <a:extLst>
              <a:ext uri="{FF2B5EF4-FFF2-40B4-BE49-F238E27FC236}">
                <a16:creationId xmlns:a16="http://schemas.microsoft.com/office/drawing/2014/main" id="{3BA5E0EB-FC60-8948-BF20-3FC349A6D1FB}"/>
              </a:ext>
            </a:extLst>
          </p:cNvPr>
          <p:cNvPicPr>
            <a:picLocks noChangeAspect="1"/>
          </p:cNvPicPr>
          <p:nvPr/>
        </p:nvPicPr>
        <p:blipFill>
          <a:blip r:embed="rId2"/>
          <a:stretch>
            <a:fillRect/>
          </a:stretch>
        </p:blipFill>
        <p:spPr>
          <a:xfrm>
            <a:off x="1073150" y="2400300"/>
            <a:ext cx="10045700" cy="2057400"/>
          </a:xfrm>
          <a:prstGeom prst="rect">
            <a:avLst/>
          </a:prstGeom>
        </p:spPr>
      </p:pic>
    </p:spTree>
    <p:extLst>
      <p:ext uri="{BB962C8B-B14F-4D97-AF65-F5344CB8AC3E}">
        <p14:creationId xmlns:p14="http://schemas.microsoft.com/office/powerpoint/2010/main" val="230343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4" name="Picture 3" descr="Text&#10;&#10;Description automatically generated">
            <a:extLst>
              <a:ext uri="{FF2B5EF4-FFF2-40B4-BE49-F238E27FC236}">
                <a16:creationId xmlns:a16="http://schemas.microsoft.com/office/drawing/2014/main" id="{88136C1A-A3E1-EB49-847B-9CDD8B0CB0C2}"/>
              </a:ext>
            </a:extLst>
          </p:cNvPr>
          <p:cNvPicPr>
            <a:picLocks noChangeAspect="1"/>
          </p:cNvPicPr>
          <p:nvPr/>
        </p:nvPicPr>
        <p:blipFill>
          <a:blip r:embed="rId2"/>
          <a:stretch>
            <a:fillRect/>
          </a:stretch>
        </p:blipFill>
        <p:spPr>
          <a:xfrm>
            <a:off x="1028700" y="1828800"/>
            <a:ext cx="10134600" cy="3200400"/>
          </a:xfrm>
          <a:prstGeom prst="rect">
            <a:avLst/>
          </a:prstGeom>
        </p:spPr>
      </p:pic>
    </p:spTree>
    <p:extLst>
      <p:ext uri="{BB962C8B-B14F-4D97-AF65-F5344CB8AC3E}">
        <p14:creationId xmlns:p14="http://schemas.microsoft.com/office/powerpoint/2010/main" val="753545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2A8322CA-D8AD-DB4A-9A89-E2349F1A51AD}"/>
              </a:ext>
            </a:extLst>
          </p:cNvPr>
          <p:cNvPicPr>
            <a:picLocks noChangeAspect="1"/>
          </p:cNvPicPr>
          <p:nvPr/>
        </p:nvPicPr>
        <p:blipFill>
          <a:blip r:embed="rId2"/>
          <a:stretch>
            <a:fillRect/>
          </a:stretch>
        </p:blipFill>
        <p:spPr>
          <a:xfrm>
            <a:off x="1035050" y="1333500"/>
            <a:ext cx="10121900" cy="4191000"/>
          </a:xfrm>
          <a:prstGeom prst="rect">
            <a:avLst/>
          </a:prstGeom>
        </p:spPr>
      </p:pic>
    </p:spTree>
    <p:extLst>
      <p:ext uri="{BB962C8B-B14F-4D97-AF65-F5344CB8AC3E}">
        <p14:creationId xmlns:p14="http://schemas.microsoft.com/office/powerpoint/2010/main" val="46878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88F15671-9C3B-3B49-85E0-1A1019230B5D}"/>
              </a:ext>
            </a:extLst>
          </p:cNvPr>
          <p:cNvPicPr>
            <a:picLocks noChangeAspect="1"/>
          </p:cNvPicPr>
          <p:nvPr/>
        </p:nvPicPr>
        <p:blipFill>
          <a:blip r:embed="rId2"/>
          <a:stretch>
            <a:fillRect/>
          </a:stretch>
        </p:blipFill>
        <p:spPr>
          <a:xfrm>
            <a:off x="1047750" y="1073725"/>
            <a:ext cx="10096500" cy="4876800"/>
          </a:xfrm>
          <a:prstGeom prst="rect">
            <a:avLst/>
          </a:prstGeom>
        </p:spPr>
      </p:pic>
    </p:spTree>
    <p:extLst>
      <p:ext uri="{BB962C8B-B14F-4D97-AF65-F5344CB8AC3E}">
        <p14:creationId xmlns:p14="http://schemas.microsoft.com/office/powerpoint/2010/main" val="827962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5D919DFD-8EE8-5A4D-B6FC-69858FD71C9F}"/>
              </a:ext>
            </a:extLst>
          </p:cNvPr>
          <p:cNvPicPr>
            <a:picLocks noChangeAspect="1"/>
          </p:cNvPicPr>
          <p:nvPr/>
        </p:nvPicPr>
        <p:blipFill>
          <a:blip r:embed="rId2"/>
          <a:stretch>
            <a:fillRect/>
          </a:stretch>
        </p:blipFill>
        <p:spPr>
          <a:xfrm>
            <a:off x="1098550" y="1025225"/>
            <a:ext cx="9994900" cy="5638800"/>
          </a:xfrm>
          <a:prstGeom prst="rect">
            <a:avLst/>
          </a:prstGeom>
        </p:spPr>
      </p:pic>
    </p:spTree>
    <p:extLst>
      <p:ext uri="{BB962C8B-B14F-4D97-AF65-F5344CB8AC3E}">
        <p14:creationId xmlns:p14="http://schemas.microsoft.com/office/powerpoint/2010/main" val="412358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0996246" cy="6068925"/>
          </a:xfrm>
        </p:spPr>
        <p:txBody>
          <a:bodyPr>
            <a:normAutofit fontScale="90000"/>
          </a:bodyPr>
          <a:lstStyle/>
          <a:p>
            <a:r>
              <a:rPr lang="en-US" dirty="0">
                <a:solidFill>
                  <a:srgbClr val="0432FF"/>
                </a:solidFill>
              </a:rPr>
              <a:t>Alloy checks asserts for validity</a:t>
            </a:r>
            <a:br>
              <a:rPr lang="en-US" dirty="0">
                <a:solidFill>
                  <a:srgbClr val="0432FF"/>
                </a:solidFill>
              </a:rPr>
            </a:br>
            <a:r>
              <a:rPr lang="en-US" dirty="0">
                <a:solidFill>
                  <a:srgbClr val="0432FF"/>
                </a:solidFill>
              </a:rPr>
              <a:t>by negating them </a:t>
            </a:r>
            <a:br>
              <a:rPr lang="en-US" dirty="0">
                <a:solidFill>
                  <a:srgbClr val="0432FF"/>
                </a:solidFill>
              </a:rPr>
            </a:br>
            <a:r>
              <a:rPr lang="en-US" dirty="0">
                <a:solidFill>
                  <a:srgbClr val="0432FF"/>
                </a:solidFill>
              </a:rPr>
              <a:t>and checking whether they are sat or not</a:t>
            </a:r>
            <a:br>
              <a:rPr lang="en-US" dirty="0">
                <a:solidFill>
                  <a:srgbClr val="0432FF"/>
                </a:solidFill>
              </a:rPr>
            </a:br>
            <a:r>
              <a:rPr lang="en-US" dirty="0">
                <a:solidFill>
                  <a:srgbClr val="0432FF"/>
                </a:solidFill>
              </a:rPr>
              <a:t>If Sat then … ?</a:t>
            </a:r>
            <a:br>
              <a:rPr lang="en-US" dirty="0">
                <a:solidFill>
                  <a:srgbClr val="0432FF"/>
                </a:solidFill>
              </a:rPr>
            </a:br>
            <a:r>
              <a:rPr lang="en-US" dirty="0">
                <a:solidFill>
                  <a:srgbClr val="0432FF"/>
                </a:solidFill>
              </a:rPr>
              <a:t>If </a:t>
            </a:r>
            <a:r>
              <a:rPr lang="en-US" dirty="0" err="1">
                <a:solidFill>
                  <a:srgbClr val="0432FF"/>
                </a:solidFill>
              </a:rPr>
              <a:t>Unsat</a:t>
            </a:r>
            <a:r>
              <a:rPr lang="en-US" dirty="0">
                <a:solidFill>
                  <a:srgbClr val="0432FF"/>
                </a:solidFill>
              </a:rPr>
              <a:t> then … ?</a:t>
            </a:r>
            <a:br>
              <a:rPr lang="en-US" dirty="0">
                <a:solidFill>
                  <a:srgbClr val="0432FF"/>
                </a:solidFill>
              </a:rPr>
            </a:br>
            <a:br>
              <a:rPr lang="en-US" dirty="0">
                <a:solidFill>
                  <a:srgbClr val="0432FF"/>
                </a:solidFill>
              </a:rPr>
            </a:br>
            <a:r>
              <a:rPr lang="en-US" dirty="0">
                <a:solidFill>
                  <a:srgbClr val="0432FF"/>
                </a:solidFill>
              </a:rPr>
              <a:t>Remember that any Boolean formula is</a:t>
            </a:r>
            <a:br>
              <a:rPr lang="en-US" dirty="0">
                <a:solidFill>
                  <a:srgbClr val="0432FF"/>
                </a:solidFill>
              </a:rPr>
            </a:br>
            <a:r>
              <a:rPr lang="en-US" dirty="0">
                <a:solidFill>
                  <a:srgbClr val="0432FF"/>
                </a:solidFill>
              </a:rPr>
              <a:t>* Valid</a:t>
            </a:r>
            <a:br>
              <a:rPr lang="en-US" dirty="0">
                <a:solidFill>
                  <a:srgbClr val="0432FF"/>
                </a:solidFill>
              </a:rPr>
            </a:br>
            <a:r>
              <a:rPr lang="en-US" dirty="0">
                <a:solidFill>
                  <a:srgbClr val="0432FF"/>
                </a:solidFill>
              </a:rPr>
              <a:t>* A contradiction (its negation is valid)</a:t>
            </a:r>
            <a:br>
              <a:rPr lang="en-US" dirty="0">
                <a:solidFill>
                  <a:srgbClr val="0432FF"/>
                </a:solidFill>
              </a:rPr>
            </a:br>
            <a:r>
              <a:rPr lang="en-US" dirty="0">
                <a:solidFill>
                  <a:srgbClr val="0432FF"/>
                </a:solidFill>
              </a:rPr>
              <a:t>* Neither – it and its negation are satisfiable</a:t>
            </a:r>
          </a:p>
        </p:txBody>
      </p:sp>
    </p:spTree>
    <p:extLst>
      <p:ext uri="{BB962C8B-B14F-4D97-AF65-F5344CB8AC3E}">
        <p14:creationId xmlns:p14="http://schemas.microsoft.com/office/powerpoint/2010/main" val="245558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1353800" cy="6301681"/>
          </a:xfrm>
        </p:spPr>
        <p:txBody>
          <a:bodyPr>
            <a:normAutofit fontScale="90000"/>
          </a:bodyPr>
          <a:lstStyle/>
          <a:p>
            <a:r>
              <a:rPr lang="en-US" sz="3100" dirty="0">
                <a:solidFill>
                  <a:srgbClr val="0432FF"/>
                </a:solidFill>
              </a:rPr>
              <a:t>Alloy checks asserts for validity</a:t>
            </a:r>
            <a:br>
              <a:rPr lang="en-US" sz="3100" dirty="0">
                <a:solidFill>
                  <a:srgbClr val="0432FF"/>
                </a:solidFill>
              </a:rPr>
            </a:br>
            <a:r>
              <a:rPr lang="en-US" sz="3100" dirty="0">
                <a:solidFill>
                  <a:srgbClr val="0432FF"/>
                </a:solidFill>
              </a:rPr>
              <a:t>by negating them </a:t>
            </a:r>
            <a:br>
              <a:rPr lang="en-US" sz="3100" dirty="0">
                <a:solidFill>
                  <a:srgbClr val="0432FF"/>
                </a:solidFill>
              </a:rPr>
            </a:br>
            <a:r>
              <a:rPr lang="en-US" sz="3100" dirty="0">
                <a:solidFill>
                  <a:srgbClr val="0432FF"/>
                </a:solidFill>
              </a:rPr>
              <a:t>and checking whether they are sat or not</a:t>
            </a:r>
            <a:br>
              <a:rPr lang="en-US" sz="3100" dirty="0">
                <a:solidFill>
                  <a:srgbClr val="0432FF"/>
                </a:solidFill>
              </a:rPr>
            </a:br>
            <a:r>
              <a:rPr lang="en-US" sz="3100" dirty="0">
                <a:solidFill>
                  <a:srgbClr val="0432FF"/>
                </a:solidFill>
              </a:rPr>
              <a:t>If Sat then the original assertion is invalid</a:t>
            </a:r>
            <a:br>
              <a:rPr lang="en-US" sz="3100" dirty="0">
                <a:solidFill>
                  <a:srgbClr val="0432FF"/>
                </a:solidFill>
              </a:rPr>
            </a:br>
            <a:r>
              <a:rPr lang="en-US" sz="3100" dirty="0">
                <a:solidFill>
                  <a:srgbClr val="0432FF"/>
                </a:solidFill>
              </a:rPr>
              <a:t>If </a:t>
            </a:r>
            <a:r>
              <a:rPr lang="en-US" sz="3100" dirty="0" err="1">
                <a:solidFill>
                  <a:srgbClr val="0432FF"/>
                </a:solidFill>
              </a:rPr>
              <a:t>Unsat</a:t>
            </a:r>
            <a:r>
              <a:rPr lang="en-US" sz="3100" dirty="0">
                <a:solidFill>
                  <a:srgbClr val="0432FF"/>
                </a:solidFill>
              </a:rPr>
              <a:t> then the original assertion is valid</a:t>
            </a:r>
            <a:br>
              <a:rPr lang="en-US" dirty="0">
                <a:solidFill>
                  <a:srgbClr val="0432FF"/>
                </a:solidFill>
              </a:rPr>
            </a:br>
            <a:r>
              <a:rPr lang="en-US" sz="3100" dirty="0">
                <a:solidFill>
                  <a:srgbClr val="C00000"/>
                </a:solidFill>
              </a:rPr>
              <a:t>Just to be thorough, we will (later) do this:</a:t>
            </a:r>
            <a:br>
              <a:rPr lang="en-US" sz="3100" dirty="0">
                <a:solidFill>
                  <a:srgbClr val="C00000"/>
                </a:solidFill>
              </a:rPr>
            </a:br>
            <a:r>
              <a:rPr lang="en-US" sz="3100" dirty="0">
                <a:solidFill>
                  <a:srgbClr val="C00000"/>
                </a:solidFill>
              </a:rPr>
              <a:t>* </a:t>
            </a:r>
            <a:r>
              <a:rPr lang="en-US" sz="3100" dirty="0"/>
              <a:t>Write an assertion Assn</a:t>
            </a:r>
            <a:br>
              <a:rPr lang="en-US" sz="3100" dirty="0"/>
            </a:br>
            <a:r>
              <a:rPr lang="en-US" sz="3100" dirty="0"/>
              <a:t>* Write </a:t>
            </a:r>
            <a:r>
              <a:rPr lang="en-US" sz="3100" dirty="0" err="1"/>
              <a:t>negAssn</a:t>
            </a:r>
            <a:r>
              <a:rPr lang="en-US" sz="3100" dirty="0"/>
              <a:t> = !Assn</a:t>
            </a:r>
            <a:br>
              <a:rPr lang="en-US" sz="3100" dirty="0"/>
            </a:br>
            <a:r>
              <a:rPr lang="en-US" sz="3100" dirty="0"/>
              <a:t>* We will check both</a:t>
            </a:r>
            <a:br>
              <a:rPr lang="en-US" sz="3100" dirty="0"/>
            </a:br>
            <a:r>
              <a:rPr lang="en-US" sz="3100" dirty="0"/>
              <a:t>* If Assn’s “check” says “no counterexample, “Assn may be valid”, then ensure that !Assn is satisfiable (there is a counterexample for it)</a:t>
            </a:r>
            <a:br>
              <a:rPr lang="en-US" sz="3100" dirty="0"/>
            </a:br>
            <a:br>
              <a:rPr lang="en-US" sz="3100" dirty="0"/>
            </a:br>
            <a:r>
              <a:rPr lang="en-US" sz="3100" dirty="0"/>
              <a:t>BUT if both Assn and !Assn generate counterexamples, then they are </a:t>
            </a:r>
            <a:r>
              <a:rPr lang="en-US" sz="3100" dirty="0">
                <a:solidFill>
                  <a:srgbClr val="0432FF"/>
                </a:solidFill>
              </a:rPr>
              <a:t>merely satisfiable but not valid AND also not contradictions !!</a:t>
            </a:r>
            <a:endParaRPr lang="en-US" dirty="0">
              <a:solidFill>
                <a:srgbClr val="0432FF"/>
              </a:solidFill>
            </a:endParaRPr>
          </a:p>
        </p:txBody>
      </p:sp>
    </p:spTree>
    <p:extLst>
      <p:ext uri="{BB962C8B-B14F-4D97-AF65-F5344CB8AC3E}">
        <p14:creationId xmlns:p14="http://schemas.microsoft.com/office/powerpoint/2010/main" val="2972008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3" name="Picture 2">
            <a:extLst>
              <a:ext uri="{FF2B5EF4-FFF2-40B4-BE49-F238E27FC236}">
                <a16:creationId xmlns:a16="http://schemas.microsoft.com/office/drawing/2014/main" id="{C2CBC722-62D7-F942-AFCF-EF2D8682DAEA}"/>
              </a:ext>
            </a:extLst>
          </p:cNvPr>
          <p:cNvPicPr>
            <a:picLocks noChangeAspect="1"/>
          </p:cNvPicPr>
          <p:nvPr/>
        </p:nvPicPr>
        <p:blipFill>
          <a:blip r:embed="rId2"/>
          <a:stretch>
            <a:fillRect/>
          </a:stretch>
        </p:blipFill>
        <p:spPr>
          <a:xfrm>
            <a:off x="1054100" y="1120158"/>
            <a:ext cx="8547100" cy="5629891"/>
          </a:xfrm>
          <a:prstGeom prst="rect">
            <a:avLst/>
          </a:prstGeom>
        </p:spPr>
      </p:pic>
    </p:spTree>
    <p:extLst>
      <p:ext uri="{BB962C8B-B14F-4D97-AF65-F5344CB8AC3E}">
        <p14:creationId xmlns:p14="http://schemas.microsoft.com/office/powerpoint/2010/main" val="46422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Updates for 2023: Topics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fontScale="92500" lnSpcReduction="10000"/>
          </a:bodyPr>
          <a:lstStyle/>
          <a:p>
            <a:r>
              <a:rPr lang="en-US" dirty="0"/>
              <a:t>Contrast imperative versus declarative</a:t>
            </a:r>
          </a:p>
          <a:p>
            <a:r>
              <a:rPr lang="en-US" dirty="0">
                <a:sym typeface="Wingdings" pitchFamily="2" charset="2"/>
              </a:rPr>
              <a:t>Model-checking-based MWGC</a:t>
            </a:r>
          </a:p>
          <a:p>
            <a:r>
              <a:rPr lang="en-US" dirty="0">
                <a:sym typeface="Wingdings" pitchFamily="2" charset="2"/>
              </a:rPr>
              <a:t>Alloy-based MWGC</a:t>
            </a:r>
          </a:p>
          <a:p>
            <a:r>
              <a:rPr lang="en-US" dirty="0">
                <a:sym typeface="Wingdings" pitchFamily="2" charset="2"/>
              </a:rPr>
              <a:t>Logic is the calculus of computer science!</a:t>
            </a:r>
          </a:p>
          <a:p>
            <a:pPr lvl="1"/>
            <a:r>
              <a:rPr lang="en-US" dirty="0">
                <a:sym typeface="Wingdings" pitchFamily="2" charset="2"/>
              </a:rPr>
              <a:t>Moshe </a:t>
            </a:r>
            <a:r>
              <a:rPr lang="en-US" dirty="0" err="1">
                <a:sym typeface="Wingdings" pitchFamily="2" charset="2"/>
              </a:rPr>
              <a:t>Vardi’s</a:t>
            </a:r>
            <a:r>
              <a:rPr lang="en-US" dirty="0">
                <a:sym typeface="Wingdings" pitchFamily="2" charset="2"/>
              </a:rPr>
              <a:t> annual “Logic Day”</a:t>
            </a:r>
          </a:p>
          <a:p>
            <a:r>
              <a:rPr lang="en-US" dirty="0">
                <a:sym typeface="Wingdings" pitchFamily="2" charset="2"/>
              </a:rPr>
              <a:t>The more you know logic the better you are empowered</a:t>
            </a:r>
          </a:p>
          <a:p>
            <a:pPr lvl="1"/>
            <a:r>
              <a:rPr lang="en-US" dirty="0">
                <a:sym typeface="Wingdings" pitchFamily="2" charset="2"/>
              </a:rPr>
              <a:t>In EVERY area of CS that is where knowledge gets condensed </a:t>
            </a:r>
          </a:p>
          <a:p>
            <a:pPr lvl="2"/>
            <a:r>
              <a:rPr lang="en-US" dirty="0">
                <a:sym typeface="Wingdings" pitchFamily="2" charset="2"/>
              </a:rPr>
              <a:t>Separation logic</a:t>
            </a:r>
          </a:p>
          <a:p>
            <a:pPr lvl="2"/>
            <a:r>
              <a:rPr lang="en-US" dirty="0">
                <a:sym typeface="Wingdings" pitchFamily="2" charset="2"/>
              </a:rPr>
              <a:t>Belief logic</a:t>
            </a:r>
          </a:p>
          <a:p>
            <a:pPr lvl="2"/>
            <a:r>
              <a:rPr lang="en-US" dirty="0">
                <a:sym typeface="Wingdings" pitchFamily="2" charset="2"/>
              </a:rPr>
              <a:t>Modal logic</a:t>
            </a:r>
          </a:p>
          <a:p>
            <a:pPr lvl="2"/>
            <a:r>
              <a:rPr lang="en-US" dirty="0">
                <a:sym typeface="Wingdings" pitchFamily="2" charset="2"/>
              </a:rPr>
              <a:t>Dynamic logic</a:t>
            </a:r>
          </a:p>
          <a:p>
            <a:pPr lvl="2"/>
            <a:r>
              <a:rPr lang="en-US" dirty="0">
                <a:sym typeface="Wingdings" pitchFamily="2" charset="2"/>
              </a:rPr>
              <a:t>Higher-order logic</a:t>
            </a:r>
          </a:p>
          <a:p>
            <a:pPr lvl="2"/>
            <a:r>
              <a:rPr lang="en-US" dirty="0">
                <a:sym typeface="Wingdings" pitchFamily="2" charset="2"/>
              </a:rPr>
              <a:t>Linear logic</a:t>
            </a:r>
          </a:p>
          <a:p>
            <a:pPr lvl="2"/>
            <a:r>
              <a:rPr lang="en-US" dirty="0">
                <a:sym typeface="Wingdings" pitchFamily="2" charset="2"/>
              </a:rPr>
              <a:t>Constructive logic</a:t>
            </a:r>
          </a:p>
          <a:p>
            <a:pPr lvl="2"/>
            <a:r>
              <a:rPr lang="en-US" dirty="0">
                <a:sym typeface="Wingdings" pitchFamily="2" charset="2"/>
              </a:rPr>
              <a:t>X-logic</a:t>
            </a:r>
          </a:p>
          <a:p>
            <a:pPr marL="0" indent="0">
              <a:buNone/>
            </a:pPr>
            <a:endParaRPr lang="en-US" dirty="0"/>
          </a:p>
        </p:txBody>
      </p:sp>
    </p:spTree>
    <p:extLst>
      <p:ext uri="{BB962C8B-B14F-4D97-AF65-F5344CB8AC3E}">
        <p14:creationId xmlns:p14="http://schemas.microsoft.com/office/powerpoint/2010/main" val="292401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Alloy doctors/quacks encoding</a:t>
            </a:r>
          </a:p>
        </p:txBody>
      </p:sp>
      <p:pic>
        <p:nvPicPr>
          <p:cNvPr id="5" name="Picture 4" descr="Graphical user interface, text, application&#10;&#10;Description automatically generated">
            <a:extLst>
              <a:ext uri="{FF2B5EF4-FFF2-40B4-BE49-F238E27FC236}">
                <a16:creationId xmlns:a16="http://schemas.microsoft.com/office/drawing/2014/main" id="{35C6C30E-F00F-EB48-B9A2-6AD9DF7AA444}"/>
              </a:ext>
            </a:extLst>
          </p:cNvPr>
          <p:cNvPicPr>
            <a:picLocks noChangeAspect="1"/>
          </p:cNvPicPr>
          <p:nvPr/>
        </p:nvPicPr>
        <p:blipFill>
          <a:blip r:embed="rId2"/>
          <a:stretch>
            <a:fillRect/>
          </a:stretch>
        </p:blipFill>
        <p:spPr>
          <a:xfrm>
            <a:off x="838201" y="997156"/>
            <a:ext cx="6191250" cy="5915361"/>
          </a:xfrm>
          <a:prstGeom prst="rect">
            <a:avLst/>
          </a:prstGeom>
        </p:spPr>
      </p:pic>
      <p:sp>
        <p:nvSpPr>
          <p:cNvPr id="6" name="TextBox 5">
            <a:extLst>
              <a:ext uri="{FF2B5EF4-FFF2-40B4-BE49-F238E27FC236}">
                <a16:creationId xmlns:a16="http://schemas.microsoft.com/office/drawing/2014/main" id="{DC92B0E9-6E5E-664A-B43C-C91E172DF3BE}"/>
              </a:ext>
            </a:extLst>
          </p:cNvPr>
          <p:cNvSpPr txBox="1"/>
          <p:nvPr/>
        </p:nvSpPr>
        <p:spPr>
          <a:xfrm>
            <a:off x="8610600" y="2575560"/>
            <a:ext cx="3351367" cy="1477328"/>
          </a:xfrm>
          <a:prstGeom prst="rect">
            <a:avLst/>
          </a:prstGeom>
          <a:noFill/>
        </p:spPr>
        <p:txBody>
          <a:bodyPr wrap="none" rtlCol="0">
            <a:spAutoFit/>
          </a:bodyPr>
          <a:lstStyle/>
          <a:p>
            <a:r>
              <a:rPr lang="en-US" dirty="0"/>
              <a:t>Observe that</a:t>
            </a:r>
          </a:p>
          <a:p>
            <a:r>
              <a:rPr lang="en-US" dirty="0"/>
              <a:t>Via </a:t>
            </a:r>
            <a:r>
              <a:rPr lang="en-US" dirty="0" err="1"/>
              <a:t>tbe</a:t>
            </a:r>
            <a:r>
              <a:rPr lang="en-US" dirty="0"/>
              <a:t> pulldown</a:t>
            </a:r>
          </a:p>
          <a:p>
            <a:endParaRPr lang="en-US" dirty="0"/>
          </a:p>
          <a:p>
            <a:r>
              <a:rPr lang="en-US" dirty="0"/>
              <a:t>You can run any of the asserts </a:t>
            </a:r>
          </a:p>
          <a:p>
            <a:r>
              <a:rPr lang="en-US" dirty="0"/>
              <a:t>You’ve planted !!</a:t>
            </a:r>
          </a:p>
        </p:txBody>
      </p:sp>
    </p:spTree>
    <p:extLst>
      <p:ext uri="{BB962C8B-B14F-4D97-AF65-F5344CB8AC3E}">
        <p14:creationId xmlns:p14="http://schemas.microsoft.com/office/powerpoint/2010/main" val="580739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340474"/>
          </a:xfrm>
        </p:spPr>
        <p:txBody>
          <a:bodyPr>
            <a:normAutofit fontScale="90000"/>
          </a:bodyPr>
          <a:lstStyle/>
          <a:p>
            <a:r>
              <a:rPr lang="en-US" dirty="0">
                <a:solidFill>
                  <a:srgbClr val="0432FF"/>
                </a:solidFill>
              </a:rPr>
              <a:t>Excerpts from Bradley and Manna</a:t>
            </a:r>
            <a:br>
              <a:rPr lang="en-US" dirty="0">
                <a:solidFill>
                  <a:srgbClr val="0432FF"/>
                </a:solidFill>
              </a:rPr>
            </a:br>
            <a:r>
              <a:rPr lang="en-US" dirty="0">
                <a:solidFill>
                  <a:srgbClr val="0432FF"/>
                </a:solidFill>
              </a:rPr>
              <a:t>No slides</a:t>
            </a:r>
            <a:br>
              <a:rPr lang="en-US" dirty="0">
                <a:solidFill>
                  <a:srgbClr val="0432FF"/>
                </a:solidFill>
              </a:rPr>
            </a:br>
            <a:br>
              <a:rPr lang="en-US" dirty="0">
                <a:solidFill>
                  <a:srgbClr val="0432FF"/>
                </a:solidFill>
              </a:rPr>
            </a:br>
            <a:r>
              <a:rPr lang="en-US" dirty="0">
                <a:solidFill>
                  <a:srgbClr val="0432FF"/>
                </a:solidFill>
              </a:rPr>
              <a:t>I’ll scroll thru Chapter 2 to familiarize you</a:t>
            </a:r>
            <a:br>
              <a:rPr lang="en-US" dirty="0">
                <a:solidFill>
                  <a:srgbClr val="0432FF"/>
                </a:solidFill>
              </a:rPr>
            </a:br>
            <a:br>
              <a:rPr lang="en-US" dirty="0">
                <a:solidFill>
                  <a:srgbClr val="0432FF"/>
                </a:solidFill>
              </a:rPr>
            </a:br>
            <a:r>
              <a:rPr lang="en-US" dirty="0">
                <a:solidFill>
                  <a:srgbClr val="0432FF"/>
                </a:solidFill>
              </a:rPr>
              <a:t>We will go thru how Alloy models these ideas, and let you read Chapter 2</a:t>
            </a:r>
            <a:br>
              <a:rPr lang="en-US" dirty="0">
                <a:solidFill>
                  <a:srgbClr val="0432FF"/>
                </a:solidFill>
              </a:rPr>
            </a:br>
            <a:br>
              <a:rPr lang="en-US" dirty="0">
                <a:solidFill>
                  <a:srgbClr val="0432FF"/>
                </a:solidFill>
              </a:rPr>
            </a:br>
            <a:r>
              <a:rPr lang="en-US" dirty="0">
                <a:solidFill>
                  <a:srgbClr val="0432FF"/>
                </a:solidFill>
              </a:rPr>
              <a:t>We will then try and cover Hoare Logic before the Spring break – but no need to hurry if that does not happen!</a:t>
            </a:r>
          </a:p>
        </p:txBody>
      </p:sp>
    </p:spTree>
    <p:extLst>
      <p:ext uri="{BB962C8B-B14F-4D97-AF65-F5344CB8AC3E}">
        <p14:creationId xmlns:p14="http://schemas.microsoft.com/office/powerpoint/2010/main" val="1073605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1052194"/>
          </a:xfrm>
        </p:spPr>
        <p:txBody>
          <a:bodyPr>
            <a:normAutofit fontScale="90000"/>
          </a:bodyPr>
          <a:lstStyle/>
          <a:p>
            <a:br>
              <a:rPr lang="en-US" dirty="0">
                <a:solidFill>
                  <a:srgbClr val="0432FF"/>
                </a:solidFill>
              </a:rPr>
            </a:br>
            <a:r>
              <a:rPr lang="en-US" dirty="0">
                <a:solidFill>
                  <a:srgbClr val="0432FF"/>
                </a:solidFill>
              </a:rPr>
              <a:t>Excerpts from Bradley and Manna: this is the kind of FOL formula we need to understand!</a:t>
            </a:r>
            <a:br>
              <a:rPr lang="en-US" dirty="0">
                <a:solidFill>
                  <a:srgbClr val="0432FF"/>
                </a:solidFill>
              </a:rPr>
            </a:br>
            <a:endParaRPr lang="en-US" dirty="0">
              <a:solidFill>
                <a:srgbClr val="0432FF"/>
              </a:solidFill>
            </a:endParaRPr>
          </a:p>
        </p:txBody>
      </p:sp>
      <p:pic>
        <p:nvPicPr>
          <p:cNvPr id="3" name="Picture 2">
            <a:extLst>
              <a:ext uri="{FF2B5EF4-FFF2-40B4-BE49-F238E27FC236}">
                <a16:creationId xmlns:a16="http://schemas.microsoft.com/office/drawing/2014/main" id="{DF68E848-0433-6445-8141-FA678BC7A3C4}"/>
              </a:ext>
            </a:extLst>
          </p:cNvPr>
          <p:cNvPicPr>
            <a:picLocks noChangeAspect="1"/>
          </p:cNvPicPr>
          <p:nvPr/>
        </p:nvPicPr>
        <p:blipFill>
          <a:blip r:embed="rId2"/>
          <a:stretch>
            <a:fillRect/>
          </a:stretch>
        </p:blipFill>
        <p:spPr>
          <a:xfrm>
            <a:off x="787400" y="1695450"/>
            <a:ext cx="10617200" cy="3467100"/>
          </a:xfrm>
          <a:prstGeom prst="rect">
            <a:avLst/>
          </a:prstGeom>
        </p:spPr>
      </p:pic>
    </p:spTree>
    <p:extLst>
      <p:ext uri="{BB962C8B-B14F-4D97-AF65-F5344CB8AC3E}">
        <p14:creationId xmlns:p14="http://schemas.microsoft.com/office/powerpoint/2010/main" val="2723634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6" name="Picture 5">
            <a:extLst>
              <a:ext uri="{FF2B5EF4-FFF2-40B4-BE49-F238E27FC236}">
                <a16:creationId xmlns:a16="http://schemas.microsoft.com/office/drawing/2014/main" id="{29F86CBA-CA15-5D4C-BB45-15C55FEFD383}"/>
              </a:ext>
            </a:extLst>
          </p:cNvPr>
          <p:cNvPicPr>
            <a:picLocks noChangeAspect="1"/>
          </p:cNvPicPr>
          <p:nvPr/>
        </p:nvPicPr>
        <p:blipFill>
          <a:blip r:embed="rId2"/>
          <a:stretch>
            <a:fillRect/>
          </a:stretch>
        </p:blipFill>
        <p:spPr>
          <a:xfrm>
            <a:off x="983273" y="1362074"/>
            <a:ext cx="10706100" cy="5130800"/>
          </a:xfrm>
          <a:prstGeom prst="rect">
            <a:avLst/>
          </a:prstGeom>
        </p:spPr>
      </p:pic>
    </p:spTree>
    <p:extLst>
      <p:ext uri="{BB962C8B-B14F-4D97-AF65-F5344CB8AC3E}">
        <p14:creationId xmlns:p14="http://schemas.microsoft.com/office/powerpoint/2010/main" val="216352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Encoding higher arity predicates</a:t>
            </a:r>
          </a:p>
        </p:txBody>
      </p:sp>
      <p:pic>
        <p:nvPicPr>
          <p:cNvPr id="3" name="Picture 2" descr="Text&#10;&#10;Description automatically generated">
            <a:extLst>
              <a:ext uri="{FF2B5EF4-FFF2-40B4-BE49-F238E27FC236}">
                <a16:creationId xmlns:a16="http://schemas.microsoft.com/office/drawing/2014/main" id="{86D79BE9-6872-4E41-84D8-961B09AF1EF6}"/>
              </a:ext>
            </a:extLst>
          </p:cNvPr>
          <p:cNvPicPr>
            <a:picLocks noChangeAspect="1"/>
          </p:cNvPicPr>
          <p:nvPr/>
        </p:nvPicPr>
        <p:blipFill>
          <a:blip r:embed="rId2"/>
          <a:stretch>
            <a:fillRect/>
          </a:stretch>
        </p:blipFill>
        <p:spPr>
          <a:xfrm>
            <a:off x="2470901" y="1863801"/>
            <a:ext cx="7250197" cy="4440746"/>
          </a:xfrm>
          <a:prstGeom prst="rect">
            <a:avLst/>
          </a:prstGeom>
        </p:spPr>
      </p:pic>
    </p:spTree>
    <p:extLst>
      <p:ext uri="{BB962C8B-B14F-4D97-AF65-F5344CB8AC3E}">
        <p14:creationId xmlns:p14="http://schemas.microsoft.com/office/powerpoint/2010/main" val="3112998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Functions encoded now</a:t>
            </a:r>
            <a:endParaRPr lang="en-US" sz="54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A789AF7E-7DB9-2D4B-9740-3725CA61D531}"/>
              </a:ext>
            </a:extLst>
          </p:cNvPr>
          <p:cNvPicPr>
            <a:picLocks noChangeAspect="1"/>
          </p:cNvPicPr>
          <p:nvPr/>
        </p:nvPicPr>
        <p:blipFill>
          <a:blip r:embed="rId2"/>
          <a:stretch>
            <a:fillRect/>
          </a:stretch>
        </p:blipFill>
        <p:spPr>
          <a:xfrm>
            <a:off x="1308098" y="1322634"/>
            <a:ext cx="9575800" cy="5448300"/>
          </a:xfrm>
          <a:prstGeom prst="rect">
            <a:avLst/>
          </a:prstGeom>
        </p:spPr>
      </p:pic>
    </p:spTree>
    <p:extLst>
      <p:ext uri="{BB962C8B-B14F-4D97-AF65-F5344CB8AC3E}">
        <p14:creationId xmlns:p14="http://schemas.microsoft.com/office/powerpoint/2010/main" val="269146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420130" y="365125"/>
            <a:ext cx="2718486" cy="5788539"/>
          </a:xfrm>
        </p:spPr>
        <p:txBody>
          <a:bodyPr>
            <a:normAutofit fontScale="90000"/>
          </a:bodyPr>
          <a:lstStyle/>
          <a:p>
            <a:br>
              <a:rPr lang="en-US" dirty="0">
                <a:solidFill>
                  <a:srgbClr val="0432FF"/>
                </a:solidFill>
              </a:rPr>
            </a:br>
            <a:r>
              <a:rPr lang="en-US" dirty="0">
                <a:solidFill>
                  <a:srgbClr val="0432FF"/>
                </a:solidFill>
              </a:rPr>
              <a:t>Examples from Manna’s original book about interpretation and validity</a:t>
            </a:r>
            <a:br>
              <a:rPr lang="en-US" dirty="0">
                <a:solidFill>
                  <a:srgbClr val="0432FF"/>
                </a:solidFill>
              </a:rPr>
            </a:br>
            <a:r>
              <a:rPr lang="en-US" dirty="0">
                <a:solidFill>
                  <a:srgbClr val="0432FF"/>
                </a:solidFill>
              </a:rPr>
              <a:t> </a:t>
            </a:r>
          </a:p>
        </p:txBody>
      </p:sp>
      <p:pic>
        <p:nvPicPr>
          <p:cNvPr id="3" name="Picture 2">
            <a:extLst>
              <a:ext uri="{FF2B5EF4-FFF2-40B4-BE49-F238E27FC236}">
                <a16:creationId xmlns:a16="http://schemas.microsoft.com/office/drawing/2014/main" id="{A136738A-4389-D34D-B1BD-8D465FE83485}"/>
              </a:ext>
            </a:extLst>
          </p:cNvPr>
          <p:cNvPicPr>
            <a:picLocks noChangeAspect="1"/>
          </p:cNvPicPr>
          <p:nvPr/>
        </p:nvPicPr>
        <p:blipFill>
          <a:blip r:embed="rId2"/>
          <a:stretch>
            <a:fillRect/>
          </a:stretch>
        </p:blipFill>
        <p:spPr>
          <a:xfrm>
            <a:off x="3603491" y="0"/>
            <a:ext cx="4985017" cy="6858000"/>
          </a:xfrm>
          <a:prstGeom prst="rect">
            <a:avLst/>
          </a:prstGeom>
        </p:spPr>
      </p:pic>
    </p:spTree>
    <p:extLst>
      <p:ext uri="{BB962C8B-B14F-4D97-AF65-F5344CB8AC3E}">
        <p14:creationId xmlns:p14="http://schemas.microsoft.com/office/powerpoint/2010/main" val="23365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240323" y="279507"/>
            <a:ext cx="2373923" cy="5171724"/>
          </a:xfrm>
        </p:spPr>
        <p:txBody>
          <a:bodyPr>
            <a:normAutofit/>
          </a:bodyPr>
          <a:lstStyle/>
          <a:p>
            <a:r>
              <a:rPr lang="en-US" dirty="0" err="1">
                <a:solidFill>
                  <a:srgbClr val="0432FF"/>
                </a:solidFill>
              </a:rPr>
              <a:t>Murphi</a:t>
            </a:r>
            <a:r>
              <a:rPr lang="en-US" dirty="0">
                <a:solidFill>
                  <a:srgbClr val="0432FF"/>
                </a:solidFill>
              </a:rPr>
              <a:t> </a:t>
            </a:r>
            <a:r>
              <a:rPr lang="en-US" dirty="0" err="1">
                <a:solidFill>
                  <a:srgbClr val="0432FF"/>
                </a:solidFill>
              </a:rPr>
              <a:t>mwgc.m</a:t>
            </a:r>
            <a:r>
              <a:rPr lang="en-US" dirty="0">
                <a:solidFill>
                  <a:srgbClr val="0432FF"/>
                </a:solidFill>
              </a:rPr>
              <a:t> – let’s run it</a:t>
            </a:r>
          </a:p>
        </p:txBody>
      </p:sp>
      <p:pic>
        <p:nvPicPr>
          <p:cNvPr id="7" name="Picture 6" descr="Text&#10;&#10;Description automatically generated">
            <a:extLst>
              <a:ext uri="{FF2B5EF4-FFF2-40B4-BE49-F238E27FC236}">
                <a16:creationId xmlns:a16="http://schemas.microsoft.com/office/drawing/2014/main" id="{F801429E-E8A7-AB44-8395-F9D22CA13FAB}"/>
              </a:ext>
            </a:extLst>
          </p:cNvPr>
          <p:cNvPicPr>
            <a:picLocks noChangeAspect="1"/>
          </p:cNvPicPr>
          <p:nvPr/>
        </p:nvPicPr>
        <p:blipFill>
          <a:blip r:embed="rId2"/>
          <a:stretch>
            <a:fillRect/>
          </a:stretch>
        </p:blipFill>
        <p:spPr>
          <a:xfrm>
            <a:off x="7913078" y="494324"/>
            <a:ext cx="3657600" cy="4368800"/>
          </a:xfrm>
          <a:prstGeom prst="rect">
            <a:avLst/>
          </a:prstGeom>
        </p:spPr>
      </p:pic>
      <p:pic>
        <p:nvPicPr>
          <p:cNvPr id="9" name="Picture 8" descr="Text&#10;&#10;Description automatically generated">
            <a:extLst>
              <a:ext uri="{FF2B5EF4-FFF2-40B4-BE49-F238E27FC236}">
                <a16:creationId xmlns:a16="http://schemas.microsoft.com/office/drawing/2014/main" id="{DC3CE91A-959E-374C-861C-36C65E75692B}"/>
              </a:ext>
            </a:extLst>
          </p:cNvPr>
          <p:cNvPicPr>
            <a:picLocks noChangeAspect="1"/>
          </p:cNvPicPr>
          <p:nvPr/>
        </p:nvPicPr>
        <p:blipFill>
          <a:blip r:embed="rId3"/>
          <a:stretch>
            <a:fillRect/>
          </a:stretch>
        </p:blipFill>
        <p:spPr>
          <a:xfrm>
            <a:off x="3060855" y="0"/>
            <a:ext cx="4405614" cy="6858000"/>
          </a:xfrm>
          <a:prstGeom prst="rect">
            <a:avLst/>
          </a:prstGeom>
        </p:spPr>
      </p:pic>
    </p:spTree>
    <p:extLst>
      <p:ext uri="{BB962C8B-B14F-4D97-AF65-F5344CB8AC3E}">
        <p14:creationId xmlns:p14="http://schemas.microsoft.com/office/powerpoint/2010/main" val="252865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597877" y="365125"/>
            <a:ext cx="3716215" cy="3655889"/>
          </a:xfrm>
        </p:spPr>
        <p:txBody>
          <a:bodyPr>
            <a:normAutofit/>
          </a:bodyPr>
          <a:lstStyle/>
          <a:p>
            <a:r>
              <a:rPr lang="en-US" dirty="0">
                <a:solidFill>
                  <a:srgbClr val="0432FF"/>
                </a:solidFill>
              </a:rPr>
              <a:t>Alloy </a:t>
            </a:r>
            <a:r>
              <a:rPr lang="en-US" dirty="0" err="1">
                <a:solidFill>
                  <a:srgbClr val="0432FF"/>
                </a:solidFill>
              </a:rPr>
              <a:t>mwgc</a:t>
            </a:r>
            <a:r>
              <a:rPr lang="en-US" dirty="0">
                <a:solidFill>
                  <a:srgbClr val="0432FF"/>
                </a:solidFill>
              </a:rPr>
              <a:t> – let’s run it</a:t>
            </a:r>
          </a:p>
        </p:txBody>
      </p:sp>
      <p:pic>
        <p:nvPicPr>
          <p:cNvPr id="4" name="Picture 3" descr="Text&#10;&#10;Description automatically generated">
            <a:extLst>
              <a:ext uri="{FF2B5EF4-FFF2-40B4-BE49-F238E27FC236}">
                <a16:creationId xmlns:a16="http://schemas.microsoft.com/office/drawing/2014/main" id="{57E4694E-1D67-2A48-8C31-84727AAB6157}"/>
              </a:ext>
            </a:extLst>
          </p:cNvPr>
          <p:cNvPicPr>
            <a:picLocks noChangeAspect="1"/>
          </p:cNvPicPr>
          <p:nvPr/>
        </p:nvPicPr>
        <p:blipFill>
          <a:blip r:embed="rId2"/>
          <a:stretch>
            <a:fillRect/>
          </a:stretch>
        </p:blipFill>
        <p:spPr>
          <a:xfrm>
            <a:off x="5197934" y="0"/>
            <a:ext cx="5913276" cy="6858000"/>
          </a:xfrm>
          <a:prstGeom prst="rect">
            <a:avLst/>
          </a:prstGeom>
        </p:spPr>
      </p:pic>
    </p:spTree>
    <p:extLst>
      <p:ext uri="{BB962C8B-B14F-4D97-AF65-F5344CB8AC3E}">
        <p14:creationId xmlns:p14="http://schemas.microsoft.com/office/powerpoint/2010/main" val="197525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964910"/>
          </a:xfrm>
        </p:spPr>
        <p:txBody>
          <a:bodyPr>
            <a:normAutofit fontScale="90000"/>
          </a:bodyPr>
          <a:lstStyle/>
          <a:p>
            <a:r>
              <a:rPr lang="en-US" dirty="0">
                <a:solidFill>
                  <a:srgbClr val="0432FF"/>
                </a:solidFill>
              </a:rPr>
              <a:t>Lecture 14 : First-Order Logic</a:t>
            </a:r>
            <a:br>
              <a:rPr lang="en-US" dirty="0">
                <a:solidFill>
                  <a:srgbClr val="0432FF"/>
                </a:solidFill>
              </a:rPr>
            </a:br>
            <a:r>
              <a:rPr lang="en-US" dirty="0">
                <a:solidFill>
                  <a:srgbClr val="0432FF"/>
                </a:solidFill>
              </a:rPr>
              <a:t>aka predicate logic</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496292"/>
            <a:ext cx="10996246" cy="5237018"/>
          </a:xfrm>
        </p:spPr>
        <p:txBody>
          <a:bodyPr>
            <a:normAutofit/>
          </a:bodyPr>
          <a:lstStyle/>
          <a:p>
            <a:r>
              <a:rPr lang="en-US" dirty="0"/>
              <a:t>Read from Bradley and Manna, Chapter 2</a:t>
            </a:r>
          </a:p>
          <a:p>
            <a:r>
              <a:rPr lang="en-US" dirty="0"/>
              <a:t>Practice using the files checked into this directory</a:t>
            </a:r>
          </a:p>
          <a:p>
            <a:r>
              <a:rPr lang="en-US" dirty="0">
                <a:solidFill>
                  <a:srgbClr val="005493"/>
                </a:solidFill>
              </a:rPr>
              <a:t>Having good implementations of SAT-checking for decidable fragments of FOL is why formal methods and rigorous software testing have suddenly become practical!</a:t>
            </a:r>
          </a:p>
          <a:p>
            <a:r>
              <a:rPr lang="en-US" dirty="0">
                <a:solidFill>
                  <a:srgbClr val="005493"/>
                </a:solidFill>
              </a:rPr>
              <a:t>Alloy introduces a relational logic </a:t>
            </a:r>
          </a:p>
          <a:p>
            <a:pPr lvl="1"/>
            <a:r>
              <a:rPr lang="en-US" dirty="0">
                <a:solidFill>
                  <a:schemeClr val="tx1"/>
                </a:solidFill>
              </a:rPr>
              <a:t>FOL expression allowed, maybe even HOL</a:t>
            </a:r>
          </a:p>
          <a:p>
            <a:pPr lvl="1"/>
            <a:r>
              <a:rPr lang="en-US" dirty="0">
                <a:solidFill>
                  <a:schemeClr val="tx1"/>
                </a:solidFill>
              </a:rPr>
              <a:t>But all “proofs” are finite-model proofs </a:t>
            </a:r>
          </a:p>
          <a:p>
            <a:r>
              <a:rPr lang="en-US" dirty="0"/>
              <a:t>Moral: Know relations, functions, FOL, proofs </a:t>
            </a:r>
          </a:p>
          <a:p>
            <a:pPr lvl="1"/>
            <a:r>
              <a:rPr lang="en-US" dirty="0">
                <a:solidFill>
                  <a:srgbClr val="C00000"/>
                </a:solidFill>
              </a:rPr>
              <a:t>To do well in software testing, specification, and correctness verification</a:t>
            </a:r>
          </a:p>
          <a:p>
            <a:pPr lvl="1"/>
            <a:r>
              <a:rPr lang="en-US" dirty="0">
                <a:solidFill>
                  <a:srgbClr val="C00000"/>
                </a:solidFill>
              </a:rPr>
              <a:t>“Noble bugs” a direct consequence of computability theory</a:t>
            </a:r>
          </a:p>
          <a:p>
            <a:pPr lvl="2"/>
            <a:r>
              <a:rPr lang="en-US" dirty="0">
                <a:solidFill>
                  <a:schemeClr val="tx1"/>
                </a:solidFill>
              </a:rPr>
              <a:t>“Stupid bugs” arise due to the Towers of the Babel</a:t>
            </a:r>
          </a:p>
        </p:txBody>
      </p:sp>
    </p:spTree>
    <p:extLst>
      <p:ext uri="{BB962C8B-B14F-4D97-AF65-F5344CB8AC3E}">
        <p14:creationId xmlns:p14="http://schemas.microsoft.com/office/powerpoint/2010/main" val="183716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10343"/>
            <a:ext cx="10996246" cy="5277394"/>
          </a:xfrm>
        </p:spPr>
        <p:txBody>
          <a:bodyPr>
            <a:normAutofit/>
          </a:bodyPr>
          <a:lstStyle/>
          <a:p>
            <a:r>
              <a:rPr lang="en-US" dirty="0"/>
              <a:t>Some patients like every doctor  </a:t>
            </a:r>
          </a:p>
          <a:p>
            <a:r>
              <a:rPr lang="en-US" dirty="0"/>
              <a:t>No patient likes a quack  </a:t>
            </a:r>
          </a:p>
          <a:p>
            <a:r>
              <a:rPr lang="en-US" dirty="0"/>
              <a:t>Prove that no doctor is a quack</a:t>
            </a:r>
          </a:p>
        </p:txBody>
      </p:sp>
    </p:spTree>
    <p:extLst>
      <p:ext uri="{BB962C8B-B14F-4D97-AF65-F5344CB8AC3E}">
        <p14:creationId xmlns:p14="http://schemas.microsoft.com/office/powerpoint/2010/main" val="27027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Let “P” be people containing </a:t>
            </a:r>
            <a:r>
              <a:rPr lang="en-US" dirty="0" err="1"/>
              <a:t>x,y,z</a:t>
            </a:r>
            <a:r>
              <a:rPr lang="en-US" dirty="0"/>
              <a:t>, …</a:t>
            </a:r>
          </a:p>
          <a:p>
            <a:r>
              <a:rPr lang="en-US" dirty="0"/>
              <a:t>Let “p” be a patient-predicate – e.g. p(x)</a:t>
            </a:r>
          </a:p>
          <a:p>
            <a:r>
              <a:rPr lang="en-US" dirty="0"/>
              <a:t>Let “d” be a doctor-predicate – e.g. d(y)</a:t>
            </a:r>
          </a:p>
          <a:p>
            <a:r>
              <a:rPr lang="en-US" dirty="0"/>
              <a:t>Let “q” be a quack-predicate – e.g. q(z)</a:t>
            </a:r>
          </a:p>
          <a:p>
            <a:r>
              <a:rPr lang="en-US" dirty="0"/>
              <a:t>Let “l” be the likes-predicate – e.g. l(</a:t>
            </a:r>
            <a:r>
              <a:rPr lang="en-US" dirty="0" err="1"/>
              <a:t>x,y</a:t>
            </a:r>
            <a:r>
              <a:rPr lang="en-US" dirty="0"/>
              <a:t>) [T/F], !l(</a:t>
            </a:r>
            <a:r>
              <a:rPr lang="en-US" dirty="0" err="1"/>
              <a:t>x,z</a:t>
            </a:r>
            <a:r>
              <a:rPr lang="en-US" dirty="0"/>
              <a:t>) [T/F] etc..</a:t>
            </a:r>
          </a:p>
          <a:p>
            <a:r>
              <a:rPr lang="en-US" dirty="0"/>
              <a:t>Let’s now see how to model this problem</a:t>
            </a:r>
          </a:p>
          <a:p>
            <a:r>
              <a:rPr lang="en-US" dirty="0" err="1"/>
              <a:t>Forall</a:t>
            </a:r>
            <a:r>
              <a:rPr lang="en-US" dirty="0"/>
              <a:t> = “all” and </a:t>
            </a:r>
            <a:r>
              <a:rPr lang="en-US" dirty="0" err="1"/>
              <a:t>ThereExists</a:t>
            </a:r>
            <a:r>
              <a:rPr lang="en-US" dirty="0"/>
              <a:t> = ”exists”</a:t>
            </a:r>
          </a:p>
          <a:p>
            <a:r>
              <a:rPr lang="en-US" dirty="0"/>
              <a:t>In Alloy it is all / some</a:t>
            </a:r>
          </a:p>
        </p:txBody>
      </p:sp>
    </p:spTree>
    <p:extLst>
      <p:ext uri="{BB962C8B-B14F-4D97-AF65-F5344CB8AC3E}">
        <p14:creationId xmlns:p14="http://schemas.microsoft.com/office/powerpoint/2010/main" val="285406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An example of FOL (“classical”)</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199" y="1110343"/>
            <a:ext cx="11198629" cy="5277394"/>
          </a:xfrm>
        </p:spPr>
        <p:txBody>
          <a:bodyPr>
            <a:normAutofit/>
          </a:bodyPr>
          <a:lstStyle/>
          <a:p>
            <a:r>
              <a:rPr lang="en-US" dirty="0"/>
              <a:t>Reminder: P,  p,  d,  q,  l are the symbols we have so far</a:t>
            </a:r>
          </a:p>
          <a:p>
            <a:r>
              <a:rPr lang="en-US" dirty="0"/>
              <a:t>All quantification is over “P” or people</a:t>
            </a:r>
          </a:p>
          <a:p>
            <a:pPr marL="0" indent="0">
              <a:buNone/>
            </a:pPr>
            <a:endParaRPr lang="en-US" dirty="0"/>
          </a:p>
          <a:p>
            <a:r>
              <a:rPr lang="en-US" dirty="0"/>
              <a:t>Some patients like every doctor </a:t>
            </a:r>
          </a:p>
          <a:p>
            <a:pPr lvl="1"/>
            <a:r>
              <a:rPr lang="en-US" dirty="0"/>
              <a:t> exists x : p(x) and [all y : d(y) -&gt; l(</a:t>
            </a:r>
            <a:r>
              <a:rPr lang="en-US" dirty="0" err="1"/>
              <a:t>x,y</a:t>
            </a:r>
            <a:r>
              <a:rPr lang="en-US" dirty="0"/>
              <a:t>)]</a:t>
            </a:r>
          </a:p>
          <a:p>
            <a:pPr lvl="1"/>
            <a:endParaRPr lang="en-US" dirty="0"/>
          </a:p>
          <a:p>
            <a:r>
              <a:rPr lang="en-US" dirty="0"/>
              <a:t>No patient likes a quack  </a:t>
            </a:r>
          </a:p>
          <a:p>
            <a:pPr lvl="1"/>
            <a:r>
              <a:rPr lang="en-US" dirty="0"/>
              <a:t>… give it a shot …</a:t>
            </a:r>
          </a:p>
          <a:p>
            <a:r>
              <a:rPr lang="en-US" dirty="0"/>
              <a:t>Prove that no doctor is a quack</a:t>
            </a:r>
          </a:p>
          <a:p>
            <a:pPr lvl="1"/>
            <a:r>
              <a:rPr lang="en-US" dirty="0"/>
              <a:t>… state the proof-goal in FOL – give it a shot …</a:t>
            </a:r>
          </a:p>
        </p:txBody>
      </p:sp>
    </p:spTree>
    <p:extLst>
      <p:ext uri="{BB962C8B-B14F-4D97-AF65-F5344CB8AC3E}">
        <p14:creationId xmlns:p14="http://schemas.microsoft.com/office/powerpoint/2010/main" val="4207230269"/>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15088</TotalTime>
  <Words>2328</Words>
  <Application>Microsoft Macintosh PowerPoint</Application>
  <PresentationFormat>Widescreen</PresentationFormat>
  <Paragraphs>219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Trebuchet MS</vt:lpstr>
      <vt:lpstr>Office Theme</vt:lpstr>
      <vt:lpstr>CS 6110, Software Correctness Analysis, Spring 2023</vt:lpstr>
      <vt:lpstr>Updates for 2023: Announcements</vt:lpstr>
      <vt:lpstr>Updates for 2023: Topics</vt:lpstr>
      <vt:lpstr>Murphi mwgc.m – let’s run it</vt:lpstr>
      <vt:lpstr>Alloy mwgc – let’s run it</vt:lpstr>
      <vt:lpstr>Lecture 14 : First-Order Logic aka predicate logic</vt:lpstr>
      <vt:lpstr>An example of FOL (“classical”)</vt:lpstr>
      <vt:lpstr>An example of FOL (“classical”)</vt:lpstr>
      <vt:lpstr>An example of FOL (“classical”)</vt:lpstr>
      <vt:lpstr>An example of FOL (“classical”)</vt:lpstr>
      <vt:lpstr>An example of FOL (“classical”)</vt:lpstr>
      <vt:lpstr>An example of FOL (“classical”)</vt:lpstr>
      <vt:lpstr>Example of FOL (“classical”): Proof by contra</vt:lpstr>
      <vt:lpstr>Example of FOL (“classical”): Proof by contra</vt:lpstr>
      <vt:lpstr>Example of FOL (“classical”): Proof by contra</vt:lpstr>
      <vt:lpstr>Example of FOL (“classical”): Proof by contra</vt:lpstr>
      <vt:lpstr>Example of FOL (“classical”): Proof by contra</vt:lpstr>
      <vt:lpstr>Lecture 14 : First-Order Logic aka predicate logic : Basics</vt:lpstr>
      <vt:lpstr>Encoding the “doctor/quack theorem” in Alloy</vt:lpstr>
      <vt:lpstr>Encoding the “doctor/quack theorem” in Alloy</vt:lpstr>
      <vt:lpstr>Alloy doctors/quacks encoding</vt:lpstr>
      <vt:lpstr>Alloy doctors/quacks encoding</vt:lpstr>
      <vt:lpstr>Alloy doctors/quacks encoding</vt:lpstr>
      <vt:lpstr>Alloy doctors/quacks encoding</vt:lpstr>
      <vt:lpstr>Alloy doctors/quacks encoding</vt:lpstr>
      <vt:lpstr>Alloy doctors/quacks encoding</vt:lpstr>
      <vt:lpstr>Alloy checks asserts for validity by negating them  and checking whether they are sat or not If Sat then … ? If Unsat then … ?  Remember that any Boolean formula is * Valid * A contradiction (its negation is valid) * Neither – it and its negation are satisfiable</vt:lpstr>
      <vt:lpstr>Alloy checks asserts for validity by negating them  and checking whether they are sat or not If Sat then the original assertion is invalid If Unsat then the original assertion is valid Just to be thorough, we will (later) do this: * Write an assertion Assn * Write negAssn = !Assn * We will check both * If Assn’s “check” says “no counterexample, “Assn may be valid”, then ensure that !Assn is satisfiable (there is a counterexample for it)  BUT if both Assn and !Assn generate counterexamples, then they are merely satisfiable but not valid AND also not contradictions !!</vt:lpstr>
      <vt:lpstr>Alloy doctors/quacks encoding</vt:lpstr>
      <vt:lpstr>Alloy doctors/quacks encoding</vt:lpstr>
      <vt:lpstr>Excerpts from Bradley and Manna No slides  I’ll scroll thru Chapter 2 to familiarize you  We will go thru how Alloy models these ideas, and let you read Chapter 2  We will then try and cover Hoare Logic before the Spring break – but no need to hurry if that does not happen!</vt:lpstr>
      <vt:lpstr> Excerpts from Bradley and Manna: this is the kind of FOL formula we need to understand! </vt:lpstr>
      <vt:lpstr>Encoding FOL zero-ary predicates (Bools)</vt:lpstr>
      <vt:lpstr>Encoding higher arity predicates</vt:lpstr>
      <vt:lpstr>Functions encoded now</vt:lpstr>
      <vt:lpstr> Examples from Manna’s original book about interpretation and validity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626</cp:revision>
  <cp:lastPrinted>2020-01-02T17:56:37Z</cp:lastPrinted>
  <dcterms:created xsi:type="dcterms:W3CDTF">2017-08-23T19:27:01Z</dcterms:created>
  <dcterms:modified xsi:type="dcterms:W3CDTF">2023-02-07T20:29:24Z</dcterms:modified>
</cp:coreProperties>
</file>