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414" r:id="rId2"/>
    <p:sldId id="1253" r:id="rId3"/>
    <p:sldId id="1254" r:id="rId4"/>
    <p:sldId id="1255" r:id="rId5"/>
    <p:sldId id="1256" r:id="rId6"/>
    <p:sldId id="1261" r:id="rId7"/>
    <p:sldId id="1257" r:id="rId8"/>
    <p:sldId id="1262" r:id="rId9"/>
    <p:sldId id="1263" r:id="rId10"/>
    <p:sldId id="1264" r:id="rId11"/>
    <p:sldId id="1265" r:id="rId12"/>
    <p:sldId id="1258" r:id="rId13"/>
    <p:sldId id="1259" r:id="rId14"/>
    <p:sldId id="1260" r:id="rId15"/>
    <p:sldId id="1252" r:id="rId16"/>
    <p:sldId id="1219" r:id="rId17"/>
    <p:sldId id="1238" r:id="rId18"/>
    <p:sldId id="1240" r:id="rId19"/>
    <p:sldId id="1212" r:id="rId20"/>
    <p:sldId id="1245" r:id="rId21"/>
    <p:sldId id="1242" r:id="rId22"/>
    <p:sldId id="1266" r:id="rId23"/>
    <p:sldId id="1272" r:id="rId24"/>
    <p:sldId id="1273" r:id="rId25"/>
    <p:sldId id="1274" r:id="rId26"/>
    <p:sldId id="1267" r:id="rId27"/>
    <p:sldId id="1268" r:id="rId28"/>
    <p:sldId id="1269" r:id="rId29"/>
    <p:sldId id="1270" r:id="rId30"/>
    <p:sldId id="1271" r:id="rId31"/>
    <p:sldId id="1243" r:id="rId32"/>
    <p:sldId id="1244" r:id="rId33"/>
    <p:sldId id="124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0432FF"/>
    <a:srgbClr val="945200"/>
    <a:srgbClr val="011893"/>
    <a:srgbClr val="FF703B"/>
    <a:srgbClr val="0096FF"/>
    <a:srgbClr val="FF40FF"/>
    <a:srgbClr val="4E8F00"/>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6"/>
    <p:restoredTop sz="93241"/>
  </p:normalViewPr>
  <p:slideViewPr>
    <p:cSldViewPr snapToGrid="0" snapToObjects="1">
      <p:cViewPr>
        <p:scale>
          <a:sx n="136" d="100"/>
          <a:sy n="136" d="100"/>
        </p:scale>
        <p:origin x="1248" y="8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1" d="100"/>
          <a:sy n="81" d="100"/>
        </p:scale>
        <p:origin x="2176"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0FBCC6-D590-4D49-ACC9-5AB1060A74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71C141-5C39-5244-A584-9F826A8698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B64484-7F23-844A-BCEB-06DFAD827E32}" type="datetimeFigureOut">
              <a:rPr lang="en-US" smtClean="0"/>
              <a:t>2/9/23</a:t>
            </a:fld>
            <a:endParaRPr lang="en-US"/>
          </a:p>
        </p:txBody>
      </p:sp>
      <p:sp>
        <p:nvSpPr>
          <p:cNvPr id="4" name="Footer Placeholder 3">
            <a:extLst>
              <a:ext uri="{FF2B5EF4-FFF2-40B4-BE49-F238E27FC236}">
                <a16:creationId xmlns:a16="http://schemas.microsoft.com/office/drawing/2014/main" id="{EE1592DF-6505-6E47-A45D-75CD470C9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68F8A8-8ADC-864C-AD75-B02BE87D4E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86691C-0E68-9945-BD25-AC1A3EECAB7C}" type="slidenum">
              <a:rPr lang="en-US" smtClean="0"/>
              <a:t>‹#›</a:t>
            </a:fld>
            <a:endParaRPr lang="en-US"/>
          </a:p>
        </p:txBody>
      </p:sp>
    </p:spTree>
    <p:extLst>
      <p:ext uri="{BB962C8B-B14F-4D97-AF65-F5344CB8AC3E}">
        <p14:creationId xmlns:p14="http://schemas.microsoft.com/office/powerpoint/2010/main" val="3830576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E11B0-21E1-9842-BB37-72784894B0AB}" type="datetimeFigureOut">
              <a:rPr lang="en-US" smtClean="0"/>
              <a:t>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79886-461D-DD47-9D0C-6C305824B494}" type="slidenum">
              <a:rPr lang="en-US" smtClean="0"/>
              <a:t>‹#›</a:t>
            </a:fld>
            <a:endParaRPr lang="en-US"/>
          </a:p>
        </p:txBody>
      </p:sp>
    </p:spTree>
    <p:extLst>
      <p:ext uri="{BB962C8B-B14F-4D97-AF65-F5344CB8AC3E}">
        <p14:creationId xmlns:p14="http://schemas.microsoft.com/office/powerpoint/2010/main" val="139154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8779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4232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9965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1190625" y="1151930"/>
            <a:ext cx="9810750" cy="2321719"/>
          </a:xfrm>
          <a:prstGeom prst="rect">
            <a:avLst/>
          </a:prstGeom>
        </p:spPr>
        <p:txBody>
          <a:bodyPr anchor="b"/>
          <a:lstStyle>
            <a:lvl1pPr>
              <a:defRPr sz="5625" b="0">
                <a:solidFill>
                  <a:srgbClr val="000000"/>
                </a:solidFill>
                <a:latin typeface="+mn-lt"/>
                <a:ea typeface="+mn-ea"/>
                <a:cs typeface="+mn-cs"/>
                <a:sym typeface="Helvetica Light"/>
              </a:defRPr>
            </a:lvl1pPr>
          </a:lstStyle>
          <a:p>
            <a:pPr lvl="0">
              <a:defRPr sz="1800"/>
            </a:pPr>
            <a:r>
              <a:rPr sz="5625"/>
              <a:t>Title Text</a:t>
            </a:r>
          </a:p>
        </p:txBody>
      </p:sp>
      <p:sp>
        <p:nvSpPr>
          <p:cNvPr id="7" name="Shape 7"/>
          <p:cNvSpPr>
            <a:spLocks noGrp="1"/>
          </p:cNvSpPr>
          <p:nvPr>
            <p:ph type="body" idx="1"/>
          </p:nvPr>
        </p:nvSpPr>
        <p:spPr>
          <a:xfrm>
            <a:off x="1190625" y="3536156"/>
            <a:ext cx="9810750"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pPr>
            <a:r>
              <a:rPr sz="2250"/>
              <a:t>Body Level One</a:t>
            </a:r>
          </a:p>
          <a:p>
            <a:pPr lvl="1">
              <a:defRPr sz="1800"/>
            </a:pPr>
            <a:r>
              <a:rPr sz="2250"/>
              <a:t>Body Level Two</a:t>
            </a:r>
          </a:p>
          <a:p>
            <a:pPr lvl="2">
              <a:defRPr sz="1800"/>
            </a:pPr>
            <a:r>
              <a:rPr sz="2250"/>
              <a:t>Body Level Three</a:t>
            </a:r>
          </a:p>
          <a:p>
            <a:pPr lvl="3">
              <a:defRPr sz="1800"/>
            </a:pPr>
            <a:r>
              <a:rPr sz="2250"/>
              <a:t>Body Level Four</a:t>
            </a:r>
          </a:p>
          <a:p>
            <a:pPr lvl="4">
              <a:defRPr sz="1800"/>
            </a:pPr>
            <a:r>
              <a:rPr sz="2250"/>
              <a:t>Body Level Five</a:t>
            </a:r>
          </a:p>
        </p:txBody>
      </p:sp>
    </p:spTree>
    <p:extLst>
      <p:ext uri="{BB962C8B-B14F-4D97-AF65-F5344CB8AC3E}">
        <p14:creationId xmlns:p14="http://schemas.microsoft.com/office/powerpoint/2010/main" val="30044392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a:solidFill>
            <a:schemeClr val="accent2">
              <a:alpha val="51000"/>
            </a:schemeClr>
          </a:solidFill>
        </p:spPr>
        <p:txBody>
          <a:bodyPr/>
          <a:lstStyle/>
          <a:p>
            <a:r>
              <a:rPr lang="en-US" dirty="0"/>
              <a:t>Click to edit Master title style</a:t>
            </a:r>
          </a:p>
        </p:txBody>
      </p:sp>
      <p:sp>
        <p:nvSpPr>
          <p:cNvPr id="3" name="Content Placeholder 2"/>
          <p:cNvSpPr>
            <a:spLocks noGrp="1"/>
          </p:cNvSpPr>
          <p:nvPr>
            <p:ph idx="1"/>
          </p:nvPr>
        </p:nvSpPr>
        <p:spPr/>
        <p:txBody>
          <a:bodyPr/>
          <a:lstStyle>
            <a:lvl2pPr>
              <a:defRPr baseline="0">
                <a:solidFill>
                  <a:schemeClr val="accent3">
                    <a:lumMod val="75000"/>
                  </a:schemeClr>
                </a:solidFill>
                <a:latin typeface="Calibri" charset="0"/>
              </a:defRPr>
            </a:lvl2pPr>
            <a:lvl3pPr>
              <a:defRPr baseline="0">
                <a:solidFill>
                  <a:srgbClr val="00206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8F5BD7-90BA-2146-8F71-A3FF0872C14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796AE680-FEB8-CC41-AED8-5724E13BBC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0157C-06DC-C547-B30C-04C367763E61}"/>
              </a:ext>
            </a:extLst>
          </p:cNvPr>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31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67-3CEF-414F-9B7D-82942F152A58}" type="slidenum">
              <a:rPr lang="en-US" smtClean="0"/>
              <a:t>‹#›</a:t>
            </a:fld>
            <a:endParaRPr lang="en-US" dirty="0"/>
          </a:p>
        </p:txBody>
      </p:sp>
    </p:spTree>
    <p:extLst>
      <p:ext uri="{BB962C8B-B14F-4D97-AF65-F5344CB8AC3E}">
        <p14:creationId xmlns:p14="http://schemas.microsoft.com/office/powerpoint/2010/main" val="190896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6383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73934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57533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3960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193339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67-3CEF-414F-9B7D-82942F152A58}" type="slidenum">
              <a:rPr lang="en-US" smtClean="0"/>
              <a:t>‹#›</a:t>
            </a:fld>
            <a:endParaRPr lang="en-US"/>
          </a:p>
        </p:txBody>
      </p:sp>
    </p:spTree>
    <p:extLst>
      <p:ext uri="{BB962C8B-B14F-4D97-AF65-F5344CB8AC3E}">
        <p14:creationId xmlns:p14="http://schemas.microsoft.com/office/powerpoint/2010/main" val="98700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25567-3CEF-414F-9B7D-82942F152A58}" type="slidenum">
              <a:rPr lang="en-US" smtClean="0"/>
              <a:t>‹#›</a:t>
            </a:fld>
            <a:endParaRPr lang="en-US" dirty="0"/>
          </a:p>
        </p:txBody>
      </p:sp>
    </p:spTree>
    <p:extLst>
      <p:ext uri="{BB962C8B-B14F-4D97-AF65-F5344CB8AC3E}">
        <p14:creationId xmlns:p14="http://schemas.microsoft.com/office/powerpoint/2010/main" val="199526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body" idx="1"/>
          </p:nvPr>
        </p:nvSpPr>
        <p:spPr>
          <a:xfrm>
            <a:off x="2416969" y="1603193"/>
            <a:ext cx="7358063" cy="1419193"/>
          </a:xfrm>
          <a:prstGeom prst="rect">
            <a:avLst/>
          </a:prstGeom>
        </p:spPr>
        <p:txBody>
          <a:bodyPr/>
          <a:lstStyle/>
          <a:p>
            <a:pPr defTabSz="184837">
              <a:defRPr sz="1800"/>
            </a:pPr>
            <a:r>
              <a:rPr sz="2215" dirty="0"/>
              <a:t>Ganesh Gopalakrishnan</a:t>
            </a:r>
          </a:p>
          <a:p>
            <a:pPr defTabSz="184837">
              <a:defRPr sz="1800"/>
            </a:pPr>
            <a:r>
              <a:rPr sz="2215" dirty="0"/>
              <a:t>School of Computing</a:t>
            </a:r>
          </a:p>
          <a:p>
            <a:pPr defTabSz="184837">
              <a:defRPr sz="1800"/>
            </a:pPr>
            <a:r>
              <a:rPr sz="2215" dirty="0"/>
              <a:t>University of Utah</a:t>
            </a:r>
          </a:p>
          <a:p>
            <a:pPr defTabSz="184837">
              <a:defRPr sz="1800"/>
            </a:pPr>
            <a:r>
              <a:rPr sz="2215" b="1" dirty="0">
                <a:solidFill>
                  <a:srgbClr val="FF0000"/>
                </a:solidFill>
              </a:rPr>
              <a:t>Salt Lake City</a:t>
            </a:r>
            <a:r>
              <a:rPr sz="2215" dirty="0"/>
              <a:t>, UT 84112</a:t>
            </a:r>
          </a:p>
        </p:txBody>
      </p:sp>
      <p:pic>
        <p:nvPicPr>
          <p:cNvPr id="43" name="pasted-image.pdf"/>
          <p:cNvPicPr/>
          <p:nvPr/>
        </p:nvPicPr>
        <p:blipFill>
          <a:blip r:embed="rId2"/>
          <a:stretch>
            <a:fillRect/>
          </a:stretch>
        </p:blipFill>
        <p:spPr>
          <a:xfrm>
            <a:off x="5104805" y="4580930"/>
            <a:ext cx="1982391" cy="401836"/>
          </a:xfrm>
          <a:prstGeom prst="rect">
            <a:avLst/>
          </a:prstGeom>
          <a:ln w="12700">
            <a:miter lim="400000"/>
          </a:ln>
        </p:spPr>
      </p:pic>
      <p:sp>
        <p:nvSpPr>
          <p:cNvPr id="8" name="Title 1">
            <a:extLst>
              <a:ext uri="{FF2B5EF4-FFF2-40B4-BE49-F238E27FC236}">
                <a16:creationId xmlns:a16="http://schemas.microsoft.com/office/drawing/2014/main" id="{B10947D2-A3D0-5D4F-99D0-B7CD042AD84F}"/>
              </a:ext>
            </a:extLst>
          </p:cNvPr>
          <p:cNvSpPr>
            <a:spLocks noGrp="1"/>
          </p:cNvSpPr>
          <p:nvPr>
            <p:ph type="title"/>
          </p:nvPr>
        </p:nvSpPr>
        <p:spPr>
          <a:xfrm>
            <a:off x="838200" y="496232"/>
            <a:ext cx="10515600" cy="891504"/>
          </a:xfrm>
          <a:solidFill>
            <a:schemeClr val="accent2">
              <a:lumMod val="40000"/>
              <a:lumOff val="60000"/>
              <a:alpha val="98824"/>
            </a:schemeClr>
          </a:solidFill>
        </p:spPr>
        <p:txBody>
          <a:bodyPr>
            <a:normAutofit fontScale="90000"/>
          </a:bodyPr>
          <a:lstStyle/>
          <a:p>
            <a:pPr algn="ctr"/>
            <a:r>
              <a:rPr lang="en-US" sz="3600" dirty="0"/>
              <a:t>CS 6110, Software Correctness Analysis, Spring 2023</a:t>
            </a:r>
            <a:br>
              <a:rPr lang="en-US" sz="3600" dirty="0"/>
            </a:br>
            <a:r>
              <a:rPr lang="en-US" sz="3600" dirty="0"/>
              <a:t>Lecture 8</a:t>
            </a:r>
            <a:endParaRPr lang="en-US" dirty="0"/>
          </a:p>
        </p:txBody>
      </p:sp>
    </p:spTree>
    <p:extLst>
      <p:ext uri="{BB962C8B-B14F-4D97-AF65-F5344CB8AC3E}">
        <p14:creationId xmlns:p14="http://schemas.microsoft.com/office/powerpoint/2010/main" val="241132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Problem-3</a:t>
            </a:r>
          </a:p>
        </p:txBody>
      </p:sp>
      <p:pic>
        <p:nvPicPr>
          <p:cNvPr id="4" name="Picture 3" descr="Text, letter&#10;&#10;Description automatically generated">
            <a:extLst>
              <a:ext uri="{FF2B5EF4-FFF2-40B4-BE49-F238E27FC236}">
                <a16:creationId xmlns:a16="http://schemas.microsoft.com/office/drawing/2014/main" id="{C7DCAC91-7AB0-8347-9A84-332AB536C656}"/>
              </a:ext>
            </a:extLst>
          </p:cNvPr>
          <p:cNvPicPr>
            <a:picLocks noChangeAspect="1"/>
          </p:cNvPicPr>
          <p:nvPr/>
        </p:nvPicPr>
        <p:blipFill>
          <a:blip r:embed="rId2"/>
          <a:stretch>
            <a:fillRect/>
          </a:stretch>
        </p:blipFill>
        <p:spPr>
          <a:xfrm>
            <a:off x="0" y="2181953"/>
            <a:ext cx="12192000" cy="2494093"/>
          </a:xfrm>
          <a:prstGeom prst="rect">
            <a:avLst/>
          </a:prstGeom>
        </p:spPr>
      </p:pic>
      <p:pic>
        <p:nvPicPr>
          <p:cNvPr id="6" name="Picture 5">
            <a:extLst>
              <a:ext uri="{FF2B5EF4-FFF2-40B4-BE49-F238E27FC236}">
                <a16:creationId xmlns:a16="http://schemas.microsoft.com/office/drawing/2014/main" id="{CD184CF1-B243-074D-B982-AB913C40F9AE}"/>
              </a:ext>
            </a:extLst>
          </p:cNvPr>
          <p:cNvPicPr>
            <a:picLocks noChangeAspect="1"/>
          </p:cNvPicPr>
          <p:nvPr/>
        </p:nvPicPr>
        <p:blipFill>
          <a:blip r:embed="rId3"/>
          <a:stretch>
            <a:fillRect/>
          </a:stretch>
        </p:blipFill>
        <p:spPr>
          <a:xfrm>
            <a:off x="0" y="1219458"/>
            <a:ext cx="12192000" cy="1063142"/>
          </a:xfrm>
          <a:prstGeom prst="rect">
            <a:avLst/>
          </a:prstGeom>
        </p:spPr>
      </p:pic>
    </p:spTree>
    <p:extLst>
      <p:ext uri="{BB962C8B-B14F-4D97-AF65-F5344CB8AC3E}">
        <p14:creationId xmlns:p14="http://schemas.microsoft.com/office/powerpoint/2010/main" val="206615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a:bodyPr>
          <a:lstStyle/>
          <a:p>
            <a:r>
              <a:rPr lang="en-US" sz="2000" dirty="0">
                <a:solidFill>
                  <a:srgbClr val="0432FF"/>
                </a:solidFill>
              </a:rPr>
              <a:t>Problem-4: Do as per TSO; generate constraints; show there are 6 schedules! Also which schedules will yield distinct final values?</a:t>
            </a:r>
          </a:p>
        </p:txBody>
      </p:sp>
      <p:pic>
        <p:nvPicPr>
          <p:cNvPr id="4" name="Picture 3" descr="Text&#10;&#10;Description automatically generated">
            <a:extLst>
              <a:ext uri="{FF2B5EF4-FFF2-40B4-BE49-F238E27FC236}">
                <a16:creationId xmlns:a16="http://schemas.microsoft.com/office/drawing/2014/main" id="{F250913E-B263-874D-8CB1-FF9E894DAACC}"/>
              </a:ext>
            </a:extLst>
          </p:cNvPr>
          <p:cNvPicPr>
            <a:picLocks noChangeAspect="1"/>
          </p:cNvPicPr>
          <p:nvPr/>
        </p:nvPicPr>
        <p:blipFill>
          <a:blip r:embed="rId2"/>
          <a:stretch>
            <a:fillRect/>
          </a:stretch>
        </p:blipFill>
        <p:spPr>
          <a:xfrm>
            <a:off x="716699" y="1449306"/>
            <a:ext cx="4216400" cy="2451100"/>
          </a:xfrm>
          <a:prstGeom prst="rect">
            <a:avLst/>
          </a:prstGeom>
        </p:spPr>
      </p:pic>
    </p:spTree>
    <p:extLst>
      <p:ext uri="{BB962C8B-B14F-4D97-AF65-F5344CB8AC3E}">
        <p14:creationId xmlns:p14="http://schemas.microsoft.com/office/powerpoint/2010/main" val="242846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Putting it all together...</a:t>
            </a:r>
          </a:p>
        </p:txBody>
      </p:sp>
      <p:pic>
        <p:nvPicPr>
          <p:cNvPr id="4" name="Picture 3" descr="Text&#10;&#10;Description automatically generated">
            <a:extLst>
              <a:ext uri="{FF2B5EF4-FFF2-40B4-BE49-F238E27FC236}">
                <a16:creationId xmlns:a16="http://schemas.microsoft.com/office/drawing/2014/main" id="{31D578D9-68BD-104D-840F-7AE599D7BCEC}"/>
              </a:ext>
            </a:extLst>
          </p:cNvPr>
          <p:cNvPicPr>
            <a:picLocks noChangeAspect="1"/>
          </p:cNvPicPr>
          <p:nvPr/>
        </p:nvPicPr>
        <p:blipFill>
          <a:blip r:embed="rId2"/>
          <a:stretch>
            <a:fillRect/>
          </a:stretch>
        </p:blipFill>
        <p:spPr>
          <a:xfrm>
            <a:off x="753167" y="2403507"/>
            <a:ext cx="10845800" cy="2654300"/>
          </a:xfrm>
          <a:prstGeom prst="rect">
            <a:avLst/>
          </a:prstGeom>
        </p:spPr>
      </p:pic>
    </p:spTree>
    <p:extLst>
      <p:ext uri="{BB962C8B-B14F-4D97-AF65-F5344CB8AC3E}">
        <p14:creationId xmlns:p14="http://schemas.microsoft.com/office/powerpoint/2010/main" val="276163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Putting it all together...</a:t>
            </a:r>
          </a:p>
        </p:txBody>
      </p:sp>
      <p:pic>
        <p:nvPicPr>
          <p:cNvPr id="6" name="Picture 5" descr="Text&#10;&#10;Description automatically generated">
            <a:extLst>
              <a:ext uri="{FF2B5EF4-FFF2-40B4-BE49-F238E27FC236}">
                <a16:creationId xmlns:a16="http://schemas.microsoft.com/office/drawing/2014/main" id="{6C307C56-9284-9149-A7B4-6D880AF4F691}"/>
              </a:ext>
            </a:extLst>
          </p:cNvPr>
          <p:cNvPicPr>
            <a:picLocks noChangeAspect="1"/>
          </p:cNvPicPr>
          <p:nvPr/>
        </p:nvPicPr>
        <p:blipFill>
          <a:blip r:embed="rId2"/>
          <a:stretch>
            <a:fillRect/>
          </a:stretch>
        </p:blipFill>
        <p:spPr>
          <a:xfrm>
            <a:off x="577850" y="1751749"/>
            <a:ext cx="11036300" cy="4127500"/>
          </a:xfrm>
          <a:prstGeom prst="rect">
            <a:avLst/>
          </a:prstGeom>
        </p:spPr>
      </p:pic>
    </p:spTree>
    <p:extLst>
      <p:ext uri="{BB962C8B-B14F-4D97-AF65-F5344CB8AC3E}">
        <p14:creationId xmlns:p14="http://schemas.microsoft.com/office/powerpoint/2010/main" val="365985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Putting it all together...</a:t>
            </a:r>
          </a:p>
        </p:txBody>
      </p:sp>
      <p:pic>
        <p:nvPicPr>
          <p:cNvPr id="4" name="Picture 3" descr="Text&#10;&#10;Description automatically generated">
            <a:extLst>
              <a:ext uri="{FF2B5EF4-FFF2-40B4-BE49-F238E27FC236}">
                <a16:creationId xmlns:a16="http://schemas.microsoft.com/office/drawing/2014/main" id="{B9C2E4F6-FA1E-4A45-94C0-68D8A94BC0DA}"/>
              </a:ext>
            </a:extLst>
          </p:cNvPr>
          <p:cNvPicPr>
            <a:picLocks noChangeAspect="1"/>
          </p:cNvPicPr>
          <p:nvPr/>
        </p:nvPicPr>
        <p:blipFill>
          <a:blip r:embed="rId2"/>
          <a:stretch>
            <a:fillRect/>
          </a:stretch>
        </p:blipFill>
        <p:spPr>
          <a:xfrm>
            <a:off x="792773" y="1311274"/>
            <a:ext cx="11087100" cy="5181600"/>
          </a:xfrm>
          <a:prstGeom prst="rect">
            <a:avLst/>
          </a:prstGeom>
        </p:spPr>
      </p:pic>
    </p:spTree>
    <p:extLst>
      <p:ext uri="{BB962C8B-B14F-4D97-AF65-F5344CB8AC3E}">
        <p14:creationId xmlns:p14="http://schemas.microsoft.com/office/powerpoint/2010/main" val="168319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597877" y="365125"/>
            <a:ext cx="3716215" cy="3655889"/>
          </a:xfrm>
        </p:spPr>
        <p:txBody>
          <a:bodyPr>
            <a:normAutofit/>
          </a:bodyPr>
          <a:lstStyle/>
          <a:p>
            <a:r>
              <a:rPr lang="en-US" dirty="0">
                <a:solidFill>
                  <a:srgbClr val="0432FF"/>
                </a:solidFill>
              </a:rPr>
              <a:t>Alloy </a:t>
            </a:r>
            <a:r>
              <a:rPr lang="en-US" dirty="0" err="1">
                <a:solidFill>
                  <a:srgbClr val="0432FF"/>
                </a:solidFill>
              </a:rPr>
              <a:t>mwgc</a:t>
            </a:r>
            <a:r>
              <a:rPr lang="en-US" dirty="0">
                <a:solidFill>
                  <a:srgbClr val="0432FF"/>
                </a:solidFill>
              </a:rPr>
              <a:t> – let’s run it</a:t>
            </a:r>
          </a:p>
        </p:txBody>
      </p:sp>
      <p:pic>
        <p:nvPicPr>
          <p:cNvPr id="4" name="Picture 3" descr="Text&#10;&#10;Description automatically generated">
            <a:extLst>
              <a:ext uri="{FF2B5EF4-FFF2-40B4-BE49-F238E27FC236}">
                <a16:creationId xmlns:a16="http://schemas.microsoft.com/office/drawing/2014/main" id="{57E4694E-1D67-2A48-8C31-84727AAB6157}"/>
              </a:ext>
            </a:extLst>
          </p:cNvPr>
          <p:cNvPicPr>
            <a:picLocks noChangeAspect="1"/>
          </p:cNvPicPr>
          <p:nvPr/>
        </p:nvPicPr>
        <p:blipFill>
          <a:blip r:embed="rId2"/>
          <a:stretch>
            <a:fillRect/>
          </a:stretch>
        </p:blipFill>
        <p:spPr>
          <a:xfrm>
            <a:off x="5197934" y="0"/>
            <a:ext cx="5913276" cy="6858000"/>
          </a:xfrm>
          <a:prstGeom prst="rect">
            <a:avLst/>
          </a:prstGeom>
        </p:spPr>
      </p:pic>
    </p:spTree>
    <p:extLst>
      <p:ext uri="{BB962C8B-B14F-4D97-AF65-F5344CB8AC3E}">
        <p14:creationId xmlns:p14="http://schemas.microsoft.com/office/powerpoint/2010/main" val="197525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1831422"/>
          </a:xfrm>
        </p:spPr>
        <p:txBody>
          <a:bodyPr>
            <a:normAutofit/>
          </a:bodyPr>
          <a:lstStyle/>
          <a:p>
            <a:r>
              <a:rPr lang="en-US" dirty="0">
                <a:solidFill>
                  <a:srgbClr val="0432FF"/>
                </a:solidFill>
              </a:rPr>
              <a:t>Lecture 14 : First-Order Logic</a:t>
            </a:r>
            <a:br>
              <a:rPr lang="en-US" dirty="0">
                <a:solidFill>
                  <a:srgbClr val="0432FF"/>
                </a:solidFill>
              </a:rPr>
            </a:br>
            <a:r>
              <a:rPr lang="en-US" dirty="0">
                <a:solidFill>
                  <a:srgbClr val="0432FF"/>
                </a:solidFill>
              </a:rPr>
              <a:t>aka predicate logic : Basics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2385390"/>
            <a:ext cx="10996246" cy="4202979"/>
          </a:xfrm>
        </p:spPr>
        <p:txBody>
          <a:bodyPr>
            <a:normAutofit/>
          </a:bodyPr>
          <a:lstStyle/>
          <a:p>
            <a:r>
              <a:rPr lang="en-US" dirty="0"/>
              <a:t>There exist consistent axiomatizations of FOL</a:t>
            </a:r>
          </a:p>
          <a:p>
            <a:r>
              <a:rPr lang="en-US" dirty="0"/>
              <a:t>There exist complete axiomatizations of FOL</a:t>
            </a:r>
          </a:p>
          <a:p>
            <a:r>
              <a:rPr lang="en-US" dirty="0"/>
              <a:t>FOL is only semi-decidable</a:t>
            </a:r>
          </a:p>
          <a:p>
            <a:pPr lvl="1"/>
            <a:r>
              <a:rPr lang="en-US" dirty="0"/>
              <a:t>Only procedures exist for deciding validity </a:t>
            </a:r>
          </a:p>
          <a:p>
            <a:pPr lvl="2"/>
            <a:r>
              <a:rPr lang="en-US" dirty="0"/>
              <a:t>No algorithms</a:t>
            </a:r>
          </a:p>
          <a:p>
            <a:pPr lvl="3"/>
            <a:r>
              <a:rPr lang="en-US" dirty="0"/>
              <a:t>No TMs that don’t loop</a:t>
            </a:r>
          </a:p>
          <a:p>
            <a:pPr lvl="1"/>
            <a:r>
              <a:rPr lang="en-US" dirty="0"/>
              <a:t>Semi-algorithms exist because of completeness</a:t>
            </a:r>
          </a:p>
          <a:p>
            <a:pPr lvl="2"/>
            <a:r>
              <a:rPr lang="en-US" dirty="0"/>
              <a:t>If indeed valid (true), there is a proof</a:t>
            </a:r>
          </a:p>
          <a:p>
            <a:pPr lvl="2"/>
            <a:r>
              <a:rPr lang="en-US" dirty="0"/>
              <a:t>And we can discover the proof </a:t>
            </a:r>
          </a:p>
          <a:p>
            <a:pPr lvl="3"/>
            <a:r>
              <a:rPr lang="en-US" dirty="0"/>
              <a:t>via systematic enumeration of all legal inference sequences</a:t>
            </a:r>
          </a:p>
        </p:txBody>
      </p:sp>
    </p:spTree>
    <p:extLst>
      <p:ext uri="{BB962C8B-B14F-4D97-AF65-F5344CB8AC3E}">
        <p14:creationId xmlns:p14="http://schemas.microsoft.com/office/powerpoint/2010/main" val="2463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0996246" cy="6068925"/>
          </a:xfrm>
        </p:spPr>
        <p:txBody>
          <a:bodyPr>
            <a:normAutofit fontScale="90000"/>
          </a:bodyPr>
          <a:lstStyle/>
          <a:p>
            <a:r>
              <a:rPr lang="en-US" dirty="0">
                <a:solidFill>
                  <a:srgbClr val="0432FF"/>
                </a:solidFill>
              </a:rPr>
              <a:t>Alloy checks asserts for validity</a:t>
            </a:r>
            <a:br>
              <a:rPr lang="en-US" dirty="0">
                <a:solidFill>
                  <a:srgbClr val="0432FF"/>
                </a:solidFill>
              </a:rPr>
            </a:br>
            <a:r>
              <a:rPr lang="en-US" dirty="0">
                <a:solidFill>
                  <a:srgbClr val="0432FF"/>
                </a:solidFill>
              </a:rPr>
              <a:t>by negating them </a:t>
            </a:r>
            <a:br>
              <a:rPr lang="en-US" dirty="0">
                <a:solidFill>
                  <a:srgbClr val="0432FF"/>
                </a:solidFill>
              </a:rPr>
            </a:br>
            <a:r>
              <a:rPr lang="en-US" dirty="0">
                <a:solidFill>
                  <a:srgbClr val="0432FF"/>
                </a:solidFill>
              </a:rPr>
              <a:t>and checking whether they are sat or not</a:t>
            </a:r>
            <a:br>
              <a:rPr lang="en-US" dirty="0">
                <a:solidFill>
                  <a:srgbClr val="0432FF"/>
                </a:solidFill>
              </a:rPr>
            </a:br>
            <a:r>
              <a:rPr lang="en-US" dirty="0">
                <a:solidFill>
                  <a:srgbClr val="0432FF"/>
                </a:solidFill>
              </a:rPr>
              <a:t>If Sat then … ?</a:t>
            </a:r>
            <a:br>
              <a:rPr lang="en-US" dirty="0">
                <a:solidFill>
                  <a:srgbClr val="0432FF"/>
                </a:solidFill>
              </a:rPr>
            </a:br>
            <a:r>
              <a:rPr lang="en-US" dirty="0">
                <a:solidFill>
                  <a:srgbClr val="0432FF"/>
                </a:solidFill>
              </a:rPr>
              <a:t>If </a:t>
            </a:r>
            <a:r>
              <a:rPr lang="en-US" dirty="0" err="1">
                <a:solidFill>
                  <a:srgbClr val="0432FF"/>
                </a:solidFill>
              </a:rPr>
              <a:t>Unsat</a:t>
            </a:r>
            <a:r>
              <a:rPr lang="en-US" dirty="0">
                <a:solidFill>
                  <a:srgbClr val="0432FF"/>
                </a:solidFill>
              </a:rPr>
              <a:t> then … ?</a:t>
            </a:r>
            <a:br>
              <a:rPr lang="en-US" dirty="0">
                <a:solidFill>
                  <a:srgbClr val="0432FF"/>
                </a:solidFill>
              </a:rPr>
            </a:br>
            <a:br>
              <a:rPr lang="en-US" dirty="0">
                <a:solidFill>
                  <a:srgbClr val="0432FF"/>
                </a:solidFill>
              </a:rPr>
            </a:br>
            <a:r>
              <a:rPr lang="en-US" dirty="0">
                <a:solidFill>
                  <a:srgbClr val="0432FF"/>
                </a:solidFill>
              </a:rPr>
              <a:t>Remember that any Boolean formula is</a:t>
            </a:r>
            <a:br>
              <a:rPr lang="en-US" dirty="0">
                <a:solidFill>
                  <a:srgbClr val="0432FF"/>
                </a:solidFill>
              </a:rPr>
            </a:br>
            <a:r>
              <a:rPr lang="en-US" dirty="0">
                <a:solidFill>
                  <a:srgbClr val="0432FF"/>
                </a:solidFill>
              </a:rPr>
              <a:t>* Valid</a:t>
            </a:r>
            <a:br>
              <a:rPr lang="en-US" dirty="0">
                <a:solidFill>
                  <a:srgbClr val="0432FF"/>
                </a:solidFill>
              </a:rPr>
            </a:br>
            <a:r>
              <a:rPr lang="en-US" dirty="0">
                <a:solidFill>
                  <a:srgbClr val="0432FF"/>
                </a:solidFill>
              </a:rPr>
              <a:t>* A contradiction (its negation is valid)</a:t>
            </a:r>
            <a:br>
              <a:rPr lang="en-US" dirty="0">
                <a:solidFill>
                  <a:srgbClr val="0432FF"/>
                </a:solidFill>
              </a:rPr>
            </a:br>
            <a:r>
              <a:rPr lang="en-US" dirty="0">
                <a:solidFill>
                  <a:srgbClr val="0432FF"/>
                </a:solidFill>
              </a:rPr>
              <a:t>* Neither – it and its negation are satisfiable</a:t>
            </a:r>
          </a:p>
        </p:txBody>
      </p:sp>
    </p:spTree>
    <p:extLst>
      <p:ext uri="{BB962C8B-B14F-4D97-AF65-F5344CB8AC3E}">
        <p14:creationId xmlns:p14="http://schemas.microsoft.com/office/powerpoint/2010/main" val="2455580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5"/>
            <a:ext cx="11353800" cy="6301681"/>
          </a:xfrm>
        </p:spPr>
        <p:txBody>
          <a:bodyPr>
            <a:normAutofit fontScale="90000"/>
          </a:bodyPr>
          <a:lstStyle/>
          <a:p>
            <a:r>
              <a:rPr lang="en-US" sz="3100" dirty="0">
                <a:solidFill>
                  <a:srgbClr val="0432FF"/>
                </a:solidFill>
              </a:rPr>
              <a:t>Alloy checks asserts for validity</a:t>
            </a:r>
            <a:br>
              <a:rPr lang="en-US" sz="3100" dirty="0">
                <a:solidFill>
                  <a:srgbClr val="0432FF"/>
                </a:solidFill>
              </a:rPr>
            </a:br>
            <a:r>
              <a:rPr lang="en-US" sz="3100" dirty="0">
                <a:solidFill>
                  <a:srgbClr val="0432FF"/>
                </a:solidFill>
              </a:rPr>
              <a:t>by negating them </a:t>
            </a:r>
            <a:br>
              <a:rPr lang="en-US" sz="3100" dirty="0">
                <a:solidFill>
                  <a:srgbClr val="0432FF"/>
                </a:solidFill>
              </a:rPr>
            </a:br>
            <a:r>
              <a:rPr lang="en-US" sz="3100" dirty="0">
                <a:solidFill>
                  <a:srgbClr val="0432FF"/>
                </a:solidFill>
              </a:rPr>
              <a:t>and checking whether they are sat or not</a:t>
            </a:r>
            <a:br>
              <a:rPr lang="en-US" sz="3100" dirty="0">
                <a:solidFill>
                  <a:srgbClr val="0432FF"/>
                </a:solidFill>
              </a:rPr>
            </a:br>
            <a:r>
              <a:rPr lang="en-US" sz="3100" dirty="0">
                <a:solidFill>
                  <a:srgbClr val="0432FF"/>
                </a:solidFill>
              </a:rPr>
              <a:t>If Sat then the original assertion is invalid</a:t>
            </a:r>
            <a:br>
              <a:rPr lang="en-US" sz="3100" dirty="0">
                <a:solidFill>
                  <a:srgbClr val="0432FF"/>
                </a:solidFill>
              </a:rPr>
            </a:br>
            <a:r>
              <a:rPr lang="en-US" sz="3100" dirty="0">
                <a:solidFill>
                  <a:srgbClr val="0432FF"/>
                </a:solidFill>
              </a:rPr>
              <a:t>If </a:t>
            </a:r>
            <a:r>
              <a:rPr lang="en-US" sz="3100" dirty="0" err="1">
                <a:solidFill>
                  <a:srgbClr val="0432FF"/>
                </a:solidFill>
              </a:rPr>
              <a:t>Unsat</a:t>
            </a:r>
            <a:r>
              <a:rPr lang="en-US" sz="3100" dirty="0">
                <a:solidFill>
                  <a:srgbClr val="0432FF"/>
                </a:solidFill>
              </a:rPr>
              <a:t> then the original assertion is valid</a:t>
            </a:r>
            <a:br>
              <a:rPr lang="en-US" dirty="0">
                <a:solidFill>
                  <a:srgbClr val="0432FF"/>
                </a:solidFill>
              </a:rPr>
            </a:br>
            <a:r>
              <a:rPr lang="en-US" sz="3100" dirty="0">
                <a:solidFill>
                  <a:srgbClr val="C00000"/>
                </a:solidFill>
              </a:rPr>
              <a:t>Just to be thorough, we will (later) do this:</a:t>
            </a:r>
            <a:br>
              <a:rPr lang="en-US" sz="3100" dirty="0">
                <a:solidFill>
                  <a:srgbClr val="C00000"/>
                </a:solidFill>
              </a:rPr>
            </a:br>
            <a:r>
              <a:rPr lang="en-US" sz="3100" dirty="0">
                <a:solidFill>
                  <a:srgbClr val="C00000"/>
                </a:solidFill>
              </a:rPr>
              <a:t>* </a:t>
            </a:r>
            <a:r>
              <a:rPr lang="en-US" sz="3100" dirty="0"/>
              <a:t>Write an assertion Assn</a:t>
            </a:r>
            <a:br>
              <a:rPr lang="en-US" sz="3100" dirty="0"/>
            </a:br>
            <a:r>
              <a:rPr lang="en-US" sz="3100" dirty="0"/>
              <a:t>* Write </a:t>
            </a:r>
            <a:r>
              <a:rPr lang="en-US" sz="3100" dirty="0" err="1"/>
              <a:t>negAssn</a:t>
            </a:r>
            <a:r>
              <a:rPr lang="en-US" sz="3100" dirty="0"/>
              <a:t> = !Assn</a:t>
            </a:r>
            <a:br>
              <a:rPr lang="en-US" sz="3100" dirty="0"/>
            </a:br>
            <a:r>
              <a:rPr lang="en-US" sz="3100" dirty="0"/>
              <a:t>* We will check both</a:t>
            </a:r>
            <a:br>
              <a:rPr lang="en-US" sz="3100" dirty="0"/>
            </a:br>
            <a:r>
              <a:rPr lang="en-US" sz="3100" dirty="0"/>
              <a:t>* If Assn’s “check” says “no counterexample, “Assn may be valid”, then ensure that !Assn is satisfiable (there is a counterexample for it)</a:t>
            </a:r>
            <a:br>
              <a:rPr lang="en-US" sz="3100" dirty="0"/>
            </a:br>
            <a:br>
              <a:rPr lang="en-US" sz="3100" dirty="0"/>
            </a:br>
            <a:r>
              <a:rPr lang="en-US" sz="3100" dirty="0"/>
              <a:t>BUT if both Assn and !Assn generate counterexamples, then they are </a:t>
            </a:r>
            <a:r>
              <a:rPr lang="en-US" sz="3100" dirty="0">
                <a:solidFill>
                  <a:srgbClr val="0432FF"/>
                </a:solidFill>
              </a:rPr>
              <a:t>merely satisfiable but not valid AND also not contradictions !!</a:t>
            </a:r>
            <a:endParaRPr lang="en-US" dirty="0">
              <a:solidFill>
                <a:srgbClr val="0432FF"/>
              </a:solidFill>
            </a:endParaRPr>
          </a:p>
        </p:txBody>
      </p:sp>
    </p:spTree>
    <p:extLst>
      <p:ext uri="{BB962C8B-B14F-4D97-AF65-F5344CB8AC3E}">
        <p14:creationId xmlns:p14="http://schemas.microsoft.com/office/powerpoint/2010/main" val="2972008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340474"/>
          </a:xfrm>
        </p:spPr>
        <p:txBody>
          <a:bodyPr>
            <a:normAutofit fontScale="90000"/>
          </a:bodyPr>
          <a:lstStyle/>
          <a:p>
            <a:r>
              <a:rPr lang="en-US" dirty="0">
                <a:solidFill>
                  <a:srgbClr val="0432FF"/>
                </a:solidFill>
              </a:rPr>
              <a:t>Excerpts from Bradley and Manna</a:t>
            </a:r>
            <a:br>
              <a:rPr lang="en-US" dirty="0">
                <a:solidFill>
                  <a:srgbClr val="0432FF"/>
                </a:solidFill>
              </a:rPr>
            </a:br>
            <a:r>
              <a:rPr lang="en-US" dirty="0">
                <a:solidFill>
                  <a:srgbClr val="0432FF"/>
                </a:solidFill>
              </a:rPr>
              <a:t>No slides</a:t>
            </a:r>
            <a:br>
              <a:rPr lang="en-US" dirty="0">
                <a:solidFill>
                  <a:srgbClr val="0432FF"/>
                </a:solidFill>
              </a:rPr>
            </a:br>
            <a:br>
              <a:rPr lang="en-US" dirty="0">
                <a:solidFill>
                  <a:srgbClr val="0432FF"/>
                </a:solidFill>
              </a:rPr>
            </a:br>
            <a:r>
              <a:rPr lang="en-US" dirty="0">
                <a:solidFill>
                  <a:srgbClr val="0432FF"/>
                </a:solidFill>
              </a:rPr>
              <a:t>I’ll scroll thru Chapter 2 to familiarize you</a:t>
            </a:r>
            <a:br>
              <a:rPr lang="en-US" dirty="0">
                <a:solidFill>
                  <a:srgbClr val="0432FF"/>
                </a:solidFill>
              </a:rPr>
            </a:br>
            <a:br>
              <a:rPr lang="en-US" dirty="0">
                <a:solidFill>
                  <a:srgbClr val="0432FF"/>
                </a:solidFill>
              </a:rPr>
            </a:br>
            <a:r>
              <a:rPr lang="en-US" dirty="0">
                <a:solidFill>
                  <a:srgbClr val="0432FF"/>
                </a:solidFill>
              </a:rPr>
              <a:t>We will go thru how Alloy models these ideas, and let you read Chapter 2</a:t>
            </a:r>
            <a:br>
              <a:rPr lang="en-US" dirty="0">
                <a:solidFill>
                  <a:srgbClr val="0432FF"/>
                </a:solidFill>
              </a:rPr>
            </a:br>
            <a:br>
              <a:rPr lang="en-US" dirty="0">
                <a:solidFill>
                  <a:srgbClr val="0432FF"/>
                </a:solidFill>
              </a:rPr>
            </a:br>
            <a:r>
              <a:rPr lang="en-US" dirty="0">
                <a:solidFill>
                  <a:srgbClr val="0432FF"/>
                </a:solidFill>
              </a:rPr>
              <a:t>We will then try and cover Hoare Logic before the Spring break – but no need to hurry if that does not happen!</a:t>
            </a:r>
          </a:p>
        </p:txBody>
      </p:sp>
    </p:spTree>
    <p:extLst>
      <p:ext uri="{BB962C8B-B14F-4D97-AF65-F5344CB8AC3E}">
        <p14:creationId xmlns:p14="http://schemas.microsoft.com/office/powerpoint/2010/main" val="107360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A taste of FOL and how to encode things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59018"/>
            <a:ext cx="10996246" cy="4202979"/>
          </a:xfrm>
        </p:spPr>
        <p:txBody>
          <a:bodyPr>
            <a:normAutofit/>
          </a:bodyPr>
          <a:lstStyle/>
          <a:p>
            <a:r>
              <a:rPr lang="en-US" dirty="0"/>
              <a:t>Logic is insipid till you learn how to encode things using it</a:t>
            </a:r>
          </a:p>
          <a:p>
            <a:pPr lvl="1"/>
            <a:r>
              <a:rPr lang="en-US" dirty="0"/>
              <a:t>Then it really becomes thrilling</a:t>
            </a:r>
          </a:p>
          <a:p>
            <a:pPr lvl="2"/>
            <a:r>
              <a:rPr lang="en-US" dirty="0"/>
              <a:t>You get a high… much like you get a high when you write a nice functional program!</a:t>
            </a:r>
          </a:p>
          <a:p>
            <a:pPr lvl="3"/>
            <a:r>
              <a:rPr lang="en-US" dirty="0"/>
              <a:t>Or good &lt;beverage of your choice&gt; …</a:t>
            </a:r>
          </a:p>
          <a:p>
            <a:r>
              <a:rPr lang="en-US" dirty="0"/>
              <a:t>We will learn to encode concurrent schedules</a:t>
            </a:r>
          </a:p>
          <a:p>
            <a:pPr lvl="1"/>
            <a:r>
              <a:rPr lang="en-US" dirty="0"/>
              <a:t>Follow our FSE 2010 paper (Li and Gopalakrishnan)</a:t>
            </a:r>
          </a:p>
          <a:p>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9D777070-26E8-7F4A-9C1D-4E6BB335E465}"/>
              </a:ext>
            </a:extLst>
          </p:cNvPr>
          <p:cNvPicPr>
            <a:picLocks noChangeAspect="1"/>
          </p:cNvPicPr>
          <p:nvPr/>
        </p:nvPicPr>
        <p:blipFill>
          <a:blip r:embed="rId2"/>
          <a:stretch>
            <a:fillRect/>
          </a:stretch>
        </p:blipFill>
        <p:spPr>
          <a:xfrm>
            <a:off x="6353909" y="3616626"/>
            <a:ext cx="4455588" cy="3241374"/>
          </a:xfrm>
          <a:prstGeom prst="rect">
            <a:avLst/>
          </a:prstGeom>
        </p:spPr>
      </p:pic>
    </p:spTree>
    <p:extLst>
      <p:ext uri="{BB962C8B-B14F-4D97-AF65-F5344CB8AC3E}">
        <p14:creationId xmlns:p14="http://schemas.microsoft.com/office/powerpoint/2010/main" val="2969015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1052194"/>
          </a:xfrm>
        </p:spPr>
        <p:txBody>
          <a:bodyPr>
            <a:normAutofit fontScale="90000"/>
          </a:bodyPr>
          <a:lstStyle/>
          <a:p>
            <a:br>
              <a:rPr lang="en-US" dirty="0">
                <a:solidFill>
                  <a:srgbClr val="0432FF"/>
                </a:solidFill>
              </a:rPr>
            </a:br>
            <a:r>
              <a:rPr lang="en-US" dirty="0">
                <a:solidFill>
                  <a:srgbClr val="0432FF"/>
                </a:solidFill>
              </a:rPr>
              <a:t>Excerpts from Bradley and Manna: this is the kind of FOL formula we need to understand!</a:t>
            </a:r>
            <a:br>
              <a:rPr lang="en-US" dirty="0">
                <a:solidFill>
                  <a:srgbClr val="0432FF"/>
                </a:solidFill>
              </a:rPr>
            </a:br>
            <a:endParaRPr lang="en-US" dirty="0">
              <a:solidFill>
                <a:srgbClr val="0432FF"/>
              </a:solidFill>
            </a:endParaRPr>
          </a:p>
        </p:txBody>
      </p:sp>
      <p:pic>
        <p:nvPicPr>
          <p:cNvPr id="3" name="Picture 2">
            <a:extLst>
              <a:ext uri="{FF2B5EF4-FFF2-40B4-BE49-F238E27FC236}">
                <a16:creationId xmlns:a16="http://schemas.microsoft.com/office/drawing/2014/main" id="{DF68E848-0433-6445-8141-FA678BC7A3C4}"/>
              </a:ext>
            </a:extLst>
          </p:cNvPr>
          <p:cNvPicPr>
            <a:picLocks noChangeAspect="1"/>
          </p:cNvPicPr>
          <p:nvPr/>
        </p:nvPicPr>
        <p:blipFill>
          <a:blip r:embed="rId2"/>
          <a:stretch>
            <a:fillRect/>
          </a:stretch>
        </p:blipFill>
        <p:spPr>
          <a:xfrm>
            <a:off x="787400" y="1695450"/>
            <a:ext cx="10617200" cy="3467100"/>
          </a:xfrm>
          <a:prstGeom prst="rect">
            <a:avLst/>
          </a:prstGeom>
        </p:spPr>
      </p:pic>
    </p:spTree>
    <p:extLst>
      <p:ext uri="{BB962C8B-B14F-4D97-AF65-F5344CB8AC3E}">
        <p14:creationId xmlns:p14="http://schemas.microsoft.com/office/powerpoint/2010/main" val="272363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6" name="Picture 5">
            <a:extLst>
              <a:ext uri="{FF2B5EF4-FFF2-40B4-BE49-F238E27FC236}">
                <a16:creationId xmlns:a16="http://schemas.microsoft.com/office/drawing/2014/main" id="{29F86CBA-CA15-5D4C-BB45-15C55FEFD383}"/>
              </a:ext>
            </a:extLst>
          </p:cNvPr>
          <p:cNvPicPr>
            <a:picLocks noChangeAspect="1"/>
          </p:cNvPicPr>
          <p:nvPr/>
        </p:nvPicPr>
        <p:blipFill>
          <a:blip r:embed="rId2"/>
          <a:stretch>
            <a:fillRect/>
          </a:stretch>
        </p:blipFill>
        <p:spPr>
          <a:xfrm>
            <a:off x="983273" y="1362074"/>
            <a:ext cx="10706100" cy="5130800"/>
          </a:xfrm>
          <a:prstGeom prst="rect">
            <a:avLst/>
          </a:prstGeom>
        </p:spPr>
      </p:pic>
    </p:spTree>
    <p:extLst>
      <p:ext uri="{BB962C8B-B14F-4D97-AF65-F5344CB8AC3E}">
        <p14:creationId xmlns:p14="http://schemas.microsoft.com/office/powerpoint/2010/main" val="216352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DBD373EF-8BA5-7F49-A379-F36D0E36BC9B}"/>
              </a:ext>
            </a:extLst>
          </p:cNvPr>
          <p:cNvPicPr>
            <a:picLocks noChangeAspect="1"/>
          </p:cNvPicPr>
          <p:nvPr/>
        </p:nvPicPr>
        <p:blipFill>
          <a:blip r:embed="rId2"/>
          <a:stretch>
            <a:fillRect/>
          </a:stretch>
        </p:blipFill>
        <p:spPr>
          <a:xfrm>
            <a:off x="1898650" y="2336800"/>
            <a:ext cx="8394700" cy="2184400"/>
          </a:xfrm>
          <a:prstGeom prst="rect">
            <a:avLst/>
          </a:prstGeom>
        </p:spPr>
      </p:pic>
    </p:spTree>
    <p:extLst>
      <p:ext uri="{BB962C8B-B14F-4D97-AF65-F5344CB8AC3E}">
        <p14:creationId xmlns:p14="http://schemas.microsoft.com/office/powerpoint/2010/main" val="282780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FD67D007-C236-A944-A2AB-1DE0CDB67B5C}"/>
              </a:ext>
            </a:extLst>
          </p:cNvPr>
          <p:cNvPicPr>
            <a:picLocks noChangeAspect="1"/>
          </p:cNvPicPr>
          <p:nvPr/>
        </p:nvPicPr>
        <p:blipFill>
          <a:blip r:embed="rId2"/>
          <a:stretch>
            <a:fillRect/>
          </a:stretch>
        </p:blipFill>
        <p:spPr>
          <a:xfrm>
            <a:off x="1922724" y="983412"/>
            <a:ext cx="5355394" cy="4512415"/>
          </a:xfrm>
          <a:prstGeom prst="rect">
            <a:avLst/>
          </a:prstGeom>
        </p:spPr>
      </p:pic>
    </p:spTree>
    <p:extLst>
      <p:ext uri="{BB962C8B-B14F-4D97-AF65-F5344CB8AC3E}">
        <p14:creationId xmlns:p14="http://schemas.microsoft.com/office/powerpoint/2010/main" val="4116920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application, Word&#10;&#10;Description automatically generated">
            <a:extLst>
              <a:ext uri="{FF2B5EF4-FFF2-40B4-BE49-F238E27FC236}">
                <a16:creationId xmlns:a16="http://schemas.microsoft.com/office/drawing/2014/main" id="{B30E8BC1-706C-B84B-9016-49D61692B366}"/>
              </a:ext>
            </a:extLst>
          </p:cNvPr>
          <p:cNvPicPr>
            <a:picLocks noChangeAspect="1"/>
          </p:cNvPicPr>
          <p:nvPr/>
        </p:nvPicPr>
        <p:blipFill>
          <a:blip r:embed="rId2"/>
          <a:stretch>
            <a:fillRect/>
          </a:stretch>
        </p:blipFill>
        <p:spPr>
          <a:xfrm>
            <a:off x="2013906" y="1141541"/>
            <a:ext cx="7186656" cy="4415560"/>
          </a:xfrm>
          <a:prstGeom prst="rect">
            <a:avLst/>
          </a:prstGeom>
        </p:spPr>
      </p:pic>
    </p:spTree>
    <p:extLst>
      <p:ext uri="{BB962C8B-B14F-4D97-AF65-F5344CB8AC3E}">
        <p14:creationId xmlns:p14="http://schemas.microsoft.com/office/powerpoint/2010/main" val="155856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787687E0-F68C-DF40-9757-3608E09ED9D6}"/>
              </a:ext>
            </a:extLst>
          </p:cNvPr>
          <p:cNvPicPr>
            <a:picLocks noChangeAspect="1"/>
          </p:cNvPicPr>
          <p:nvPr/>
        </p:nvPicPr>
        <p:blipFill>
          <a:blip r:embed="rId2"/>
          <a:stretch>
            <a:fillRect/>
          </a:stretch>
        </p:blipFill>
        <p:spPr>
          <a:xfrm>
            <a:off x="2518332" y="1112362"/>
            <a:ext cx="6429639" cy="4326904"/>
          </a:xfrm>
          <a:prstGeom prst="rect">
            <a:avLst/>
          </a:prstGeom>
        </p:spPr>
      </p:pic>
    </p:spTree>
    <p:extLst>
      <p:ext uri="{BB962C8B-B14F-4D97-AF65-F5344CB8AC3E}">
        <p14:creationId xmlns:p14="http://schemas.microsoft.com/office/powerpoint/2010/main" val="616947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8F86BA4A-2ED5-324B-A156-EEBF17DAF9D9}"/>
              </a:ext>
            </a:extLst>
          </p:cNvPr>
          <p:cNvPicPr>
            <a:picLocks noChangeAspect="1"/>
          </p:cNvPicPr>
          <p:nvPr/>
        </p:nvPicPr>
        <p:blipFill>
          <a:blip r:embed="rId2"/>
          <a:stretch>
            <a:fillRect/>
          </a:stretch>
        </p:blipFill>
        <p:spPr>
          <a:xfrm>
            <a:off x="2284027" y="1106598"/>
            <a:ext cx="6990858" cy="4351521"/>
          </a:xfrm>
          <a:prstGeom prst="rect">
            <a:avLst/>
          </a:prstGeom>
        </p:spPr>
      </p:pic>
    </p:spTree>
    <p:extLst>
      <p:ext uri="{BB962C8B-B14F-4D97-AF65-F5344CB8AC3E}">
        <p14:creationId xmlns:p14="http://schemas.microsoft.com/office/powerpoint/2010/main" val="2776006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2F9D3264-7A30-5A41-8610-24AEC69A43DF}"/>
              </a:ext>
            </a:extLst>
          </p:cNvPr>
          <p:cNvPicPr>
            <a:picLocks noChangeAspect="1"/>
          </p:cNvPicPr>
          <p:nvPr/>
        </p:nvPicPr>
        <p:blipFill>
          <a:blip r:embed="rId2"/>
          <a:stretch>
            <a:fillRect/>
          </a:stretch>
        </p:blipFill>
        <p:spPr>
          <a:xfrm>
            <a:off x="1668545" y="1113515"/>
            <a:ext cx="7475250" cy="4325751"/>
          </a:xfrm>
          <a:prstGeom prst="rect">
            <a:avLst/>
          </a:prstGeom>
        </p:spPr>
      </p:pic>
    </p:spTree>
    <p:extLst>
      <p:ext uri="{BB962C8B-B14F-4D97-AF65-F5344CB8AC3E}">
        <p14:creationId xmlns:p14="http://schemas.microsoft.com/office/powerpoint/2010/main" val="1158357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B3B19252-BDBA-B74F-9BFF-48607EE56C07}"/>
              </a:ext>
            </a:extLst>
          </p:cNvPr>
          <p:cNvPicPr>
            <a:picLocks noChangeAspect="1"/>
          </p:cNvPicPr>
          <p:nvPr/>
        </p:nvPicPr>
        <p:blipFill>
          <a:blip r:embed="rId2"/>
          <a:stretch>
            <a:fillRect/>
          </a:stretch>
        </p:blipFill>
        <p:spPr>
          <a:xfrm>
            <a:off x="1696824" y="1044681"/>
            <a:ext cx="8343748" cy="4422865"/>
          </a:xfrm>
          <a:prstGeom prst="rect">
            <a:avLst/>
          </a:prstGeom>
        </p:spPr>
      </p:pic>
    </p:spTree>
    <p:extLst>
      <p:ext uri="{BB962C8B-B14F-4D97-AF65-F5344CB8AC3E}">
        <p14:creationId xmlns:p14="http://schemas.microsoft.com/office/powerpoint/2010/main" val="1401122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5F3594A1-853F-D444-8800-2EC0D5CDA220}"/>
              </a:ext>
            </a:extLst>
          </p:cNvPr>
          <p:cNvPicPr>
            <a:picLocks noChangeAspect="1"/>
          </p:cNvPicPr>
          <p:nvPr/>
        </p:nvPicPr>
        <p:blipFill>
          <a:blip r:embed="rId2"/>
          <a:stretch>
            <a:fillRect/>
          </a:stretch>
        </p:blipFill>
        <p:spPr>
          <a:xfrm>
            <a:off x="1470581" y="1205368"/>
            <a:ext cx="10065959" cy="3998227"/>
          </a:xfrm>
          <a:prstGeom prst="rect">
            <a:avLst/>
          </a:prstGeom>
        </p:spPr>
      </p:pic>
    </p:spTree>
    <p:extLst>
      <p:ext uri="{BB962C8B-B14F-4D97-AF65-F5344CB8AC3E}">
        <p14:creationId xmlns:p14="http://schemas.microsoft.com/office/powerpoint/2010/main" val="152751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A taste of FOL and how to encode things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59018"/>
            <a:ext cx="10996246" cy="5575269"/>
          </a:xfrm>
        </p:spPr>
        <p:txBody>
          <a:bodyPr>
            <a:normAutofit/>
          </a:bodyPr>
          <a:lstStyle/>
          <a:p>
            <a:r>
              <a:rPr lang="en-US" dirty="0"/>
              <a:t>Basic idea is to </a:t>
            </a:r>
          </a:p>
          <a:p>
            <a:pPr lvl="1"/>
            <a:r>
              <a:rPr lang="en-US" dirty="0"/>
              <a:t>Lift each (scalar) variable into an array (lift an array var to an array of arrays)</a:t>
            </a:r>
          </a:p>
          <a:p>
            <a:pPr lvl="2"/>
            <a:r>
              <a:rPr lang="en-US" dirty="0"/>
              <a:t>Essentially add one last index</a:t>
            </a:r>
          </a:p>
          <a:p>
            <a:pPr lvl="1"/>
            <a:r>
              <a:rPr lang="en-US" dirty="0"/>
              <a:t> e.g. “v”  that is shared by a collection of threads becomes v[ .. ]</a:t>
            </a:r>
          </a:p>
          <a:p>
            <a:pPr lvl="2"/>
            <a:r>
              <a:rPr lang="en-US" dirty="0"/>
              <a:t>The v[] array contents are “ownership moments”</a:t>
            </a:r>
          </a:p>
          <a:p>
            <a:pPr lvl="3"/>
            <a:r>
              <a:rPr lang="en-US" dirty="0" err="1"/>
              <a:t>Thread_i</a:t>
            </a:r>
            <a:r>
              <a:rPr lang="en-US" dirty="0"/>
              <a:t> owns this variable at scheduling-step j</a:t>
            </a:r>
          </a:p>
          <a:p>
            <a:pPr lvl="3"/>
            <a:r>
              <a:rPr lang="en-US" dirty="0"/>
              <a:t>Write </a:t>
            </a:r>
            <a:r>
              <a:rPr lang="en-US" dirty="0" err="1"/>
              <a:t>v_i^j</a:t>
            </a:r>
            <a:r>
              <a:rPr lang="en-US" dirty="0"/>
              <a:t>  or </a:t>
            </a:r>
            <a:r>
              <a:rPr lang="en-US" dirty="0" err="1"/>
              <a:t>v_i^tj</a:t>
            </a:r>
            <a:r>
              <a:rPr lang="en-US" dirty="0"/>
              <a:t>   </a:t>
            </a:r>
          </a:p>
          <a:p>
            <a:r>
              <a:rPr lang="en-US" dirty="0"/>
              <a:t>Introduce constraints that fill the rest of the story</a:t>
            </a:r>
          </a:p>
          <a:p>
            <a:pPr lvl="1"/>
            <a:r>
              <a:rPr lang="en-US" dirty="0"/>
              <a:t>The “scheduling fly” flies from SSA-point to SSA-point</a:t>
            </a:r>
          </a:p>
          <a:p>
            <a:pPr lvl="2"/>
            <a:r>
              <a:rPr lang="en-US" dirty="0"/>
              <a:t>There is only one fly </a:t>
            </a:r>
            <a:r>
              <a:rPr lang="en-US" dirty="0">
                <a:sym typeface="Wingdings" pitchFamily="2" charset="2"/>
              </a:rPr>
              <a:t></a:t>
            </a:r>
          </a:p>
          <a:p>
            <a:pPr lvl="2"/>
            <a:r>
              <a:rPr lang="en-US" dirty="0">
                <a:sym typeface="Wingdings" pitchFamily="2" charset="2"/>
              </a:rPr>
              <a:t>If on the “read” SSA-point, grab the value and put it in a register</a:t>
            </a:r>
          </a:p>
          <a:p>
            <a:pPr lvl="1"/>
            <a:r>
              <a:rPr lang="en-US" dirty="0"/>
              <a:t>How many SSA-points for	</a:t>
            </a:r>
          </a:p>
          <a:p>
            <a:pPr lvl="2"/>
            <a:r>
              <a:rPr lang="en-US" dirty="0"/>
              <a:t>V := V + 1 ?</a:t>
            </a:r>
          </a:p>
          <a:p>
            <a:pPr lvl="2"/>
            <a:endParaRPr lang="en-US" dirty="0"/>
          </a:p>
          <a:p>
            <a:endParaRPr lang="en-US" dirty="0"/>
          </a:p>
        </p:txBody>
      </p:sp>
    </p:spTree>
    <p:extLst>
      <p:ext uri="{BB962C8B-B14F-4D97-AF65-F5344CB8AC3E}">
        <p14:creationId xmlns:p14="http://schemas.microsoft.com/office/powerpoint/2010/main" val="4077519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18286"/>
          </a:xfrm>
        </p:spPr>
        <p:txBody>
          <a:bodyPr>
            <a:normAutofit fontScale="90000"/>
          </a:bodyPr>
          <a:lstStyle/>
          <a:p>
            <a:r>
              <a:rPr lang="en-US" dirty="0">
                <a:solidFill>
                  <a:srgbClr val="0432FF"/>
                </a:solidFill>
              </a:rPr>
              <a:t>Encoding FOL zero-</a:t>
            </a:r>
            <a:r>
              <a:rPr lang="en-US" dirty="0" err="1">
                <a:solidFill>
                  <a:srgbClr val="0432FF"/>
                </a:solidFill>
              </a:rPr>
              <a:t>ary</a:t>
            </a:r>
            <a:r>
              <a:rPr lang="en-US" dirty="0">
                <a:solidFill>
                  <a:srgbClr val="0432FF"/>
                </a:solidFill>
              </a:rPr>
              <a:t> predicates (Bools)</a:t>
            </a:r>
          </a:p>
        </p:txBody>
      </p:sp>
      <p:pic>
        <p:nvPicPr>
          <p:cNvPr id="4" name="Picture 3" descr="Graphical user interface, text, application&#10;&#10;Description automatically generated">
            <a:extLst>
              <a:ext uri="{FF2B5EF4-FFF2-40B4-BE49-F238E27FC236}">
                <a16:creationId xmlns:a16="http://schemas.microsoft.com/office/drawing/2014/main" id="{40267300-6C71-0142-BDD2-0B85CCE2732C}"/>
              </a:ext>
            </a:extLst>
          </p:cNvPr>
          <p:cNvPicPr>
            <a:picLocks noChangeAspect="1"/>
          </p:cNvPicPr>
          <p:nvPr/>
        </p:nvPicPr>
        <p:blipFill>
          <a:blip r:embed="rId2"/>
          <a:stretch>
            <a:fillRect/>
          </a:stretch>
        </p:blipFill>
        <p:spPr>
          <a:xfrm>
            <a:off x="2290712" y="1100816"/>
            <a:ext cx="8603145" cy="4395010"/>
          </a:xfrm>
          <a:prstGeom prst="rect">
            <a:avLst/>
          </a:prstGeom>
        </p:spPr>
      </p:pic>
    </p:spTree>
    <p:extLst>
      <p:ext uri="{BB962C8B-B14F-4D97-AF65-F5344CB8AC3E}">
        <p14:creationId xmlns:p14="http://schemas.microsoft.com/office/powerpoint/2010/main" val="66473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Encoding higher arity predicates</a:t>
            </a:r>
          </a:p>
        </p:txBody>
      </p:sp>
      <p:pic>
        <p:nvPicPr>
          <p:cNvPr id="3" name="Picture 2" descr="Text&#10;&#10;Description automatically generated">
            <a:extLst>
              <a:ext uri="{FF2B5EF4-FFF2-40B4-BE49-F238E27FC236}">
                <a16:creationId xmlns:a16="http://schemas.microsoft.com/office/drawing/2014/main" id="{86D79BE9-6872-4E41-84D8-961B09AF1EF6}"/>
              </a:ext>
            </a:extLst>
          </p:cNvPr>
          <p:cNvPicPr>
            <a:picLocks noChangeAspect="1"/>
          </p:cNvPicPr>
          <p:nvPr/>
        </p:nvPicPr>
        <p:blipFill>
          <a:blip r:embed="rId2"/>
          <a:stretch>
            <a:fillRect/>
          </a:stretch>
        </p:blipFill>
        <p:spPr>
          <a:xfrm>
            <a:off x="2470901" y="1863801"/>
            <a:ext cx="7250197" cy="4440746"/>
          </a:xfrm>
          <a:prstGeom prst="rect">
            <a:avLst/>
          </a:prstGeom>
        </p:spPr>
      </p:pic>
    </p:spTree>
    <p:extLst>
      <p:ext uri="{BB962C8B-B14F-4D97-AF65-F5344CB8AC3E}">
        <p14:creationId xmlns:p14="http://schemas.microsoft.com/office/powerpoint/2010/main" val="3112998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Functions encoded now</a:t>
            </a:r>
            <a:endParaRPr lang="en-US" sz="5400"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A789AF7E-7DB9-2D4B-9740-3725CA61D531}"/>
              </a:ext>
            </a:extLst>
          </p:cNvPr>
          <p:cNvPicPr>
            <a:picLocks noChangeAspect="1"/>
          </p:cNvPicPr>
          <p:nvPr/>
        </p:nvPicPr>
        <p:blipFill>
          <a:blip r:embed="rId2"/>
          <a:stretch>
            <a:fillRect/>
          </a:stretch>
        </p:blipFill>
        <p:spPr>
          <a:xfrm>
            <a:off x="1308098" y="1322634"/>
            <a:ext cx="9575800" cy="5448300"/>
          </a:xfrm>
          <a:prstGeom prst="rect">
            <a:avLst/>
          </a:prstGeom>
        </p:spPr>
      </p:pic>
    </p:spTree>
    <p:extLst>
      <p:ext uri="{BB962C8B-B14F-4D97-AF65-F5344CB8AC3E}">
        <p14:creationId xmlns:p14="http://schemas.microsoft.com/office/powerpoint/2010/main" val="2691469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420130" y="365125"/>
            <a:ext cx="2718486" cy="5788539"/>
          </a:xfrm>
        </p:spPr>
        <p:txBody>
          <a:bodyPr>
            <a:normAutofit fontScale="90000"/>
          </a:bodyPr>
          <a:lstStyle/>
          <a:p>
            <a:br>
              <a:rPr lang="en-US" dirty="0">
                <a:solidFill>
                  <a:srgbClr val="0432FF"/>
                </a:solidFill>
              </a:rPr>
            </a:br>
            <a:r>
              <a:rPr lang="en-US" dirty="0">
                <a:solidFill>
                  <a:srgbClr val="0432FF"/>
                </a:solidFill>
              </a:rPr>
              <a:t>Examples from Manna’s original book about interpretation and validity</a:t>
            </a:r>
            <a:br>
              <a:rPr lang="en-US" dirty="0">
                <a:solidFill>
                  <a:srgbClr val="0432FF"/>
                </a:solidFill>
              </a:rPr>
            </a:br>
            <a:r>
              <a:rPr lang="en-US" dirty="0">
                <a:solidFill>
                  <a:srgbClr val="0432FF"/>
                </a:solidFill>
              </a:rPr>
              <a:t> </a:t>
            </a:r>
          </a:p>
        </p:txBody>
      </p:sp>
      <p:pic>
        <p:nvPicPr>
          <p:cNvPr id="3" name="Picture 2">
            <a:extLst>
              <a:ext uri="{FF2B5EF4-FFF2-40B4-BE49-F238E27FC236}">
                <a16:creationId xmlns:a16="http://schemas.microsoft.com/office/drawing/2014/main" id="{A136738A-4389-D34D-B1BD-8D465FE83485}"/>
              </a:ext>
            </a:extLst>
          </p:cNvPr>
          <p:cNvPicPr>
            <a:picLocks noChangeAspect="1"/>
          </p:cNvPicPr>
          <p:nvPr/>
        </p:nvPicPr>
        <p:blipFill>
          <a:blip r:embed="rId2"/>
          <a:stretch>
            <a:fillRect/>
          </a:stretch>
        </p:blipFill>
        <p:spPr>
          <a:xfrm>
            <a:off x="3603491" y="0"/>
            <a:ext cx="4985017" cy="6858000"/>
          </a:xfrm>
          <a:prstGeom prst="rect">
            <a:avLst/>
          </a:prstGeom>
        </p:spPr>
      </p:pic>
    </p:spTree>
    <p:extLst>
      <p:ext uri="{BB962C8B-B14F-4D97-AF65-F5344CB8AC3E}">
        <p14:creationId xmlns:p14="http://schemas.microsoft.com/office/powerpoint/2010/main" val="2336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A taste of FOL and how to encode things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59018"/>
            <a:ext cx="10996246" cy="5575269"/>
          </a:xfrm>
        </p:spPr>
        <p:txBody>
          <a:bodyPr>
            <a:normAutofit/>
          </a:bodyPr>
          <a:lstStyle/>
          <a:p>
            <a:pPr lvl="1"/>
            <a:r>
              <a:rPr lang="en-US" dirty="0"/>
              <a:t>How many SSA-points for	</a:t>
            </a:r>
          </a:p>
          <a:p>
            <a:pPr lvl="2"/>
            <a:r>
              <a:rPr lang="en-US" dirty="0"/>
              <a:t>V := V + 1 ?</a:t>
            </a:r>
          </a:p>
          <a:p>
            <a:pPr lvl="3"/>
            <a:r>
              <a:rPr lang="en-US" dirty="0"/>
              <a:t>Two</a:t>
            </a:r>
          </a:p>
          <a:p>
            <a:pPr lvl="2"/>
            <a:r>
              <a:rPr lang="en-US" dirty="0"/>
              <a:t>V_2 = V_1 + 1</a:t>
            </a:r>
          </a:p>
          <a:p>
            <a:pPr lvl="3"/>
            <a:r>
              <a:rPr lang="en-US" dirty="0"/>
              <a:t>Implicitly, the V_2 SSA point is numbered higher</a:t>
            </a:r>
          </a:p>
          <a:p>
            <a:pPr lvl="3"/>
            <a:r>
              <a:rPr lang="en-US" dirty="0"/>
              <a:t>The scheduling-fly cannot sit at V_2 before it has sat </a:t>
            </a:r>
            <a:r>
              <a:rPr lang="en-US" sz="1000" dirty="0"/>
              <a:t>(and pooped) </a:t>
            </a:r>
            <a:r>
              <a:rPr lang="en-US" dirty="0"/>
              <a:t>on V_1</a:t>
            </a:r>
          </a:p>
          <a:p>
            <a:pPr lvl="2"/>
            <a:endParaRPr lang="en-US" dirty="0"/>
          </a:p>
          <a:p>
            <a:pPr lvl="2"/>
            <a:r>
              <a:rPr lang="en-US" dirty="0"/>
              <a:t>But if the fly sits at V_1 at “time t”, should it sit at V_2 at ”time t+1” ?</a:t>
            </a:r>
          </a:p>
          <a:p>
            <a:pPr lvl="3"/>
            <a:r>
              <a:rPr lang="en-US" dirty="0"/>
              <a:t>Answer if there is one thread</a:t>
            </a:r>
          </a:p>
          <a:p>
            <a:pPr lvl="3"/>
            <a:r>
              <a:rPr lang="en-US" dirty="0"/>
              <a:t>Now answer if there are two threads</a:t>
            </a:r>
          </a:p>
          <a:p>
            <a:endParaRPr lang="en-US" dirty="0"/>
          </a:p>
        </p:txBody>
      </p:sp>
    </p:spTree>
    <p:extLst>
      <p:ext uri="{BB962C8B-B14F-4D97-AF65-F5344CB8AC3E}">
        <p14:creationId xmlns:p14="http://schemas.microsoft.com/office/powerpoint/2010/main" val="389864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A taste of FOL and how to encode things</a:t>
            </a:r>
          </a:p>
        </p:txBody>
      </p:sp>
      <p:sp>
        <p:nvSpPr>
          <p:cNvPr id="5" name="Content Placeholder 4">
            <a:extLst>
              <a:ext uri="{FF2B5EF4-FFF2-40B4-BE49-F238E27FC236}">
                <a16:creationId xmlns:a16="http://schemas.microsoft.com/office/drawing/2014/main" id="{DF3F1E47-1B9F-404D-8957-365322731F51}"/>
              </a:ext>
            </a:extLst>
          </p:cNvPr>
          <p:cNvSpPr>
            <a:spLocks noGrp="1"/>
          </p:cNvSpPr>
          <p:nvPr>
            <p:ph idx="1"/>
          </p:nvPr>
        </p:nvSpPr>
        <p:spPr>
          <a:xfrm>
            <a:off x="838200" y="1159018"/>
            <a:ext cx="11231880" cy="5575269"/>
          </a:xfrm>
        </p:spPr>
        <p:txBody>
          <a:bodyPr>
            <a:normAutofit/>
          </a:bodyPr>
          <a:lstStyle/>
          <a:p>
            <a:pPr lvl="2"/>
            <a:endParaRPr lang="en-US" dirty="0"/>
          </a:p>
          <a:p>
            <a:r>
              <a:rPr lang="en-US" dirty="0"/>
              <a:t>If the fly sits at V_1 at “time t”, should it sit at V_2 at ”t+1” ?</a:t>
            </a:r>
          </a:p>
          <a:p>
            <a:pPr lvl="1"/>
            <a:r>
              <a:rPr lang="en-US" dirty="0"/>
              <a:t>No need for #threads &gt; 1</a:t>
            </a:r>
          </a:p>
          <a:p>
            <a:pPr lvl="2"/>
            <a:r>
              <a:rPr lang="en-US" dirty="0"/>
              <a:t>It could go sit on an SSA ID of the other thread and come back!</a:t>
            </a:r>
          </a:p>
          <a:p>
            <a:pPr lvl="2"/>
            <a:r>
              <a:rPr lang="en-US" dirty="0"/>
              <a:t>THUS, V_2 := V_1 + 1</a:t>
            </a:r>
          </a:p>
          <a:p>
            <a:pPr lvl="3"/>
            <a:r>
              <a:rPr lang="en-US" dirty="0"/>
              <a:t>Can be changed to</a:t>
            </a:r>
          </a:p>
          <a:p>
            <a:pPr lvl="4"/>
            <a:r>
              <a:rPr lang="en-US" dirty="0"/>
              <a:t>V[v_2^t1] := V[v_1^t1] + 1</a:t>
            </a:r>
          </a:p>
          <a:p>
            <a:pPr lvl="4"/>
            <a:r>
              <a:rPr lang="en-US" dirty="0"/>
              <a:t>V[ 3        ] := V[ 1 ]       + 1  </a:t>
            </a:r>
            <a:r>
              <a:rPr lang="en-US" dirty="0">
                <a:sym typeface="Wingdings" pitchFamily="2" charset="2"/>
              </a:rPr>
              <a:t> possible if the scheduling-fly read the RHS, flew to </a:t>
            </a:r>
          </a:p>
          <a:p>
            <a:pPr marL="3657600" lvl="8" indent="0">
              <a:buNone/>
            </a:pPr>
            <a:r>
              <a:rPr lang="en-US" dirty="0">
                <a:sym typeface="Wingdings" pitchFamily="2" charset="2"/>
              </a:rPr>
              <a:t>                      the other thread, did something there, and came back!</a:t>
            </a:r>
          </a:p>
          <a:p>
            <a:pPr marL="3657600" lvl="8" indent="0">
              <a:buNone/>
            </a:pPr>
            <a:endParaRPr lang="en-US" dirty="0"/>
          </a:p>
          <a:p>
            <a:endParaRPr lang="en-US" dirty="0"/>
          </a:p>
        </p:txBody>
      </p:sp>
    </p:spTree>
    <p:extLst>
      <p:ext uri="{BB962C8B-B14F-4D97-AF65-F5344CB8AC3E}">
        <p14:creationId xmlns:p14="http://schemas.microsoft.com/office/powerpoint/2010/main" val="203818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Putting it all together...</a:t>
            </a:r>
          </a:p>
        </p:txBody>
      </p:sp>
      <p:pic>
        <p:nvPicPr>
          <p:cNvPr id="7" name="Picture 6" descr="Text&#10;&#10;Description automatically generated">
            <a:extLst>
              <a:ext uri="{FF2B5EF4-FFF2-40B4-BE49-F238E27FC236}">
                <a16:creationId xmlns:a16="http://schemas.microsoft.com/office/drawing/2014/main" id="{4B384AF0-A507-5D48-9EAF-0FF5A682A3C4}"/>
              </a:ext>
            </a:extLst>
          </p:cNvPr>
          <p:cNvPicPr>
            <a:picLocks noChangeAspect="1"/>
          </p:cNvPicPr>
          <p:nvPr/>
        </p:nvPicPr>
        <p:blipFill>
          <a:blip r:embed="rId2"/>
          <a:stretch>
            <a:fillRect/>
          </a:stretch>
        </p:blipFill>
        <p:spPr>
          <a:xfrm>
            <a:off x="413995" y="1596861"/>
            <a:ext cx="11150600" cy="4305300"/>
          </a:xfrm>
          <a:prstGeom prst="rect">
            <a:avLst/>
          </a:prstGeom>
        </p:spPr>
      </p:pic>
    </p:spTree>
    <p:extLst>
      <p:ext uri="{BB962C8B-B14F-4D97-AF65-F5344CB8AC3E}">
        <p14:creationId xmlns:p14="http://schemas.microsoft.com/office/powerpoint/2010/main" val="110155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Putting it all together...</a:t>
            </a:r>
          </a:p>
        </p:txBody>
      </p:sp>
      <p:pic>
        <p:nvPicPr>
          <p:cNvPr id="9" name="Picture 8" descr="Text, letter&#10;&#10;Description automatically generated">
            <a:extLst>
              <a:ext uri="{FF2B5EF4-FFF2-40B4-BE49-F238E27FC236}">
                <a16:creationId xmlns:a16="http://schemas.microsoft.com/office/drawing/2014/main" id="{C16C8E50-E9BA-0343-950E-FDF7058B4049}"/>
              </a:ext>
            </a:extLst>
          </p:cNvPr>
          <p:cNvPicPr>
            <a:picLocks noChangeAspect="1"/>
          </p:cNvPicPr>
          <p:nvPr/>
        </p:nvPicPr>
        <p:blipFill>
          <a:blip r:embed="rId2"/>
          <a:stretch>
            <a:fillRect/>
          </a:stretch>
        </p:blipFill>
        <p:spPr>
          <a:xfrm>
            <a:off x="533400" y="2183156"/>
            <a:ext cx="11125200" cy="3340100"/>
          </a:xfrm>
          <a:prstGeom prst="rect">
            <a:avLst/>
          </a:prstGeom>
        </p:spPr>
      </p:pic>
    </p:spTree>
    <p:extLst>
      <p:ext uri="{BB962C8B-B14F-4D97-AF65-F5344CB8AC3E}">
        <p14:creationId xmlns:p14="http://schemas.microsoft.com/office/powerpoint/2010/main" val="11713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Problem-1</a:t>
            </a:r>
          </a:p>
        </p:txBody>
      </p:sp>
      <p:pic>
        <p:nvPicPr>
          <p:cNvPr id="4" name="Picture 3" descr="Text, letter&#10;&#10;Description automatically generated">
            <a:extLst>
              <a:ext uri="{FF2B5EF4-FFF2-40B4-BE49-F238E27FC236}">
                <a16:creationId xmlns:a16="http://schemas.microsoft.com/office/drawing/2014/main" id="{5D8282DB-A088-B14A-BD11-E8ED3F58850B}"/>
              </a:ext>
            </a:extLst>
          </p:cNvPr>
          <p:cNvPicPr>
            <a:picLocks noChangeAspect="1"/>
          </p:cNvPicPr>
          <p:nvPr/>
        </p:nvPicPr>
        <p:blipFill>
          <a:blip r:embed="rId2"/>
          <a:stretch>
            <a:fillRect/>
          </a:stretch>
        </p:blipFill>
        <p:spPr>
          <a:xfrm>
            <a:off x="0" y="2183519"/>
            <a:ext cx="12192000" cy="2490962"/>
          </a:xfrm>
          <a:prstGeom prst="rect">
            <a:avLst/>
          </a:prstGeom>
        </p:spPr>
      </p:pic>
    </p:spTree>
    <p:extLst>
      <p:ext uri="{BB962C8B-B14F-4D97-AF65-F5344CB8AC3E}">
        <p14:creationId xmlns:p14="http://schemas.microsoft.com/office/powerpoint/2010/main" val="185002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D470-825A-E941-ACF1-7E73053D0C5D}"/>
              </a:ext>
            </a:extLst>
          </p:cNvPr>
          <p:cNvSpPr>
            <a:spLocks noGrp="1"/>
          </p:cNvSpPr>
          <p:nvPr>
            <p:ph type="title"/>
          </p:nvPr>
        </p:nvSpPr>
        <p:spPr>
          <a:xfrm>
            <a:off x="838200" y="365126"/>
            <a:ext cx="10996246" cy="667608"/>
          </a:xfrm>
        </p:spPr>
        <p:txBody>
          <a:bodyPr>
            <a:normAutofit fontScale="90000"/>
          </a:bodyPr>
          <a:lstStyle/>
          <a:p>
            <a:r>
              <a:rPr lang="en-US" dirty="0">
                <a:solidFill>
                  <a:srgbClr val="0432FF"/>
                </a:solidFill>
              </a:rPr>
              <a:t>Problem-2</a:t>
            </a:r>
          </a:p>
        </p:txBody>
      </p:sp>
      <p:pic>
        <p:nvPicPr>
          <p:cNvPr id="5" name="Picture 4" descr="Text&#10;&#10;Description automatically generated with medium confidence">
            <a:extLst>
              <a:ext uri="{FF2B5EF4-FFF2-40B4-BE49-F238E27FC236}">
                <a16:creationId xmlns:a16="http://schemas.microsoft.com/office/drawing/2014/main" id="{0E31147E-2A71-E848-B119-60FDFB1D36A0}"/>
              </a:ext>
            </a:extLst>
          </p:cNvPr>
          <p:cNvPicPr>
            <a:picLocks noChangeAspect="1"/>
          </p:cNvPicPr>
          <p:nvPr/>
        </p:nvPicPr>
        <p:blipFill>
          <a:blip r:embed="rId2"/>
          <a:stretch>
            <a:fillRect/>
          </a:stretch>
        </p:blipFill>
        <p:spPr>
          <a:xfrm>
            <a:off x="0" y="2494839"/>
            <a:ext cx="12192000" cy="1868322"/>
          </a:xfrm>
          <a:prstGeom prst="rect">
            <a:avLst/>
          </a:prstGeom>
        </p:spPr>
      </p:pic>
      <p:pic>
        <p:nvPicPr>
          <p:cNvPr id="7" name="Picture 6">
            <a:extLst>
              <a:ext uri="{FF2B5EF4-FFF2-40B4-BE49-F238E27FC236}">
                <a16:creationId xmlns:a16="http://schemas.microsoft.com/office/drawing/2014/main" id="{D20E61E1-75BF-3E4C-B309-78964B3AE149}"/>
              </a:ext>
            </a:extLst>
          </p:cNvPr>
          <p:cNvPicPr>
            <a:picLocks noChangeAspect="1"/>
          </p:cNvPicPr>
          <p:nvPr/>
        </p:nvPicPr>
        <p:blipFill>
          <a:blip r:embed="rId3"/>
          <a:stretch>
            <a:fillRect/>
          </a:stretch>
        </p:blipFill>
        <p:spPr>
          <a:xfrm>
            <a:off x="0" y="1549396"/>
            <a:ext cx="12192000" cy="1063142"/>
          </a:xfrm>
          <a:prstGeom prst="rect">
            <a:avLst/>
          </a:prstGeom>
        </p:spPr>
      </p:pic>
    </p:spTree>
    <p:extLst>
      <p:ext uri="{BB962C8B-B14F-4D97-AF65-F5344CB8AC3E}">
        <p14:creationId xmlns:p14="http://schemas.microsoft.com/office/powerpoint/2010/main" val="2068819677"/>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15229</TotalTime>
  <Words>958</Words>
  <Application>Microsoft Macintosh PowerPoint</Application>
  <PresentationFormat>Widescreen</PresentationFormat>
  <Paragraphs>85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Trebuchet MS</vt:lpstr>
      <vt:lpstr>Office Theme</vt:lpstr>
      <vt:lpstr>CS 6110, Software Correctness Analysis, Spring 2023 Lecture 8</vt:lpstr>
      <vt:lpstr>A taste of FOL and how to encode things</vt:lpstr>
      <vt:lpstr>A taste of FOL and how to encode things</vt:lpstr>
      <vt:lpstr>A taste of FOL and how to encode things</vt:lpstr>
      <vt:lpstr>A taste of FOL and how to encode things</vt:lpstr>
      <vt:lpstr>Putting it all together...</vt:lpstr>
      <vt:lpstr>Putting it all together...</vt:lpstr>
      <vt:lpstr>Problem-1</vt:lpstr>
      <vt:lpstr>Problem-2</vt:lpstr>
      <vt:lpstr>Problem-3</vt:lpstr>
      <vt:lpstr>Problem-4: Do as per TSO; generate constraints; show there are 6 schedules! Also which schedules will yield distinct final values?</vt:lpstr>
      <vt:lpstr>Putting it all together...</vt:lpstr>
      <vt:lpstr>Putting it all together...</vt:lpstr>
      <vt:lpstr>Putting it all together...</vt:lpstr>
      <vt:lpstr>Alloy mwgc – let’s run it</vt:lpstr>
      <vt:lpstr>Lecture 14 : First-Order Logic aka predicate logic : Basics</vt:lpstr>
      <vt:lpstr>Alloy checks asserts for validity by negating them  and checking whether they are sat or not If Sat then … ? If Unsat then … ?  Remember that any Boolean formula is * Valid * A contradiction (its negation is valid) * Neither – it and its negation are satisfiable</vt:lpstr>
      <vt:lpstr>Alloy checks asserts for validity by negating them  and checking whether they are sat or not If Sat then the original assertion is invalid If Unsat then the original assertion is valid Just to be thorough, we will (later) do this: * Write an assertion Assn * Write negAssn = !Assn * We will check both * If Assn’s “check” says “no counterexample, “Assn may be valid”, then ensure that !Assn is satisfiable (there is a counterexample for it)  BUT if both Assn and !Assn generate counterexamples, then they are merely satisfiable but not valid AND also not contradictions !!</vt:lpstr>
      <vt:lpstr>Excerpts from Bradley and Manna No slides  I’ll scroll thru Chapter 2 to familiarize you  We will go thru how Alloy models these ideas, and let you read Chapter 2  We will then try and cover Hoare Logic before the Spring break – but no need to hurry if that does not happen!</vt:lpstr>
      <vt:lpstr> Excerpts from Bradley and Manna: this is the kind of FOL formula we need to understand! </vt:lpstr>
      <vt:lpstr>Encoding FOL zero-ary predicates (Bools)</vt:lpstr>
      <vt:lpstr>Encoding FOL zero-ary predicates (Bools)</vt:lpstr>
      <vt:lpstr>Encoding FOL zero-ary predicates (Bools)</vt:lpstr>
      <vt:lpstr>Encoding FOL zero-ary predicates (Bools)</vt:lpstr>
      <vt:lpstr>Encoding FOL zero-ary predicates (Bools)</vt:lpstr>
      <vt:lpstr>Encoding FOL zero-ary predicates (Bools)</vt:lpstr>
      <vt:lpstr>Encoding FOL zero-ary predicates (Bools)</vt:lpstr>
      <vt:lpstr>Encoding FOL zero-ary predicates (Bools)</vt:lpstr>
      <vt:lpstr>Encoding FOL zero-ary predicates (Bools)</vt:lpstr>
      <vt:lpstr>Encoding FOL zero-ary predicates (Bools)</vt:lpstr>
      <vt:lpstr>Encoding higher arity predicates</vt:lpstr>
      <vt:lpstr>Functions encoded now</vt:lpstr>
      <vt:lpstr> Examples from Manna’s original book about interpretation and validity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dc:title>
  <dc:creator>Ganesh Gopalakrishnan</dc:creator>
  <cp:lastModifiedBy>Ganesh Gopalakrishnan</cp:lastModifiedBy>
  <cp:revision>631</cp:revision>
  <cp:lastPrinted>2020-01-02T17:56:37Z</cp:lastPrinted>
  <dcterms:created xsi:type="dcterms:W3CDTF">2017-08-23T19:27:01Z</dcterms:created>
  <dcterms:modified xsi:type="dcterms:W3CDTF">2023-02-09T20:05:01Z</dcterms:modified>
</cp:coreProperties>
</file>