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70" r:id="rId4"/>
    <p:sldId id="284" r:id="rId5"/>
    <p:sldId id="271" r:id="rId6"/>
    <p:sldId id="257" r:id="rId7"/>
    <p:sldId id="259" r:id="rId8"/>
    <p:sldId id="264" r:id="rId9"/>
    <p:sldId id="265" r:id="rId10"/>
    <p:sldId id="266" r:id="rId11"/>
    <p:sldId id="267" r:id="rId12"/>
    <p:sldId id="280" r:id="rId13"/>
    <p:sldId id="273" r:id="rId14"/>
    <p:sldId id="261" r:id="rId15"/>
    <p:sldId id="260" r:id="rId16"/>
    <p:sldId id="262" r:id="rId17"/>
    <p:sldId id="274" r:id="rId18"/>
    <p:sldId id="263" r:id="rId19"/>
    <p:sldId id="278" r:id="rId20"/>
    <p:sldId id="279" r:id="rId21"/>
    <p:sldId id="275" r:id="rId22"/>
    <p:sldId id="276" r:id="rId23"/>
    <p:sldId id="281" r:id="rId24"/>
    <p:sldId id="282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9A21-8CCE-2041-94FB-A4A5DAAE1C02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1980-8BC9-4848-BCC8-D6244E27304C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F9B8-6AF1-E54B-BB62-D988A7F881B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449-E4F3-834C-9CEC-F1121A3589F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AC59-E3B5-3340-9257-32031505A65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D95-59EE-2848-B5DE-F999286BDB38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EF4-3CF9-9244-8CEB-F784DB9298F0}" type="datetime1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1FB-E21C-B64D-A835-03039D6E0D42}" type="datetime1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5A7B-6552-1348-B395-DACD417744DA}" type="datetime1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E33-B7B9-2945-A6D5-F14B4D0EED2E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2B5-3A5A-CA4E-A0EA-D4245F59DFB5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BE80-A9A9-0A43-B96E-05120492075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8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2180522" y="5511553"/>
            <a:ext cx="2391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397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TSan</a:t>
            </a:r>
            <a:r>
              <a:rPr lang="en-US" sz="2800" dirty="0" smtClean="0"/>
              <a:t> data race runtime analysis</a:t>
            </a:r>
          </a:p>
          <a:p>
            <a:r>
              <a:rPr lang="en-US" sz="2800" dirty="0" smtClean="0"/>
              <a:t>Instrumented OpenMP runtime</a:t>
            </a:r>
          </a:p>
          <a:p>
            <a:pPr lvl="1"/>
            <a:r>
              <a:rPr lang="en-US" sz="2400" dirty="0" smtClean="0">
                <a:effectLst/>
              </a:rPr>
              <a:t>Annotations mechanism to communicate </a:t>
            </a:r>
            <a:r>
              <a:rPr lang="en-US" sz="2400" dirty="0" err="1" smtClean="0">
                <a:effectLst/>
              </a:rPr>
              <a:t>TSan</a:t>
            </a:r>
            <a:r>
              <a:rPr lang="en-US" sz="24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400" dirty="0" smtClean="0"/>
              <a:t>Unknown synchronization mechanism (i.e. barriers, </a:t>
            </a:r>
            <a:r>
              <a:rPr lang="en-US" sz="2400" dirty="0" err="1" smtClean="0"/>
              <a:t>criticals</a:t>
            </a:r>
            <a:r>
              <a:rPr lang="en-US" sz="2400" dirty="0" smtClean="0"/>
              <a:t>, etc</a:t>
            </a:r>
            <a:r>
              <a:rPr lang="en-US" sz="2400" dirty="0"/>
              <a:t>.</a:t>
            </a:r>
            <a:r>
              <a:rPr lang="en-US" sz="2400" dirty="0" smtClean="0"/>
              <a:t>)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Thesis Statement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  <a:latin typeface="Corbel"/>
                <a:cs typeface="Corbel"/>
              </a:rPr>
              <a:t>Make race checking of large HPC application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Combining the best of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 smtClean="0"/>
              <a:t>dynamic</a:t>
            </a:r>
            <a:r>
              <a:rPr lang="en-US" dirty="0" smtClean="0"/>
              <a:t> analysis techniques for </a:t>
            </a:r>
            <a:r>
              <a:rPr lang="en-US" b="1" dirty="0" smtClean="0"/>
              <a:t>data race detection </a:t>
            </a:r>
            <a:r>
              <a:rPr lang="en-US" dirty="0" smtClean="0"/>
              <a:t>and </a:t>
            </a:r>
            <a:r>
              <a:rPr lang="en-US" i="1" dirty="0" smtClean="0"/>
              <a:t>tailoring </a:t>
            </a:r>
            <a:r>
              <a:rPr lang="en-US" i="1" dirty="0"/>
              <a:t>the implementation to the actual concurrency structure of structured parallel languages such as </a:t>
            </a:r>
            <a:r>
              <a:rPr lang="en-US" b="1" i="1" dirty="0"/>
              <a:t>OpenMP</a:t>
            </a:r>
            <a:r>
              <a:rPr lang="en-US" i="1" dirty="0"/>
              <a:t>, we can </a:t>
            </a:r>
            <a:r>
              <a:rPr lang="en-US" b="1" i="1" dirty="0"/>
              <a:t>make data race checking</a:t>
            </a:r>
            <a:r>
              <a:rPr lang="en-US" i="1" dirty="0"/>
              <a:t> of </a:t>
            </a:r>
            <a:r>
              <a:rPr lang="en-US" b="1" i="1" dirty="0"/>
              <a:t>HPC</a:t>
            </a:r>
            <a:r>
              <a:rPr lang="en-US" i="1" dirty="0"/>
              <a:t> applications </a:t>
            </a:r>
            <a:r>
              <a:rPr lang="en-US" b="1" i="1" dirty="0"/>
              <a:t>practical</a:t>
            </a:r>
            <a:r>
              <a:rPr lang="en-US" i="1" dirty="0"/>
              <a:t>.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/>
              <a:t>25% speedup while maintaining same or better precision and accuracy than other tools (</a:t>
            </a:r>
            <a:r>
              <a:rPr lang="en-US" sz="2400" dirty="0" err="1"/>
              <a:t>OmpSCR</a:t>
            </a:r>
            <a:r>
              <a:rPr lang="en-US" sz="2400" dirty="0"/>
              <a:t> and AMG benchmarks)</a:t>
            </a:r>
          </a:p>
          <a:p>
            <a:r>
              <a:rPr lang="en-US" sz="2400" dirty="0" smtClean="0">
                <a:effectLst/>
              </a:rPr>
              <a:t>Used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6" y="5327630"/>
            <a:ext cx="2357730" cy="1170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Labeling approach</a:t>
            </a:r>
          </a:p>
          <a:p>
            <a:r>
              <a:rPr lang="en-US" dirty="0" smtClean="0"/>
              <a:t>Limit data race checking only to concurrent threads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Understand </a:t>
            </a:r>
            <a:r>
              <a:rPr lang="en-US" sz="2400" dirty="0" smtClean="0">
                <a:latin typeface="Corbel"/>
                <a:cs typeface="Corbel"/>
              </a:rPr>
              <a:t>scientific phenomena and model them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867465"/>
            <a:ext cx="2471330" cy="2488885"/>
            <a:chOff x="5291908" y="4052131"/>
            <a:chExt cx="2471330" cy="2488885"/>
          </a:xfrm>
        </p:grpSpPr>
        <p:pic>
          <p:nvPicPr>
            <p:cNvPr id="12" name="Picture 11" descr="science0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908" y="4052131"/>
              <a:ext cx="2459972" cy="223365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03266" y="6171684"/>
              <a:ext cx="245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Climate modeling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7126" y="3483810"/>
            <a:ext cx="2687874" cy="2872540"/>
            <a:chOff x="723229" y="1036814"/>
            <a:chExt cx="2687874" cy="2872540"/>
          </a:xfrm>
        </p:grpSpPr>
        <p:pic>
          <p:nvPicPr>
            <p:cNvPr id="4" name="Picture 3" descr="science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29" y="1036814"/>
              <a:ext cx="2687874" cy="26878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23229" y="3540022"/>
              <a:ext cx="2687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Hydrodynamics modeling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31653" y="1539102"/>
            <a:ext cx="3474591" cy="2542976"/>
            <a:chOff x="457200" y="2433110"/>
            <a:chExt cx="3474591" cy="2542976"/>
          </a:xfrm>
        </p:grpSpPr>
        <p:pic>
          <p:nvPicPr>
            <p:cNvPr id="11" name="Picture 10" descr="science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433110"/>
              <a:ext cx="3474591" cy="217364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" y="4606754"/>
              <a:ext cx="347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Fast-ignition-scale laser simulation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13311</TotalTime>
  <Words>1241</Words>
  <Application>Microsoft Macintosh PowerPoint</Application>
  <PresentationFormat>On-screen Show (4:3)</PresentationFormat>
  <Paragraphs>223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Low overhead data race detection in large structured parallel applications </vt:lpstr>
      <vt:lpstr>Thesis Statement Make race checking of large HPC application practical</vt:lpstr>
      <vt:lpstr>Motivation Understand scientific phenomena and model them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590</cp:revision>
  <cp:lastPrinted>2016-02-02T00:09:20Z</cp:lastPrinted>
  <dcterms:created xsi:type="dcterms:W3CDTF">2016-01-28T17:31:15Z</dcterms:created>
  <dcterms:modified xsi:type="dcterms:W3CDTF">2016-04-28T18:58:47Z</dcterms:modified>
</cp:coreProperties>
</file>