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3" r:id="rId3"/>
    <p:sldId id="270" r:id="rId4"/>
    <p:sldId id="284" r:id="rId5"/>
    <p:sldId id="271" r:id="rId6"/>
    <p:sldId id="257" r:id="rId7"/>
    <p:sldId id="259" r:id="rId8"/>
    <p:sldId id="264" r:id="rId9"/>
    <p:sldId id="265" r:id="rId10"/>
    <p:sldId id="266" r:id="rId11"/>
    <p:sldId id="267" r:id="rId12"/>
    <p:sldId id="280" r:id="rId13"/>
    <p:sldId id="273" r:id="rId14"/>
    <p:sldId id="261" r:id="rId15"/>
    <p:sldId id="260" r:id="rId16"/>
    <p:sldId id="262" r:id="rId17"/>
    <p:sldId id="274" r:id="rId18"/>
    <p:sldId id="263" r:id="rId19"/>
    <p:sldId id="278" r:id="rId20"/>
    <p:sldId id="279" r:id="rId21"/>
    <p:sldId id="275" r:id="rId22"/>
    <p:sldId id="276" r:id="rId23"/>
    <p:sldId id="281" r:id="rId24"/>
    <p:sldId id="282" r:id="rId25"/>
    <p:sldId id="26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605" autoAdjust="0"/>
  </p:normalViewPr>
  <p:slideViewPr>
    <p:cSldViewPr snapToGrid="0" snapToObjects="1">
      <p:cViewPr>
        <p:scale>
          <a:sx n="72" d="100"/>
          <a:sy n="72" d="100"/>
        </p:scale>
        <p:origin x="-2048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9A21-8CCE-2041-94FB-A4A5DAAE1C02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1980-8BC9-4848-BCC8-D6244E27304C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F9B8-6AF1-E54B-BB62-D988A7F881B0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449-E4F3-834C-9CEC-F1121A3589F7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AC59-E3B5-3340-9257-32031505A650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BD95-59EE-2848-B5DE-F999286BDB38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2EF4-3CF9-9244-8CEB-F784DB9298F0}" type="datetime1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1FB-E21C-B64D-A835-03039D6E0D42}" type="datetime1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5A7B-6552-1348-B395-DACD417744DA}" type="datetime1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E33-B7B9-2945-A6D5-F14B4D0EED2E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2B5-3A5A-CA4E-A0EA-D4245F59DFB5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BE80-A9A9-0A43-B96E-051204920757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precise, no false positives</a:t>
            </a:r>
          </a:p>
          <a:p>
            <a:pPr lvl="1"/>
            <a:r>
              <a:rPr lang="en-US" dirty="0"/>
              <a:t>Reports races only in branches of the programs that are actually executed</a:t>
            </a:r>
          </a:p>
          <a:p>
            <a:pPr lvl="1"/>
            <a:r>
              <a:rPr lang="en-US" dirty="0"/>
              <a:t>Very high runtime and memory overhead (5-20x for best tools)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Techniques: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Lockset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Happens-Before Relation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Hybrid data race detection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combination of lockset and happens-before 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Tools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5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Not </a:t>
            </a:r>
            <a:r>
              <a:rPr lang="en-US" sz="2400" dirty="0" smtClean="0"/>
              <a:t>many </a:t>
            </a:r>
            <a:r>
              <a:rPr lang="en-US" sz="2400" dirty="0" smtClean="0"/>
              <a:t>OpenMP </a:t>
            </a:r>
            <a:r>
              <a:rPr lang="en-US" sz="2400" dirty="0"/>
              <a:t>data race detectors out there!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Commercial tools: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Intel Inspector XE: </a:t>
            </a:r>
            <a:r>
              <a:rPr lang="en-US" sz="2000" dirty="0" err="1"/>
              <a:t>Pthread</a:t>
            </a:r>
            <a:r>
              <a:rPr lang="en-US" sz="2000" dirty="0"/>
              <a:t> and OpenMP C/C++ and Fortran</a:t>
            </a:r>
            <a:endParaRPr lang="en-US" sz="12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Sun Studio Data-Race Detection Tool: </a:t>
            </a:r>
            <a:r>
              <a:rPr lang="en-US" sz="2000" dirty="0" err="1"/>
              <a:t>Pthread</a:t>
            </a:r>
            <a:r>
              <a:rPr lang="en-US" sz="2000" dirty="0"/>
              <a:t> and OpenMP C/C+</a:t>
            </a:r>
            <a:r>
              <a:rPr lang="en-US" sz="2000" dirty="0" smtClean="0"/>
              <a:t>+</a:t>
            </a: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2400" dirty="0"/>
              <a:t>Open-source tools: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Helgrind</a:t>
            </a:r>
            <a:r>
              <a:rPr lang="en-US" sz="2000" dirty="0"/>
              <a:t> (based on </a:t>
            </a:r>
            <a:r>
              <a:rPr lang="en-US" sz="2000" dirty="0" err="1"/>
              <a:t>Valgrind</a:t>
            </a:r>
            <a:r>
              <a:rPr lang="en-US" sz="2000" dirty="0"/>
              <a:t>): </a:t>
            </a:r>
            <a:r>
              <a:rPr lang="en-US" sz="2000" dirty="0" err="1"/>
              <a:t>Pthread</a:t>
            </a:r>
            <a:r>
              <a:rPr lang="en-US" sz="2000" dirty="0"/>
              <a:t> C/C++ and Fortran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Thread Sanitizer: </a:t>
            </a:r>
            <a:r>
              <a:rPr lang="en-US" sz="2000" dirty="0" err="1"/>
              <a:t>Pthread</a:t>
            </a:r>
            <a:r>
              <a:rPr lang="en-US" sz="2000" dirty="0"/>
              <a:t> C/C++ and </a:t>
            </a:r>
            <a:r>
              <a:rPr lang="en-US" sz="2000" dirty="0" smtClean="0"/>
              <a:t>Go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4929889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High runtime and memory overhead!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100x </a:t>
            </a:r>
            <a:r>
              <a:rPr lang="en-US" sz="3200" b="1" dirty="0" smtClean="0">
                <a:solidFill>
                  <a:srgbClr val="FF0000"/>
                </a:solidFill>
              </a:rPr>
              <a:t>slower and 50x memory consumption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on HPC application!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Low overhead data race detection for OpenMP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045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Data race detection technique for large OpenMP applications</a:t>
            </a:r>
          </a:p>
          <a:p>
            <a:pPr lvl="1"/>
            <a:r>
              <a:rPr lang="en-US" sz="3200" dirty="0"/>
              <a:t>Combine static and dynamic analysis</a:t>
            </a:r>
          </a:p>
          <a:p>
            <a:pPr lvl="2"/>
            <a:r>
              <a:rPr lang="en-US" sz="2800" dirty="0"/>
              <a:t>Reduce amount of code to analyze at runtime</a:t>
            </a:r>
          </a:p>
          <a:p>
            <a:pPr lvl="1"/>
            <a:r>
              <a:rPr lang="en-US" sz="3200" dirty="0"/>
              <a:t>Exploit concurrency structure of OpenMP</a:t>
            </a:r>
          </a:p>
          <a:p>
            <a:pPr lvl="2"/>
            <a:r>
              <a:rPr lang="en-US" sz="2800" dirty="0"/>
              <a:t>More structured than </a:t>
            </a:r>
            <a:r>
              <a:rPr lang="en-US" sz="2800" dirty="0" err="1"/>
              <a:t>Pthreads</a:t>
            </a:r>
            <a:r>
              <a:rPr lang="en-US" sz="2800" dirty="0"/>
              <a:t> </a:t>
            </a:r>
            <a:r>
              <a:rPr lang="en-US" sz="2800" dirty="0" err="1"/>
              <a:t>progams</a:t>
            </a:r>
            <a:endParaRPr lang="en-US" sz="2800" dirty="0"/>
          </a:p>
          <a:p>
            <a:pPr lvl="3"/>
            <a:r>
              <a:rPr lang="en-US" sz="2400" dirty="0"/>
              <a:t>i.e. join of team of threads at the same point</a:t>
            </a:r>
          </a:p>
          <a:p>
            <a:pPr lvl="2"/>
            <a:r>
              <a:rPr lang="en-US" sz="2800" dirty="0"/>
              <a:t>Avoid pure happens-before relation</a:t>
            </a:r>
          </a:p>
          <a:p>
            <a:pPr lvl="3"/>
            <a:r>
              <a:rPr lang="en-US" sz="2400" dirty="0"/>
              <a:t>Vector clocks are </a:t>
            </a:r>
            <a:r>
              <a:rPr lang="en-US" sz="2400" dirty="0" smtClean="0"/>
              <a:t>expensive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26777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race checking of HPC applications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8200" y="6156763"/>
            <a:ext cx="128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ccurate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863" y="6156763"/>
            <a:ext cx="109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precise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339" y="6156763"/>
            <a:ext cx="127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practical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3"/>
          </p:cNvCxnSpPr>
          <p:nvPr/>
        </p:nvCxnSpPr>
        <p:spPr>
          <a:xfrm flipH="1">
            <a:off x="2180522" y="5511553"/>
            <a:ext cx="2391478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4572000" y="5511553"/>
            <a:ext cx="0" cy="6452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1"/>
          </p:cNvCxnSpPr>
          <p:nvPr/>
        </p:nvCxnSpPr>
        <p:spPr>
          <a:xfrm>
            <a:off x="4572000" y="5511553"/>
            <a:ext cx="2397339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Step-by-step contributions for OpenMP data race checking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Sequential Blacklisting</a:t>
            </a:r>
          </a:p>
          <a:p>
            <a:pPr lvl="1"/>
            <a:r>
              <a:rPr lang="en-US" dirty="0" smtClean="0"/>
              <a:t>Identify sequential code</a:t>
            </a:r>
          </a:p>
          <a:p>
            <a:r>
              <a:rPr lang="en-US" b="1" dirty="0" smtClean="0"/>
              <a:t>Data Dependency Analysis</a:t>
            </a:r>
          </a:p>
          <a:p>
            <a:pPr lvl="1"/>
            <a:r>
              <a:rPr lang="en-US" dirty="0" smtClean="0"/>
              <a:t>Identify race free code</a:t>
            </a:r>
          </a:p>
          <a:p>
            <a:r>
              <a:rPr lang="en-US" b="1" dirty="0" smtClean="0"/>
              <a:t>Archer v1</a:t>
            </a:r>
          </a:p>
          <a:p>
            <a:pPr lvl="1"/>
            <a:r>
              <a:rPr lang="en-US" dirty="0" smtClean="0"/>
              <a:t>Combine static techniques and existing dynamic analysis</a:t>
            </a:r>
          </a:p>
          <a:p>
            <a:r>
              <a:rPr lang="en-US" b="1" dirty="0" smtClean="0"/>
              <a:t>Clock-less runtime algorithm</a:t>
            </a:r>
          </a:p>
          <a:p>
            <a:pPr lvl="1"/>
            <a:r>
              <a:rPr lang="en-US" dirty="0" smtClean="0"/>
              <a:t>Exploit structured OpenMP parallelism</a:t>
            </a:r>
          </a:p>
          <a:p>
            <a:r>
              <a:rPr lang="en-US" b="1" dirty="0" smtClean="0"/>
              <a:t>Archer v2</a:t>
            </a:r>
          </a:p>
          <a:p>
            <a:pPr lvl="1"/>
            <a:r>
              <a:rPr lang="en-US" dirty="0" smtClean="0"/>
              <a:t>Embed static techniques with new runtime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</a:t>
            </a:r>
            <a:r>
              <a:rPr lang="en-US" sz="2400" dirty="0" smtClean="0">
                <a:effectLst/>
              </a:rPr>
              <a:t>parallel construct </a:t>
            </a:r>
            <a:r>
              <a:rPr lang="en-US" sz="2400" dirty="0" smtClean="0">
                <a:effectLst/>
              </a:rPr>
              <a:t>is executed </a:t>
            </a:r>
            <a:r>
              <a:rPr lang="en-US" sz="2400" dirty="0" smtClean="0">
                <a:effectLst/>
              </a:rPr>
              <a:t>only by </a:t>
            </a:r>
            <a:r>
              <a:rPr lang="en-US" sz="2400" dirty="0" smtClean="0">
                <a:effectLst/>
              </a:rPr>
              <a:t>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6147" y="48866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6433" y="48866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66803" y="48866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potentially race therefore checked at runtime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/>
              <a:t>LLVM/Clang based </a:t>
            </a:r>
            <a:r>
              <a:rPr lang="en-US" sz="2400" dirty="0" smtClean="0"/>
              <a:t>tool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LLVM Passes </a:t>
            </a:r>
          </a:p>
          <a:p>
            <a:pPr lvl="1"/>
            <a:r>
              <a:rPr lang="en-US" sz="2000" dirty="0" smtClean="0"/>
              <a:t>Sequential blacklisting</a:t>
            </a:r>
          </a:p>
          <a:p>
            <a:pPr lvl="1"/>
            <a:r>
              <a:rPr lang="en-US" sz="2000" dirty="0" smtClean="0"/>
              <a:t>Polly + custom pass to identify OpenMP for-loops</a:t>
            </a:r>
          </a:p>
          <a:p>
            <a:r>
              <a:rPr lang="en-US" sz="2400" dirty="0" smtClean="0"/>
              <a:t>Custom </a:t>
            </a:r>
            <a:r>
              <a:rPr lang="en-US" sz="2400" dirty="0" err="1" smtClean="0"/>
              <a:t>TSan</a:t>
            </a:r>
            <a:r>
              <a:rPr lang="en-US" sz="2400" dirty="0" smtClean="0"/>
              <a:t> instrumentation process</a:t>
            </a:r>
          </a:p>
          <a:p>
            <a:pPr lvl="1"/>
            <a:r>
              <a:rPr lang="en-US" sz="2000" dirty="0" smtClean="0"/>
              <a:t>Exploit static analysis result to exclude race free code from runtime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TSan</a:t>
            </a:r>
            <a:r>
              <a:rPr lang="en-US" sz="2800" dirty="0" smtClean="0"/>
              <a:t> data race runtime analysis</a:t>
            </a:r>
          </a:p>
          <a:p>
            <a:r>
              <a:rPr lang="en-US" sz="2800" dirty="0" smtClean="0"/>
              <a:t>Instrumented OpenMP runtime</a:t>
            </a:r>
          </a:p>
          <a:p>
            <a:pPr lvl="1"/>
            <a:r>
              <a:rPr lang="en-US" sz="2400" dirty="0" smtClean="0">
                <a:effectLst/>
              </a:rPr>
              <a:t>Annotations mechanism to communicate </a:t>
            </a:r>
            <a:r>
              <a:rPr lang="en-US" sz="2400" dirty="0" err="1" smtClean="0">
                <a:effectLst/>
              </a:rPr>
              <a:t>TSan</a:t>
            </a:r>
            <a:r>
              <a:rPr lang="en-US" sz="24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400" dirty="0" smtClean="0"/>
              <a:t>Unknown synchronization mechanism (i.e. barriers, </a:t>
            </a:r>
            <a:r>
              <a:rPr lang="en-US" sz="2400" dirty="0" err="1" smtClean="0"/>
              <a:t>criticals</a:t>
            </a:r>
            <a:r>
              <a:rPr lang="en-US" sz="2400" dirty="0" smtClean="0"/>
              <a:t>, etc</a:t>
            </a:r>
            <a:r>
              <a:rPr lang="en-US" sz="2400" dirty="0"/>
              <a:t>.</a:t>
            </a:r>
            <a:r>
              <a:rPr lang="en-US" sz="2400" dirty="0" smtClean="0"/>
              <a:t>)</a:t>
            </a:r>
            <a:endParaRPr lang="en-US" sz="24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700" dirty="0" smtClean="0"/>
              <a:t>Archer Static Analysis at Work</a:t>
            </a:r>
            <a:endParaRPr lang="en-US" sz="2700" dirty="0"/>
          </a:p>
        </p:txBody>
      </p:sp>
      <p:pic>
        <p:nvPicPr>
          <p:cNvPr id="5" name="Picture 4" descr="archer_code_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0" y="1600200"/>
            <a:ext cx="5339059" cy="49623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Thesis Statement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  <a:latin typeface="Corbel"/>
                <a:cs typeface="Corbel"/>
              </a:rPr>
              <a:t>Make race checking of large HPC application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Combining the best of </a:t>
            </a:r>
            <a:r>
              <a:rPr lang="en-US" b="1" dirty="0" smtClean="0"/>
              <a:t>static</a:t>
            </a:r>
            <a:r>
              <a:rPr lang="en-US" dirty="0" smtClean="0"/>
              <a:t> and </a:t>
            </a:r>
            <a:r>
              <a:rPr lang="en-US" b="1" dirty="0" smtClean="0"/>
              <a:t>dynamic</a:t>
            </a:r>
            <a:r>
              <a:rPr lang="en-US" dirty="0" smtClean="0"/>
              <a:t> analysis techniques for </a:t>
            </a:r>
            <a:r>
              <a:rPr lang="en-US" b="1" dirty="0" smtClean="0"/>
              <a:t>data race detection </a:t>
            </a:r>
            <a:r>
              <a:rPr lang="en-US" dirty="0" smtClean="0"/>
              <a:t>and </a:t>
            </a:r>
            <a:r>
              <a:rPr lang="en-US" i="1" dirty="0" smtClean="0"/>
              <a:t>tailoring </a:t>
            </a:r>
            <a:r>
              <a:rPr lang="en-US" i="1" dirty="0"/>
              <a:t>the implementation to the actual concurrency structure of structured parallel languages such as </a:t>
            </a:r>
            <a:r>
              <a:rPr lang="en-US" b="1" i="1" dirty="0"/>
              <a:t>OpenMP</a:t>
            </a:r>
            <a:r>
              <a:rPr lang="en-US" i="1" dirty="0"/>
              <a:t>, we can </a:t>
            </a:r>
            <a:r>
              <a:rPr lang="en-US" b="1" i="1" dirty="0"/>
              <a:t>make data race checking</a:t>
            </a:r>
            <a:r>
              <a:rPr lang="en-US" i="1" dirty="0"/>
              <a:t> of </a:t>
            </a:r>
            <a:r>
              <a:rPr lang="en-US" b="1" i="1" dirty="0"/>
              <a:t>HPC</a:t>
            </a:r>
            <a:r>
              <a:rPr lang="en-US" i="1" dirty="0"/>
              <a:t> applications </a:t>
            </a:r>
            <a:r>
              <a:rPr lang="en-US" b="1" i="1" dirty="0"/>
              <a:t>practical</a:t>
            </a:r>
            <a:r>
              <a:rPr lang="en-US" i="1" dirty="0"/>
              <a:t>. 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5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700" dirty="0" smtClean="0"/>
              <a:t>Archer Runtime with Annotated OpenMP Runtime</a:t>
            </a:r>
            <a:endParaRPr lang="en-US" sz="27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3849" y="1491028"/>
            <a:ext cx="3786428" cy="462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>
                <a:cs typeface="Calibri"/>
              </a:rPr>
              <a:t>  6       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parallel </a:t>
            </a:r>
            <a:r>
              <a:rPr lang="de-DE" sz="2000" dirty="0" err="1" smtClean="0">
                <a:solidFill>
                  <a:srgbClr val="0000FF"/>
                </a:solidFill>
                <a:cs typeface="Calibri"/>
              </a:rPr>
              <a:t>for</a:t>
            </a:r>
            <a:endParaRPr lang="de-DE" sz="2000" dirty="0">
              <a:solidFill>
                <a:srgbClr val="0000FF"/>
              </a:solidFill>
              <a:cs typeface="Calibri"/>
            </a:endParaRP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7        {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8             </a:t>
            </a:r>
            <a:r>
              <a:rPr lang="de-DE" sz="2000" dirty="0" err="1" smtClean="0">
                <a:latin typeface="Calibri"/>
                <a:cs typeface="Calibri"/>
              </a:rPr>
              <a:t>for</a:t>
            </a:r>
            <a:r>
              <a:rPr lang="de-DE" sz="2000" dirty="0" smtClean="0">
                <a:latin typeface="Calibri"/>
                <a:cs typeface="Calibri"/>
              </a:rPr>
              <a:t>(</a:t>
            </a:r>
            <a:r>
              <a:rPr lang="de-DE" sz="2000" dirty="0" err="1" smtClean="0">
                <a:latin typeface="Calibri"/>
                <a:cs typeface="Calibri"/>
              </a:rPr>
              <a:t>int</a:t>
            </a:r>
            <a:r>
              <a:rPr lang="de-DE" sz="2000" dirty="0" smtClean="0">
                <a:latin typeface="Calibri"/>
                <a:cs typeface="Calibri"/>
              </a:rPr>
              <a:t> i = 0; i &lt; 100; i++)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9</a:t>
            </a:r>
            <a:r>
              <a:rPr lang="de-DE" sz="2000" dirty="0">
                <a:latin typeface="Calibri"/>
                <a:cs typeface="Calibri"/>
              </a:rPr>
              <a:t>	</a:t>
            </a:r>
            <a:r>
              <a:rPr lang="de-DE" sz="2000" dirty="0" smtClean="0">
                <a:latin typeface="Calibri"/>
                <a:cs typeface="Calibri"/>
              </a:rPr>
              <a:t>	      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=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*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[i];</a:t>
            </a:r>
          </a:p>
          <a:p>
            <a:pPr marL="457200" indent="-457200">
              <a:buAutoNum type="arabicPlain" startAt="10"/>
            </a:pPr>
            <a:r>
              <a:rPr lang="de-DE" sz="2000" dirty="0">
                <a:latin typeface="Calibri"/>
                <a:cs typeface="Calibri"/>
              </a:rPr>
              <a:t> </a:t>
            </a:r>
            <a:r>
              <a:rPr lang="de-DE" sz="2000" dirty="0" smtClean="0">
                <a:latin typeface="Calibri"/>
                <a:cs typeface="Calibri"/>
              </a:rPr>
              <a:t>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11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12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       #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parallel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13        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000000"/>
                </a:solidFill>
                <a:latin typeface="Calibri"/>
                <a:cs typeface="Calibri"/>
              </a:rPr>
              <a:t>14            </a:t>
            </a:r>
            <a:r>
              <a:rPr lang="de-DE" sz="2000" dirty="0" err="1" smtClean="0">
                <a:latin typeface="Calibri"/>
                <a:cs typeface="Calibri"/>
              </a:rPr>
              <a:t>if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lang="de-DE" sz="2000" dirty="0">
                <a:latin typeface="Calibri"/>
                <a:cs typeface="Calibri"/>
              </a:rPr>
              <a:t>(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a &lt; 100</a:t>
            </a:r>
            <a:r>
              <a:rPr lang="de-DE" sz="2000" dirty="0">
                <a:latin typeface="Calibri"/>
                <a:cs typeface="Calibri"/>
              </a:rPr>
              <a:t>) </a:t>
            </a:r>
            <a:r>
              <a:rPr lang="de-DE" sz="2000" dirty="0" smtClean="0">
                <a:latin typeface="Calibri"/>
                <a:cs typeface="Calibri"/>
              </a:rPr>
              <a:t>{</a:t>
            </a:r>
          </a:p>
          <a:p>
            <a:pPr marL="0" indent="0">
              <a:buNone/>
            </a:pPr>
            <a:r>
              <a:rPr lang="ro-RO" sz="2000" dirty="0" smtClean="0">
                <a:solidFill>
                  <a:srgbClr val="000000"/>
                </a:solidFill>
                <a:latin typeface="Calibri"/>
                <a:cs typeface="Calibri"/>
              </a:rPr>
              <a:t>15                  </a:t>
            </a:r>
            <a:r>
              <a:rPr lang="ro-RO" sz="2000" dirty="0" smtClean="0">
                <a:solidFill>
                  <a:srgbClr val="0000FF"/>
                </a:solidFill>
                <a:latin typeface="Calibri"/>
                <a:cs typeface="Calibri"/>
              </a:rPr>
              <a:t>#pragma omp critical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16</a:t>
            </a:r>
            <a:r>
              <a:rPr lang="de-DE" sz="2000" dirty="0" smtClean="0">
                <a:solidFill>
                  <a:srgbClr val="FF0000"/>
                </a:solidFill>
                <a:latin typeface="Calibri"/>
                <a:cs typeface="Calibri"/>
              </a:rPr>
              <a:t>                  a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++</a:t>
            </a:r>
            <a:r>
              <a:rPr lang="de-DE" sz="2000" dirty="0" smtClean="0">
                <a:latin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17         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18       }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19520" y="1491027"/>
            <a:ext cx="4920298" cy="514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Excluded from them runtime check because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it is race free.</a:t>
            </a:r>
          </a:p>
          <a:p>
            <a:pPr marL="0" indent="0">
              <a:buFont typeface="Arial"/>
              <a:buNone/>
            </a:pPr>
            <a:endParaRPr lang="en-US" sz="20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WARNING: ThreadSanitizer: data race 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Read of size 4 at 0x7fffffffdcdc by thread T2: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race.c:14 (race+0x0000004a6dce)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4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endParaRPr lang="de-DE" sz="4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Previous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write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size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4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0x7fffffffdcdc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thread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race.c:16 (race+0x0000004a6e2c)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10277" y="1491027"/>
            <a:ext cx="0" cy="53254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5"/>
          <p:cNvCxnSpPr/>
          <p:nvPr/>
        </p:nvCxnSpPr>
        <p:spPr>
          <a:xfrm rot="10800000" flipV="1">
            <a:off x="2703776" y="3125715"/>
            <a:ext cx="1515747" cy="1494884"/>
          </a:xfrm>
          <a:prstGeom prst="bentConnector3">
            <a:avLst>
              <a:gd name="adj1" fmla="val 81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/>
          <p:nvPr/>
        </p:nvCxnSpPr>
        <p:spPr>
          <a:xfrm rot="10800000" flipV="1">
            <a:off x="2239492" y="4895522"/>
            <a:ext cx="1980032" cy="486358"/>
          </a:xfrm>
          <a:prstGeom prst="bentConnector3">
            <a:avLst>
              <a:gd name="adj1" fmla="val 185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98066" y="1611689"/>
            <a:ext cx="261481" cy="1695390"/>
            <a:chOff x="3698066" y="1417638"/>
            <a:chExt cx="261481" cy="169539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3947095" y="1417638"/>
              <a:ext cx="12452" cy="169539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710518" y="141763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98066" y="310164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959547" y="1716140"/>
            <a:ext cx="259974" cy="0"/>
          </a:xfrm>
          <a:prstGeom prst="line">
            <a:avLst/>
          </a:prstGeom>
          <a:ln>
            <a:solidFill>
              <a:srgbClr val="008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Accomplished Research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First open source OpenMP data race detector tool</a:t>
            </a:r>
          </a:p>
          <a:p>
            <a:r>
              <a:rPr lang="en-US" sz="2400" dirty="0"/>
              <a:t>25% speedup while maintaining same or better precision and accuracy than other tools (</a:t>
            </a:r>
            <a:r>
              <a:rPr lang="en-US" sz="2400" dirty="0" err="1"/>
              <a:t>OmpSCR</a:t>
            </a:r>
            <a:r>
              <a:rPr lang="en-US" sz="2400" dirty="0"/>
              <a:t> and AMG benchmarks)</a:t>
            </a:r>
          </a:p>
          <a:p>
            <a:r>
              <a:rPr lang="en-US" sz="2400" dirty="0" smtClean="0">
                <a:effectLst/>
              </a:rPr>
              <a:t>Used by HPC community</a:t>
            </a:r>
          </a:p>
          <a:p>
            <a:r>
              <a:rPr lang="en-US" sz="2400" dirty="0" smtClean="0">
                <a:effectLst/>
              </a:rPr>
              <a:t>Presentation at IPDPS’16</a:t>
            </a:r>
            <a:endParaRPr lang="en-US" sz="2400" dirty="0">
              <a:effectLst/>
            </a:endParaRPr>
          </a:p>
        </p:txBody>
      </p:sp>
      <p:pic>
        <p:nvPicPr>
          <p:cNvPr id="3" name="Picture 2" descr="archer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46" y="5327630"/>
            <a:ext cx="2357730" cy="11706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8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ample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18" y="1417638"/>
            <a:ext cx="3524782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Exploit structured OpenMP parallelism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1" y="1600200"/>
            <a:ext cx="536391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OpenMP concurrency model</a:t>
            </a:r>
          </a:p>
          <a:p>
            <a:pPr lvl="1"/>
            <a:r>
              <a:rPr lang="en-US" dirty="0" smtClean="0"/>
              <a:t>Race within parallel region    (e.g. 3 and 4)</a:t>
            </a:r>
          </a:p>
          <a:p>
            <a:pPr lvl="1"/>
            <a:r>
              <a:rPr lang="en-US" dirty="0" smtClean="0"/>
              <a:t>Race across parallel regions   (e.g. 8 and 5)</a:t>
            </a:r>
          </a:p>
          <a:p>
            <a:pPr lvl="1"/>
            <a:r>
              <a:rPr lang="en-US" dirty="0" smtClean="0"/>
              <a:t>No race between threads that belong to consequent parallel regions (e.g. 3 and 9)</a:t>
            </a:r>
          </a:p>
          <a:p>
            <a:r>
              <a:rPr lang="en-US" dirty="0" smtClean="0"/>
              <a:t>Labeling approach</a:t>
            </a:r>
          </a:p>
          <a:p>
            <a:r>
              <a:rPr lang="en-US" dirty="0" smtClean="0"/>
              <a:t>Limit data race checking only to concurrent threads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OpenMP Formal Concurrency Model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Definition of OpenMP concurrency structure</a:t>
            </a:r>
          </a:p>
          <a:p>
            <a:pPr lvl="1"/>
            <a:r>
              <a:rPr lang="en-US" sz="3200" dirty="0" smtClean="0"/>
              <a:t>State machine and a set of transition rules</a:t>
            </a:r>
          </a:p>
          <a:p>
            <a:pPr lvl="1"/>
            <a:r>
              <a:rPr lang="en-US" sz="3200" dirty="0" smtClean="0"/>
              <a:t>Rules model the behavior of the OpenMP constructs (e.g. parallel begin and end, barriers, critical sections, loads/stores, etc.)</a:t>
            </a:r>
          </a:p>
          <a:p>
            <a:pPr lvl="1"/>
            <a:r>
              <a:rPr lang="en-US" sz="3200" dirty="0" smtClean="0"/>
              <a:t>“</a:t>
            </a:r>
            <a:r>
              <a:rPr lang="en-US" sz="3200" dirty="0" err="1" smtClean="0"/>
              <a:t>RaceCheck</a:t>
            </a:r>
            <a:r>
              <a:rPr lang="en-US" sz="3200" dirty="0" smtClean="0"/>
              <a:t>” rule can fire anytime during the state machine execution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Implementation as Approximation of the State Machine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Corner cases in OpenMP data race checking</a:t>
            </a:r>
          </a:p>
          <a:p>
            <a:r>
              <a:rPr lang="en-US" dirty="0" smtClean="0"/>
              <a:t>Lock-free data structure to model the concurrency structure of a parallel region</a:t>
            </a:r>
          </a:p>
          <a:p>
            <a:r>
              <a:rPr lang="en-US" dirty="0" smtClean="0"/>
              <a:t>Store a representative set of memory accesses (e.g. sampling, etc.)</a:t>
            </a:r>
          </a:p>
          <a:p>
            <a:r>
              <a:rPr lang="en-US" dirty="0" smtClean="0"/>
              <a:t>Perform race checking at barrier checkpoints</a:t>
            </a:r>
          </a:p>
          <a:p>
            <a:r>
              <a:rPr lang="en-US" dirty="0" smtClean="0"/>
              <a:t>Implementation based on OpenMP Tools API (OMPT)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Timeline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700" dirty="0" smtClean="0">
                <a:solidFill>
                  <a:prstClr val="black"/>
                </a:solidFill>
              </a:rPr>
              <a:t>Past and future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Feasibility of combining static and dynamic analysis for OpenMP data race detection    [LLVM-HPC WS/SC’14]</a:t>
            </a:r>
          </a:p>
          <a:p>
            <a:r>
              <a:rPr lang="en-US" sz="3000" dirty="0" smtClean="0"/>
              <a:t>Archer v1 – static analysis and </a:t>
            </a:r>
            <a:r>
              <a:rPr lang="en-US" sz="3000" dirty="0" err="1" smtClean="0"/>
              <a:t>TSan</a:t>
            </a:r>
            <a:r>
              <a:rPr lang="en-US" sz="3000" dirty="0" smtClean="0"/>
              <a:t> runtime [IPDPS’16]</a:t>
            </a:r>
          </a:p>
          <a:p>
            <a:r>
              <a:rPr lang="en-US" sz="3000" dirty="0" smtClean="0"/>
              <a:t>Clock-less runtime algorithm [POPL’17, PPoPP’17]</a:t>
            </a:r>
          </a:p>
          <a:p>
            <a:r>
              <a:rPr lang="en-US" sz="3000" dirty="0" smtClean="0"/>
              <a:t>Archer v2 – static </a:t>
            </a:r>
            <a:r>
              <a:rPr lang="en-US" sz="3000" dirty="0"/>
              <a:t>analysis and clock-less runtime algorithm [PLDI’17, IPDPS’17]</a:t>
            </a:r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prstClr val="black"/>
                </a:solidFill>
              </a:rPr>
              <a:t>Questions</a:t>
            </a:r>
            <a:r>
              <a:rPr lang="en-US" sz="4400" dirty="0">
                <a:solidFill>
                  <a:prstClr val="black"/>
                </a:solidFill>
              </a:rPr>
              <a:t>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37444" y="2593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Model and understand scientific phenomena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867465"/>
            <a:ext cx="2471330" cy="2488885"/>
            <a:chOff x="5291908" y="4052131"/>
            <a:chExt cx="2471330" cy="2488885"/>
          </a:xfrm>
        </p:grpSpPr>
        <p:pic>
          <p:nvPicPr>
            <p:cNvPr id="12" name="Picture 11" descr="science04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908" y="4052131"/>
              <a:ext cx="2459972" cy="223365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303266" y="6171684"/>
              <a:ext cx="2459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Climate modeling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87126" y="3483810"/>
            <a:ext cx="2687874" cy="2872540"/>
            <a:chOff x="723229" y="1036814"/>
            <a:chExt cx="2687874" cy="2872540"/>
          </a:xfrm>
        </p:grpSpPr>
        <p:pic>
          <p:nvPicPr>
            <p:cNvPr id="4" name="Picture 3" descr="science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29" y="1036814"/>
              <a:ext cx="2687874" cy="26878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723229" y="3540022"/>
              <a:ext cx="26878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Hydrodynamics modeling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31653" y="1539102"/>
            <a:ext cx="3474591" cy="2542976"/>
            <a:chOff x="457200" y="2433110"/>
            <a:chExt cx="3474591" cy="2542976"/>
          </a:xfrm>
        </p:grpSpPr>
        <p:pic>
          <p:nvPicPr>
            <p:cNvPr id="11" name="Picture 10" descr="science03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433110"/>
              <a:ext cx="3474591" cy="217364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57200" y="4606754"/>
              <a:ext cx="3474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Fast-ignition-scale laser simulation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29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Increased adoption of on-node parallelism in HPC</a:t>
            </a:r>
            <a:endParaRPr lang="en-US" dirty="0"/>
          </a:p>
        </p:txBody>
      </p:sp>
      <p:pic>
        <p:nvPicPr>
          <p:cNvPr id="5" name="Picture 4" descr="sequo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2981"/>
            <a:ext cx="2980898" cy="2101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20" y="1541125"/>
            <a:ext cx="3607080" cy="2095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8098" y="5166867"/>
            <a:ext cx="524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Sequoia</a:t>
            </a:r>
          </a:p>
          <a:p>
            <a:pPr algn="ctr"/>
            <a:r>
              <a:rPr lang="en-US" sz="2400" b="1" dirty="0" smtClean="0"/>
              <a:t>17 PFLOPS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76405"/>
            <a:ext cx="46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Tianhe-2</a:t>
            </a:r>
          </a:p>
          <a:p>
            <a:pPr algn="ctr"/>
            <a:r>
              <a:rPr lang="en-US" sz="2400" b="1" dirty="0" smtClean="0"/>
              <a:t>33 PFLOPS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3681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Peta</a:t>
            </a:r>
            <a:r>
              <a:rPr lang="en-US" sz="4000" b="1" dirty="0" smtClean="0"/>
              <a:t>-Scale Machines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OpenMP predominant programming paradigm in HPC</a:t>
            </a:r>
          </a:p>
          <a:p>
            <a:pPr lvl="1"/>
            <a:r>
              <a:rPr lang="en-US" dirty="0" smtClean="0">
                <a:latin typeface="Corbel" panose="020B0503020204020204" pitchFamily="34" charset="0"/>
              </a:rPr>
              <a:t>Explosion </a:t>
            </a:r>
            <a:r>
              <a:rPr lang="en-US" dirty="0">
                <a:latin typeface="Corbel" panose="020B0503020204020204" pitchFamily="34" charset="0"/>
              </a:rPr>
              <a:t>of on-node </a:t>
            </a:r>
            <a:r>
              <a:rPr lang="en-US" dirty="0" smtClean="0">
                <a:latin typeface="Corbel" panose="020B0503020204020204" pitchFamily="34" charset="0"/>
              </a:rPr>
              <a:t>parallelism</a:t>
            </a:r>
          </a:p>
          <a:p>
            <a:pPr lvl="1"/>
            <a:r>
              <a:rPr lang="en-US" dirty="0" smtClean="0">
                <a:latin typeface="Corbel" panose="020B0503020204020204" pitchFamily="34" charset="0"/>
              </a:rPr>
              <a:t>More </a:t>
            </a:r>
            <a:r>
              <a:rPr lang="en-US" dirty="0">
                <a:latin typeface="Corbel" panose="020B0503020204020204" pitchFamily="34" charset="0"/>
              </a:rPr>
              <a:t>sources of non-</a:t>
            </a:r>
            <a:r>
              <a:rPr lang="en-US" dirty="0" smtClean="0">
                <a:latin typeface="Corbel" panose="020B0503020204020204" pitchFamily="34" charset="0"/>
              </a:rPr>
              <a:t>determinism: </a:t>
            </a:r>
            <a:r>
              <a:rPr lang="en-US" b="1" dirty="0" smtClean="0">
                <a:latin typeface="Corbel" panose="020B0503020204020204" pitchFamily="34" charset="0"/>
              </a:rPr>
              <a:t>data races</a:t>
            </a:r>
          </a:p>
          <a:p>
            <a:pPr lvl="2"/>
            <a:r>
              <a:rPr lang="en-US" dirty="0" smtClean="0">
                <a:latin typeface="Corbel" panose="020B0503020204020204" pitchFamily="34" charset="0"/>
              </a:rPr>
              <a:t>Very hard and expensive to debug</a:t>
            </a:r>
          </a:p>
          <a:p>
            <a:pPr marL="914400" lvl="2" indent="0">
              <a:buNone/>
            </a:pPr>
            <a:endParaRPr lang="en-US" dirty="0" smtClean="0">
              <a:latin typeface="Corbel" panose="020B0503020204020204" pitchFamily="34" charset="0"/>
            </a:endParaRPr>
          </a:p>
          <a:p>
            <a:r>
              <a:rPr lang="en-US" sz="3600" dirty="0" smtClean="0">
                <a:latin typeface="Corbel"/>
                <a:cs typeface="Corbel"/>
              </a:rPr>
              <a:t>Need </a:t>
            </a:r>
            <a:r>
              <a:rPr lang="en-US" sz="3600" dirty="0">
                <a:latin typeface="Corbel"/>
                <a:cs typeface="Corbel"/>
              </a:rPr>
              <a:t>more capable and scalable </a:t>
            </a:r>
            <a:r>
              <a:rPr lang="en-US" sz="3600" dirty="0" smtClean="0">
                <a:latin typeface="Corbel"/>
                <a:cs typeface="Corbel"/>
              </a:rPr>
              <a:t>tools!</a:t>
            </a:r>
            <a:endParaRPr lang="en-US" sz="3600" dirty="0">
              <a:latin typeface="Corbel"/>
              <a:cs typeface="Corbe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199" y="2013450"/>
            <a:ext cx="5041369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</a:t>
            </a:r>
            <a:r>
              <a:rPr lang="en-US" sz="2200" dirty="0" smtClean="0">
                <a:latin typeface="Corbel"/>
                <a:cs typeface="Corbel"/>
              </a:rPr>
              <a:t>race</a:t>
            </a:r>
          </a:p>
          <a:p>
            <a:r>
              <a:rPr lang="en-US" sz="2200" dirty="0" smtClean="0">
                <a:latin typeface="Corbel"/>
                <a:cs typeface="Corbel"/>
              </a:rPr>
              <a:t>Disable OpenMP in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endParaRPr lang="en-US" sz="2200" dirty="0" smtClean="0">
              <a:latin typeface="Corbel"/>
              <a:cs typeface="Corbel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</a:t>
            </a:r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months …and performance!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 of Data Race 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Static analyses</a:t>
            </a:r>
          </a:p>
          <a:p>
            <a:r>
              <a:rPr lang="en-US" dirty="0" smtClean="0"/>
              <a:t>Dynamic analyses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Static Data 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Reason about all inputs/</a:t>
            </a:r>
            <a:r>
              <a:rPr lang="en-US" dirty="0" err="1"/>
              <a:t>interleavings</a:t>
            </a:r>
            <a:endParaRPr lang="en-US" dirty="0"/>
          </a:p>
          <a:p>
            <a:pPr lvl="1"/>
            <a:r>
              <a:rPr lang="en-US" dirty="0"/>
              <a:t>Very imprecise, many “false positives” and “false negatives” (miss 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scalable and fast (i.e. no runtime overhead)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Tools: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 Static Security Analysis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Support OpenMP on </a:t>
            </a:r>
            <a:r>
              <a:rPr lang="en-US" dirty="0"/>
              <a:t>C/C++ and </a:t>
            </a:r>
            <a:r>
              <a:rPr lang="en-US" dirty="0" smtClean="0"/>
              <a:t>Fortran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13586</TotalTime>
  <Words>1229</Words>
  <Application>Microsoft Macintosh PowerPoint</Application>
  <PresentationFormat>On-screen Show (4:3)</PresentationFormat>
  <Paragraphs>226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Low overhead data race detection in large structured parallel applications </vt:lpstr>
      <vt:lpstr>Thesis Statement Make race checking of large HPC application practical</vt:lpstr>
      <vt:lpstr>Motivation Model and understand scientific phenomena</vt:lpstr>
      <vt:lpstr>Motivation Increased adoption of on-node parallelism in HPC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State of the art Overview of Data Race Detection Techniques</vt:lpstr>
      <vt:lpstr>State of the art Static Data Race Detection Techniques</vt:lpstr>
      <vt:lpstr>State of the art Dynamic Data Race Detection Techniques</vt:lpstr>
      <vt:lpstr>State of the art Dynamic Data Race Detection Tools</vt:lpstr>
      <vt:lpstr>Overall Research Plan Low overhead data race detection for OpenMP</vt:lpstr>
      <vt:lpstr>Overall Research Plan Step-by-step contributions for OpenMP data race checking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  <vt:lpstr>Archer v1 Combining Static and Dynamic Analysis</vt:lpstr>
      <vt:lpstr>Example Archer Static Analysis at Work</vt:lpstr>
      <vt:lpstr>Example Archer Runtime with Annotated OpenMP Runtime</vt:lpstr>
      <vt:lpstr>Archer v1 Accomplished Research</vt:lpstr>
      <vt:lpstr>Clock-less runtime algorithm Exploit structured OpenMP parallelism</vt:lpstr>
      <vt:lpstr>Clock-less runtime algorithm OpenMP Formal Concurrency Model</vt:lpstr>
      <vt:lpstr>Clock-less runtime algorithm Implementation as Approximation of the State Machine</vt:lpstr>
      <vt:lpstr>Timeline Past and future publications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613</cp:revision>
  <cp:lastPrinted>2016-02-02T00:09:20Z</cp:lastPrinted>
  <dcterms:created xsi:type="dcterms:W3CDTF">2016-01-28T17:31:15Z</dcterms:created>
  <dcterms:modified xsi:type="dcterms:W3CDTF">2016-04-28T23:33:06Z</dcterms:modified>
</cp:coreProperties>
</file>