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71" r:id="rId4"/>
    <p:sldId id="257" r:id="rId5"/>
    <p:sldId id="259" r:id="rId6"/>
    <p:sldId id="264" r:id="rId7"/>
    <p:sldId id="265" r:id="rId8"/>
    <p:sldId id="266" r:id="rId9"/>
    <p:sldId id="267" r:id="rId10"/>
    <p:sldId id="272" r:id="rId11"/>
    <p:sldId id="273" r:id="rId12"/>
    <p:sldId id="261" r:id="rId13"/>
    <p:sldId id="260" r:id="rId14"/>
    <p:sldId id="262" r:id="rId15"/>
    <p:sldId id="263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605" autoAdjust="0"/>
  </p:normalViewPr>
  <p:slideViewPr>
    <p:cSldViewPr snapToGrid="0" snapToObjects="1">
      <p:cViewPr>
        <p:scale>
          <a:sx n="72" d="100"/>
          <a:sy n="72" d="100"/>
        </p:scale>
        <p:origin x="-2048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0453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race detection </a:t>
            </a:r>
            <a:r>
              <a:rPr lang="en-US" dirty="0" smtClean="0"/>
              <a:t>technique for </a:t>
            </a:r>
            <a:r>
              <a:rPr lang="en-US" dirty="0"/>
              <a:t>large </a:t>
            </a:r>
            <a:r>
              <a:rPr lang="en-US" dirty="0" smtClean="0"/>
              <a:t>OpenMP applications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ombine </a:t>
            </a:r>
            <a:r>
              <a:rPr lang="en-US" dirty="0"/>
              <a:t>static and dynamic </a:t>
            </a:r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Reduce amount of code to analyze at runtime</a:t>
            </a:r>
          </a:p>
          <a:p>
            <a:pPr lvl="1"/>
            <a:r>
              <a:rPr lang="en-US" dirty="0" smtClean="0"/>
              <a:t>Exploit concurrency </a:t>
            </a:r>
            <a:r>
              <a:rPr lang="en-US" dirty="0"/>
              <a:t>structure of </a:t>
            </a:r>
            <a:r>
              <a:rPr lang="en-US" dirty="0" smtClean="0"/>
              <a:t>OpenMP</a:t>
            </a:r>
          </a:p>
          <a:p>
            <a:pPr lvl="2"/>
            <a:r>
              <a:rPr lang="en-US" dirty="0" smtClean="0"/>
              <a:t>More structured than </a:t>
            </a:r>
            <a:r>
              <a:rPr lang="en-US" dirty="0" err="1" smtClean="0"/>
              <a:t>Pthreads</a:t>
            </a:r>
            <a:r>
              <a:rPr lang="en-US" dirty="0" smtClean="0"/>
              <a:t> </a:t>
            </a:r>
            <a:r>
              <a:rPr lang="en-US" dirty="0" err="1" smtClean="0"/>
              <a:t>progams</a:t>
            </a:r>
            <a:endParaRPr lang="en-US" dirty="0" smtClean="0"/>
          </a:p>
          <a:p>
            <a:pPr lvl="3"/>
            <a:r>
              <a:rPr lang="en-US" dirty="0" smtClean="0"/>
              <a:t>i.e. join of team of threads at the same point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6777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race checking of HPC applications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156763"/>
            <a:ext cx="12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ccurate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863" y="6156763"/>
            <a:ext cx="109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precise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0339" y="6156763"/>
            <a:ext cx="127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practical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3"/>
          </p:cNvCxnSpPr>
          <p:nvPr/>
        </p:nvCxnSpPr>
        <p:spPr>
          <a:xfrm flipH="1">
            <a:off x="1739522" y="5511553"/>
            <a:ext cx="2832478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572000" y="5511553"/>
            <a:ext cx="0" cy="645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4572000" y="5511553"/>
            <a:ext cx="2838339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Step-by-step contributions for OpenMP data race checking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Sequential Blacklisting</a:t>
            </a:r>
          </a:p>
          <a:p>
            <a:pPr lvl="1"/>
            <a:r>
              <a:rPr lang="en-US" dirty="0" smtClean="0"/>
              <a:t>Identify sequential code</a:t>
            </a:r>
          </a:p>
          <a:p>
            <a:r>
              <a:rPr lang="en-US" b="1" dirty="0" smtClean="0"/>
              <a:t>Data Dependency Analysis</a:t>
            </a:r>
          </a:p>
          <a:p>
            <a:pPr lvl="1"/>
            <a:r>
              <a:rPr lang="en-US" dirty="0" smtClean="0"/>
              <a:t>Identify race free code</a:t>
            </a:r>
          </a:p>
          <a:p>
            <a:r>
              <a:rPr lang="en-US" b="1" dirty="0" smtClean="0"/>
              <a:t>Archer v1</a:t>
            </a:r>
          </a:p>
          <a:p>
            <a:pPr lvl="1"/>
            <a:r>
              <a:rPr lang="en-US" dirty="0" smtClean="0"/>
              <a:t>Combine static techniques and existing dynamic analysis</a:t>
            </a:r>
          </a:p>
          <a:p>
            <a:r>
              <a:rPr lang="en-US" b="1" dirty="0" smtClean="0"/>
              <a:t>Clock-less runtime algorithm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Archer v2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33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LLVM/Clang based tool</a:t>
            </a:r>
          </a:p>
          <a:p>
            <a:r>
              <a:rPr lang="en-US" sz="2400" dirty="0" err="1" smtClean="0"/>
              <a:t>TSan</a:t>
            </a:r>
            <a:r>
              <a:rPr lang="en-US" sz="2400" dirty="0" smtClean="0"/>
              <a:t> data race runtime analysis</a:t>
            </a:r>
          </a:p>
          <a:p>
            <a:r>
              <a:rPr lang="en-US" sz="2400" dirty="0" smtClean="0"/>
              <a:t>Instrumented OpenMP runtime</a:t>
            </a:r>
          </a:p>
          <a:p>
            <a:pPr lvl="1"/>
            <a:r>
              <a:rPr lang="en-US" sz="2000" dirty="0" smtClean="0">
                <a:effectLst/>
              </a:rPr>
              <a:t>Annotations mechanism to communicate </a:t>
            </a:r>
            <a:r>
              <a:rPr lang="en-US" sz="2000" dirty="0" err="1" smtClean="0">
                <a:effectLst/>
              </a:rPr>
              <a:t>TSan</a:t>
            </a:r>
            <a:r>
              <a:rPr lang="en-US" sz="20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000" dirty="0" smtClean="0"/>
              <a:t>Unknown synchronization mechanism (i.e. barriers, </a:t>
            </a:r>
            <a:r>
              <a:rPr lang="en-US" sz="2000" dirty="0" err="1" smtClean="0"/>
              <a:t>criticals</a:t>
            </a:r>
            <a:r>
              <a:rPr lang="en-US" sz="2000" dirty="0" smtClean="0"/>
              <a:t>, etc</a:t>
            </a:r>
            <a:r>
              <a:rPr lang="en-US" sz="2000" dirty="0"/>
              <a:t>.</a:t>
            </a:r>
            <a:r>
              <a:rPr lang="en-US" sz="2000" dirty="0" smtClean="0"/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[POPL’17, PPoPP’17]</a:t>
            </a:r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[PLDI’17, IPDPS’17]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Amounts of concurrency grow exponentially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Explosion </a:t>
            </a:r>
            <a:r>
              <a:rPr lang="en-US" sz="2800" dirty="0">
                <a:latin typeface="Corbel" panose="020B0503020204020204" pitchFamily="34" charset="0"/>
              </a:rPr>
              <a:t>of on-node parallelism options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cores, </a:t>
            </a:r>
            <a:r>
              <a:rPr lang="en-US" sz="2400" dirty="0" smtClean="0">
                <a:latin typeface="Corbel" panose="020B0503020204020204" pitchFamily="34" charset="0"/>
              </a:rPr>
              <a:t>SIMD </a:t>
            </a:r>
            <a:r>
              <a:rPr lang="en-US" sz="2400" dirty="0">
                <a:latin typeface="Corbel" panose="020B0503020204020204" pitchFamily="34" charset="0"/>
              </a:rPr>
              <a:t>units, accelerators (GPUs</a:t>
            </a:r>
            <a:r>
              <a:rPr lang="en-US" sz="2400" dirty="0" smtClean="0">
                <a:latin typeface="Corbel" panose="020B0503020204020204" pitchFamily="34" charset="0"/>
              </a:rPr>
              <a:t>), etc.</a:t>
            </a:r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Bring applications to a crossroad for hybrid </a:t>
            </a:r>
            <a:r>
              <a:rPr lang="en-US" sz="2400" dirty="0" smtClean="0">
                <a:latin typeface="Corbel" panose="020B0503020204020204" pitchFamily="34" charset="0"/>
              </a:rPr>
              <a:t>parallelism</a:t>
            </a:r>
            <a:endParaRPr lang="en-US" sz="2400" dirty="0">
              <a:latin typeface="Corbel" panose="020B0503020204020204" pitchFamily="34" charset="0"/>
            </a:endParaRPr>
          </a:p>
          <a:p>
            <a:pPr lvl="2"/>
            <a:r>
              <a:rPr lang="en-US" sz="2000" dirty="0" smtClean="0">
                <a:latin typeface="Corbel" panose="020B0503020204020204" pitchFamily="34" charset="0"/>
              </a:rPr>
              <a:t>i.e.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MPI + </a:t>
            </a:r>
            <a:r>
              <a:rPr lang="en-US" sz="2000" dirty="0" smtClean="0">
                <a:latin typeface="Corbel" panose="020B0503020204020204" pitchFamily="34" charset="0"/>
              </a:rPr>
              <a:t>OpenMP</a:t>
            </a:r>
            <a:endParaRPr lang="en-US" sz="20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sources of non-determinism: </a:t>
            </a:r>
            <a:r>
              <a:rPr lang="en-US" sz="2400" dirty="0" smtClean="0">
                <a:latin typeface="Corbel" panose="020B0503020204020204" pitchFamily="34" charset="0"/>
              </a:rPr>
              <a:t>OpenMP </a:t>
            </a:r>
            <a:r>
              <a:rPr lang="en-US" sz="24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8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400" dirty="0">
                <a:latin typeface="Corbel"/>
                <a:cs typeface="Corbel"/>
              </a:rPr>
              <a:t>General </a:t>
            </a:r>
            <a:r>
              <a:rPr lang="en-US" sz="2400" dirty="0" smtClean="0">
                <a:latin typeface="Corbel"/>
                <a:cs typeface="Corbel"/>
              </a:rPr>
              <a:t>strategy – bring </a:t>
            </a:r>
            <a:r>
              <a:rPr lang="en-US" sz="2400" dirty="0">
                <a:latin typeface="Corbel"/>
                <a:cs typeface="Corbel"/>
              </a:rPr>
              <a:t>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Support C/C++ and </a:t>
            </a:r>
            <a:r>
              <a:rPr lang="en-US" dirty="0" smtClean="0"/>
              <a:t>Fortran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(OpenMP)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591231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slower 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12160</TotalTime>
  <Words>774</Words>
  <Application>Microsoft Macintosh PowerPoint</Application>
  <PresentationFormat>On-screen Show (4:3)</PresentationFormat>
  <Paragraphs>127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Low overhead data race detection in large structured parallel applications </vt:lpstr>
      <vt:lpstr>Motivation Increased adoption of on-node parallelism in HPC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Overall Research Plan Step-by-step contributions for OpenMP data race checking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522</cp:revision>
  <cp:lastPrinted>2016-02-02T00:09:20Z</cp:lastPrinted>
  <dcterms:created xsi:type="dcterms:W3CDTF">2016-01-28T17:31:15Z</dcterms:created>
  <dcterms:modified xsi:type="dcterms:W3CDTF">2016-04-27T22:52:00Z</dcterms:modified>
</cp:coreProperties>
</file>