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97" autoAdjust="0"/>
  </p:normalViewPr>
  <p:slideViewPr>
    <p:cSldViewPr snapToGrid="0" snapToObjects="1">
      <p:cViewPr>
        <p:scale>
          <a:sx n="94" d="100"/>
          <a:sy n="94" d="100"/>
        </p:scale>
        <p:origin x="-3576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57324-CFFD-9E40-8C3B-390D028943AC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3E4B1-0A58-1244-B1BB-C5D59EFC4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87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09A59-6BEC-5447-ACE7-43110F78B9D5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29A4B-D84D-454A-A538-E2715361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93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1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1018-9FF2-9148-B5C3-B3E8A6997B04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4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D596-0EE7-CB48-91ED-137BFC3C3D0A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7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91EA-B91A-974B-B02E-11C6BFE223F1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4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A02A-4C34-4740-A780-9C675F330F99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7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4A8F-22C6-A846-AB94-796985C14CD6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9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6FFA-2B03-3641-9B11-A475983ABC6E}" type="datetime1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2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E958-28EF-1C45-AC65-BCA15E105D6B}" type="datetime1">
              <a:rPr lang="en-US" smtClean="0"/>
              <a:t>4/26/16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9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FE53-BD08-B146-BE65-0F1F1A272720}" type="datetime1">
              <a:rPr lang="en-US" smtClean="0"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4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714E-CAE9-CB4E-A8AE-5B6B95366052}" type="datetime1">
              <a:rPr lang="en-US" smtClean="0"/>
              <a:t>4/26/16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1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EDD5-7292-1E45-8CDB-5927E5506F44}" type="datetime1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3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523B-1C4F-D744-9F12-C0AAD73D1AD6}" type="datetime1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7624F-586D-C642-A187-F76EDE341DEF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0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2105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/>
                <a:cs typeface="Calibri"/>
              </a:rPr>
              <a:t>PhD Proposal Defense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Simone Atzeni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alibri"/>
                <a:cs typeface="Calibri"/>
              </a:rPr>
              <a:t>simone@cs.utah.edu</a:t>
            </a:r>
            <a:endParaRPr lang="en-US" sz="24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20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Low overhead data race detection in large structured parallel applications 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605640"/>
            <a:ext cx="6400800" cy="102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libri"/>
                <a:cs typeface="Calibri"/>
              </a:rPr>
              <a:t>May 5, 2016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298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Motivation</a:t>
            </a:r>
            <a:br>
              <a:rPr lang="en-US" dirty="0" smtClean="0"/>
            </a:br>
            <a:r>
              <a:rPr lang="en-US" sz="2400" dirty="0">
                <a:latin typeface="Corbel"/>
                <a:cs typeface="Corbel"/>
              </a:rPr>
              <a:t>Architectural trends make HPC debugging </a:t>
            </a:r>
            <a:r>
              <a:rPr lang="en-US" sz="2400" dirty="0" smtClean="0">
                <a:latin typeface="Corbel"/>
                <a:cs typeface="Corbel"/>
              </a:rPr>
              <a:t>a </a:t>
            </a:r>
            <a:r>
              <a:rPr lang="en-US" sz="2400" dirty="0">
                <a:latin typeface="Corbel"/>
                <a:cs typeface="Corbel"/>
              </a:rPr>
              <a:t>greater </a:t>
            </a:r>
            <a:r>
              <a:rPr lang="en-US" sz="2400" dirty="0" smtClean="0">
                <a:latin typeface="Corbel"/>
                <a:cs typeface="Corbel"/>
              </a:rPr>
              <a:t>challenge</a:t>
            </a:r>
            <a:endParaRPr lang="en-US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8229600" cy="380934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Amounts of concurrency grow exponentially</a:t>
            </a:r>
          </a:p>
          <a:p>
            <a:pPr lvl="1"/>
            <a:r>
              <a:rPr lang="en-US" sz="2000" dirty="0">
                <a:latin typeface="Corbel" panose="020B0503020204020204" pitchFamily="34" charset="0"/>
              </a:rPr>
              <a:t>Make </a:t>
            </a:r>
            <a:r>
              <a:rPr lang="en-US" sz="2000" i="1" dirty="0">
                <a:latin typeface="Corbel" panose="020B0503020204020204" pitchFamily="34" charset="0"/>
              </a:rPr>
              <a:t>at-scale </a:t>
            </a:r>
            <a:r>
              <a:rPr lang="en-US" sz="2000" dirty="0">
                <a:latin typeface="Corbel" panose="020B0503020204020204" pitchFamily="34" charset="0"/>
              </a:rPr>
              <a:t>bugs commonplace</a:t>
            </a:r>
          </a:p>
          <a:p>
            <a:r>
              <a:rPr lang="en-US" sz="2400" dirty="0">
                <a:latin typeface="Corbel" panose="020B0503020204020204" pitchFamily="34" charset="0"/>
              </a:rPr>
              <a:t>Explosion of on-node parallelism options</a:t>
            </a:r>
          </a:p>
          <a:p>
            <a:pPr lvl="1"/>
            <a:r>
              <a:rPr lang="en-US" sz="2000" dirty="0">
                <a:latin typeface="Corbel" panose="020B0503020204020204" pitchFamily="34" charset="0"/>
              </a:rPr>
              <a:t>More cores, wider SMT and SIMD units, accelerators (GPUs) …</a:t>
            </a:r>
          </a:p>
          <a:p>
            <a:pPr lvl="1"/>
            <a:r>
              <a:rPr lang="en-US" sz="2000" dirty="0">
                <a:latin typeface="Corbel" panose="020B0503020204020204" pitchFamily="34" charset="0"/>
              </a:rPr>
              <a:t>Bring applications to a crossroad for hybrid parallelism: MPI + X</a:t>
            </a:r>
          </a:p>
          <a:p>
            <a:pPr lvl="1"/>
            <a:r>
              <a:rPr lang="en-US" sz="2000" dirty="0">
                <a:latin typeface="Corbel" panose="020B0503020204020204" pitchFamily="34" charset="0"/>
              </a:rPr>
              <a:t>More sources of non-determinism: </a:t>
            </a:r>
            <a:r>
              <a:rPr lang="en-US" sz="2000" dirty="0" smtClean="0">
                <a:latin typeface="Corbel" panose="020B0503020204020204" pitchFamily="34" charset="0"/>
              </a:rPr>
              <a:t>OpenMP </a:t>
            </a:r>
            <a:r>
              <a:rPr lang="en-US" sz="2000" dirty="0">
                <a:latin typeface="Corbel" panose="020B0503020204020204" pitchFamily="34" charset="0"/>
              </a:rPr>
              <a:t>data races</a:t>
            </a:r>
          </a:p>
          <a:p>
            <a:r>
              <a:rPr lang="en-US" sz="2400" dirty="0">
                <a:latin typeface="Corbel"/>
                <a:cs typeface="Corbel"/>
              </a:rPr>
              <a:t>Need more capable and scalable tools</a:t>
            </a:r>
          </a:p>
          <a:p>
            <a:pPr lvl="1"/>
            <a:r>
              <a:rPr lang="en-US" sz="2000" dirty="0">
                <a:latin typeface="Corbel"/>
                <a:cs typeface="Corbel"/>
              </a:rPr>
              <a:t>General strategy – bring best capabilities and compose them </a:t>
            </a:r>
          </a:p>
        </p:txBody>
      </p:sp>
    </p:spTree>
    <p:extLst>
      <p:ext uri="{BB962C8B-B14F-4D97-AF65-F5344CB8AC3E}">
        <p14:creationId xmlns:p14="http://schemas.microsoft.com/office/powerpoint/2010/main" val="198452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Motivation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OpenMP is widely used in HPC applications</a:t>
            </a:r>
            <a:endParaRPr lang="en-US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4596152" cy="3809348"/>
          </a:xfrm>
        </p:spPr>
        <p:txBody>
          <a:bodyPr>
            <a:noAutofit/>
          </a:bodyPr>
          <a:lstStyle/>
          <a:p>
            <a:r>
              <a:rPr lang="en-US" sz="2200" dirty="0">
                <a:latin typeface="Corbel"/>
                <a:cs typeface="Corbel"/>
              </a:rPr>
              <a:t>HYDRA </a:t>
            </a:r>
            <a:r>
              <a:rPr lang="en-US" sz="2200" dirty="0" smtClean="0">
                <a:latin typeface="Corbel"/>
                <a:cs typeface="Corbel"/>
              </a:rPr>
              <a:t>– large </a:t>
            </a:r>
            <a:r>
              <a:rPr lang="en-US" sz="2200" dirty="0" err="1" smtClean="0">
                <a:latin typeface="Corbel"/>
                <a:cs typeface="Corbel"/>
              </a:rPr>
              <a:t>multiphysics</a:t>
            </a:r>
            <a:r>
              <a:rPr lang="en-US" sz="2200" dirty="0" smtClean="0">
                <a:latin typeface="Corbel"/>
                <a:cs typeface="Corbel"/>
              </a:rPr>
              <a:t> MPI/OpenMP application</a:t>
            </a:r>
          </a:p>
          <a:p>
            <a:r>
              <a:rPr lang="en-US" sz="2200" dirty="0" smtClean="0">
                <a:latin typeface="Corbel"/>
                <a:cs typeface="Corbel"/>
              </a:rPr>
              <a:t>Non-deterministic crashes on a threaded version of </a:t>
            </a:r>
            <a:r>
              <a:rPr lang="en-US" sz="2200" dirty="0" err="1" smtClean="0">
                <a:latin typeface="Corbel"/>
                <a:cs typeface="Corbel"/>
              </a:rPr>
              <a:t>Hypre</a:t>
            </a:r>
            <a:r>
              <a:rPr lang="en-US" sz="2200" dirty="0" smtClean="0">
                <a:latin typeface="Corbel"/>
                <a:cs typeface="Corbel"/>
              </a:rPr>
              <a:t> library</a:t>
            </a:r>
            <a:endParaRPr lang="en-US" sz="2200" dirty="0">
              <a:latin typeface="Corbel"/>
              <a:cs typeface="Corbel"/>
            </a:endParaRPr>
          </a:p>
          <a:p>
            <a:r>
              <a:rPr lang="en-US" sz="2200" dirty="0">
                <a:latin typeface="Corbel"/>
                <a:cs typeface="Corbel"/>
              </a:rPr>
              <a:t>Above certain optimization levels and certain scales (8K MPI processes</a:t>
            </a:r>
            <a:r>
              <a:rPr lang="en-US" sz="2200" dirty="0" smtClean="0">
                <a:latin typeface="Corbel"/>
                <a:cs typeface="Corbel"/>
              </a:rPr>
              <a:t>)</a:t>
            </a:r>
          </a:p>
          <a:p>
            <a:r>
              <a:rPr lang="en-US" sz="2200" dirty="0" smtClean="0">
                <a:latin typeface="Corbel"/>
                <a:cs typeface="Corbel"/>
              </a:rPr>
              <a:t>Suspected data race</a:t>
            </a:r>
            <a:endParaRPr lang="en-US" sz="2200" dirty="0" smtClean="0">
              <a:latin typeface="Corbel"/>
              <a:cs typeface="Corbel"/>
            </a:endParaRPr>
          </a:p>
          <a:p>
            <a:r>
              <a:rPr lang="en-US" sz="2200" b="1" dirty="0" smtClean="0">
                <a:solidFill>
                  <a:srgbClr val="FF0000"/>
                </a:solidFill>
                <a:latin typeface="Corbel"/>
                <a:cs typeface="Corbel"/>
              </a:rPr>
              <a:t>Cost scientists months …</a:t>
            </a:r>
            <a:endParaRPr lang="en-US" sz="2200" b="1" dirty="0">
              <a:solidFill>
                <a:srgbClr val="FF0000"/>
              </a:solidFill>
              <a:latin typeface="Corbel"/>
              <a:cs typeface="Corbe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569" y="2632383"/>
            <a:ext cx="3188231" cy="258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30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Motivation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/>
              <a:t>Gap in High-End computing environment </a:t>
            </a:r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8229600" cy="1499143"/>
          </a:xfrm>
        </p:spPr>
        <p:txBody>
          <a:bodyPr>
            <a:noAutofit/>
          </a:bodyPr>
          <a:lstStyle/>
          <a:p>
            <a:r>
              <a:rPr lang="en-US" sz="2600" dirty="0"/>
              <a:t>Data race bugs in multi-threaded environment</a:t>
            </a:r>
            <a:r>
              <a:rPr lang="en-US" sz="2600" dirty="0" smtClean="0"/>
              <a:t>:</a:t>
            </a:r>
          </a:p>
          <a:p>
            <a:pPr lvl="1"/>
            <a:r>
              <a:rPr lang="en-US" sz="2200" dirty="0" smtClean="0"/>
              <a:t>One </a:t>
            </a:r>
            <a:r>
              <a:rPr lang="en-US" sz="2200" dirty="0"/>
              <a:t>of the most notorious sources of unsafe non-</a:t>
            </a:r>
            <a:r>
              <a:rPr lang="en-US" sz="2200" dirty="0" smtClean="0"/>
              <a:t>determinism</a:t>
            </a:r>
            <a:endParaRPr lang="en-US" sz="2200" dirty="0"/>
          </a:p>
          <a:p>
            <a:pPr lvl="1"/>
            <a:r>
              <a:rPr lang="en-US" sz="2200" dirty="0"/>
              <a:t>Identifying them in large OpenMP applications is highly </a:t>
            </a:r>
            <a:r>
              <a:rPr lang="en-US" sz="2200" dirty="0" smtClean="0"/>
              <a:t>challenging</a:t>
            </a:r>
            <a:endParaRPr lang="en-US" sz="2200" dirty="0">
              <a:effectLst/>
            </a:endParaRPr>
          </a:p>
        </p:txBody>
      </p:sp>
      <p:pic>
        <p:nvPicPr>
          <p:cNvPr id="3" name="Picture 2" descr="tab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39482"/>
            <a:ext cx="8229600" cy="18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66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34" y="3931402"/>
            <a:ext cx="5666554" cy="26459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Blacklisting Sequential Code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2552921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Pthreads</a:t>
            </a:r>
            <a:r>
              <a:rPr lang="en-US" sz="2800" dirty="0" smtClean="0"/>
              <a:t> fork-join parallelism</a:t>
            </a:r>
          </a:p>
          <a:p>
            <a:pPr lvl="1"/>
            <a:r>
              <a:rPr lang="en-US" sz="2400" dirty="0" smtClean="0"/>
              <a:t>Master thread keeps doing its own work while it spawns new threads</a:t>
            </a:r>
          </a:p>
          <a:p>
            <a:pPr lvl="1"/>
            <a:r>
              <a:rPr lang="en-US" sz="2400" dirty="0" smtClean="0"/>
              <a:t>Hard </a:t>
            </a:r>
            <a:r>
              <a:rPr lang="en-US" sz="2400" dirty="0"/>
              <a:t>to distinguish sequential from parallel </a:t>
            </a:r>
            <a:r>
              <a:rPr lang="en-US" sz="2400" dirty="0" smtClean="0"/>
              <a:t>instructions</a:t>
            </a:r>
          </a:p>
          <a:p>
            <a:pPr lvl="2"/>
            <a:r>
              <a:rPr lang="en-US" sz="2000" dirty="0" smtClean="0"/>
              <a:t>Master thread may </a:t>
            </a:r>
            <a:r>
              <a:rPr lang="en-US" sz="2000" dirty="0"/>
              <a:t>access shared </a:t>
            </a:r>
            <a:r>
              <a:rPr lang="en-US" sz="2000" dirty="0" smtClean="0"/>
              <a:t>variables between other threads</a:t>
            </a:r>
          </a:p>
          <a:p>
            <a:pPr lvl="2"/>
            <a:r>
              <a:rPr lang="en-US" sz="2000" dirty="0" smtClean="0"/>
              <a:t>Some threads may join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47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Blacklisting Sequential Code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2579941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OpenMP’s</a:t>
            </a:r>
            <a:r>
              <a:rPr lang="en-US" sz="2800" dirty="0" smtClean="0"/>
              <a:t> structured fork-join parallelism</a:t>
            </a:r>
          </a:p>
          <a:p>
            <a:pPr lvl="1"/>
            <a:r>
              <a:rPr lang="en-US" sz="2400" dirty="0" smtClean="0">
                <a:effectLst/>
              </a:rPr>
              <a:t>Guarantee finding sequential instructions</a:t>
            </a:r>
          </a:p>
          <a:p>
            <a:pPr lvl="1"/>
            <a:r>
              <a:rPr lang="en-US" sz="2400" dirty="0" smtClean="0">
                <a:effectLst/>
              </a:rPr>
              <a:t>Every instruction outside a OpenMP construct is executed by the master thread</a:t>
            </a:r>
          </a:p>
          <a:p>
            <a:pPr lvl="1"/>
            <a:r>
              <a:rPr lang="en-US" sz="2400" dirty="0" smtClean="0"/>
              <a:t>Master thread take part of the parallel team</a:t>
            </a:r>
            <a:endParaRPr lang="en-US" sz="2400" dirty="0">
              <a:effectLst/>
            </a:endParaRPr>
          </a:p>
        </p:txBody>
      </p:sp>
      <p:pic>
        <p:nvPicPr>
          <p:cNvPr id="5" name="Picture 4" descr="nested_parallelis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45431"/>
            <a:ext cx="8229600" cy="223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5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00" y="3419669"/>
            <a:ext cx="4022467" cy="1200329"/>
          </a:xfrm>
          <a:prstGeom prst="rect">
            <a:avLst/>
          </a:prstGeom>
          <a:solidFill>
            <a:srgbClr val="00FF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3419669"/>
            <a:ext cx="4063282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#pragma </a:t>
            </a:r>
            <a:r>
              <a:rPr lang="en-US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omp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 parallel for</a:t>
            </a:r>
          </a:p>
          <a:p>
            <a:r>
              <a:rPr lang="en-US" dirty="0" smtClean="0">
                <a:latin typeface="Andale Mono"/>
                <a:cs typeface="Andale Mono"/>
              </a:rPr>
              <a:t>for(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= 0;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&lt; N;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++) {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=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+ 1;</a:t>
            </a:r>
          </a:p>
          <a:p>
            <a:r>
              <a:rPr lang="en-US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4936660"/>
            <a:ext cx="4022467" cy="120032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4936660"/>
            <a:ext cx="4022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#pragma </a:t>
            </a:r>
            <a:r>
              <a:rPr lang="en-US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omp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 parallel for</a:t>
            </a:r>
          </a:p>
          <a:p>
            <a:r>
              <a:rPr lang="en-US" dirty="0" smtClean="0">
                <a:latin typeface="Andale Mono"/>
                <a:cs typeface="Andale Mono"/>
              </a:rPr>
              <a:t>for(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= 1;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&lt; N;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++) {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=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- 1];</a:t>
            </a:r>
          </a:p>
          <a:p>
            <a:r>
              <a:rPr lang="en-US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Data Dependency Analysis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1539673"/>
          </a:xfrm>
        </p:spPr>
        <p:txBody>
          <a:bodyPr>
            <a:noAutofit/>
          </a:bodyPr>
          <a:lstStyle/>
          <a:p>
            <a:r>
              <a:rPr lang="en-US" sz="2800" dirty="0"/>
              <a:t>Loop-carried data dependency </a:t>
            </a:r>
            <a:r>
              <a:rPr lang="en-US" sz="2800" dirty="0" smtClean="0"/>
              <a:t>analysis:</a:t>
            </a:r>
          </a:p>
          <a:p>
            <a:pPr lvl="1"/>
            <a:r>
              <a:rPr lang="en-US" sz="2400" dirty="0" smtClean="0"/>
              <a:t>Parallel </a:t>
            </a:r>
            <a:r>
              <a:rPr lang="en-US" sz="2400" dirty="0"/>
              <a:t>for-loops with no dependencies are race </a:t>
            </a:r>
            <a:r>
              <a:rPr lang="en-US" sz="2400" dirty="0" smtClean="0"/>
              <a:t>free</a:t>
            </a:r>
          </a:p>
          <a:p>
            <a:pPr lvl="1"/>
            <a:r>
              <a:rPr lang="en-US" sz="2400" dirty="0" smtClean="0"/>
              <a:t>Blacklisting these regions from runtime analysis</a:t>
            </a:r>
            <a:endParaRPr lang="en-US" sz="2400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9667" y="3290501"/>
            <a:ext cx="1846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/>
              <a:t> 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4563835" y="3419669"/>
            <a:ext cx="256721" cy="1200329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4563835" y="4936660"/>
            <a:ext cx="256721" cy="1200329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01980" y="3689089"/>
            <a:ext cx="3484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data dependency, code can be excluded from runtime analysis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01980" y="5070897"/>
            <a:ext cx="3484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dependency on array access, potentially race therefore checked at runtime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7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Archer v1</a:t>
            </a:r>
            <a:br>
              <a:rPr lang="en-US" dirty="0" smtClean="0"/>
            </a:br>
            <a:r>
              <a:rPr lang="en-US" sz="2700" dirty="0" smtClean="0"/>
              <a:t>Combining Static and Dynamic Analysis</a:t>
            </a:r>
            <a:endParaRPr lang="en-US" sz="2700" dirty="0"/>
          </a:p>
        </p:txBody>
      </p:sp>
      <p:pic>
        <p:nvPicPr>
          <p:cNvPr id="17" name="Picture 16" descr="archer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1310"/>
            <a:ext cx="8229600" cy="2307885"/>
          </a:xfrm>
          <a:prstGeom prst="rect">
            <a:avLst/>
          </a:prstGeom>
        </p:spPr>
      </p:pic>
      <p:sp>
        <p:nvSpPr>
          <p:cNvPr id="19" name="Content Placeholder 15"/>
          <p:cNvSpPr>
            <a:spLocks noGrp="1"/>
          </p:cNvSpPr>
          <p:nvPr>
            <p:ph idx="1"/>
          </p:nvPr>
        </p:nvSpPr>
        <p:spPr>
          <a:xfrm>
            <a:off x="457200" y="3919195"/>
            <a:ext cx="8229600" cy="2579102"/>
          </a:xfrm>
        </p:spPr>
        <p:txBody>
          <a:bodyPr>
            <a:noAutofit/>
          </a:bodyPr>
          <a:lstStyle/>
          <a:p>
            <a:r>
              <a:rPr lang="en-US" sz="2400" dirty="0" smtClean="0">
                <a:effectLst/>
              </a:rPr>
              <a:t>LLVM/Clang based tool</a:t>
            </a:r>
          </a:p>
          <a:p>
            <a:r>
              <a:rPr lang="en-US" sz="2400" dirty="0" err="1" smtClean="0"/>
              <a:t>TSan</a:t>
            </a:r>
            <a:r>
              <a:rPr lang="en-US" sz="2400" dirty="0" smtClean="0"/>
              <a:t> data race runtime analysis</a:t>
            </a:r>
          </a:p>
          <a:p>
            <a:r>
              <a:rPr lang="en-US" sz="2400" dirty="0" smtClean="0"/>
              <a:t>Instrumented OpenMP runtime</a:t>
            </a:r>
          </a:p>
          <a:p>
            <a:pPr lvl="1"/>
            <a:r>
              <a:rPr lang="en-US" sz="2000" dirty="0" smtClean="0">
                <a:effectLst/>
              </a:rPr>
              <a:t>Annotations mechanism to communicate </a:t>
            </a:r>
            <a:r>
              <a:rPr lang="en-US" sz="2000" dirty="0" err="1" smtClean="0">
                <a:effectLst/>
              </a:rPr>
              <a:t>TSan</a:t>
            </a:r>
            <a:r>
              <a:rPr lang="en-US" sz="2000" dirty="0" smtClean="0">
                <a:effectLst/>
              </a:rPr>
              <a:t> runtime about happens-before relations between threads</a:t>
            </a:r>
          </a:p>
          <a:p>
            <a:pPr lvl="1"/>
            <a:r>
              <a:rPr lang="en-US" sz="2000" dirty="0" smtClean="0"/>
              <a:t>Unknown synchronization mechanism (i.e. barriers, </a:t>
            </a:r>
            <a:r>
              <a:rPr lang="en-US" sz="2000" dirty="0" err="1" smtClean="0"/>
              <a:t>criticals</a:t>
            </a:r>
            <a:r>
              <a:rPr lang="en-US" sz="2000" dirty="0" smtClean="0"/>
              <a:t>, etc</a:t>
            </a:r>
            <a:r>
              <a:rPr lang="en-US" sz="2000" dirty="0"/>
              <a:t>.</a:t>
            </a:r>
            <a:r>
              <a:rPr lang="en-US" sz="2000" dirty="0" smtClean="0"/>
              <a:t>)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8220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11692</TotalTime>
  <Words>396</Words>
  <Application>Microsoft Macintosh PowerPoint</Application>
  <PresentationFormat>On-screen Show (4:3)</PresentationFormat>
  <Paragraphs>59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Low overhead data race detection in large structured parallel applications </vt:lpstr>
      <vt:lpstr>Motivation Architectural trends make HPC debugging a greater challenge</vt:lpstr>
      <vt:lpstr>Motivation OpenMP is widely used in HPC applications</vt:lpstr>
      <vt:lpstr>Motivation Gap in High-End computing environment </vt:lpstr>
      <vt:lpstr>Static Analysis Blacklisting Sequential Code</vt:lpstr>
      <vt:lpstr>Static Analysis Blacklisting Sequential Code</vt:lpstr>
      <vt:lpstr>Static Analysis Data Dependency Analysis</vt:lpstr>
      <vt:lpstr>Archer v1 Combining Static and Dynamic Analysis</vt:lpstr>
    </vt:vector>
  </TitlesOfParts>
  <Company>University of Utah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races in Parallel and High Performance Computing</dc:title>
  <dc:creator>Simone Atzeni</dc:creator>
  <cp:lastModifiedBy>Simone Atzeni</cp:lastModifiedBy>
  <cp:revision>475</cp:revision>
  <cp:lastPrinted>2016-02-02T00:09:20Z</cp:lastPrinted>
  <dcterms:created xsi:type="dcterms:W3CDTF">2016-01-28T17:31:15Z</dcterms:created>
  <dcterms:modified xsi:type="dcterms:W3CDTF">2016-04-27T01:15:15Z</dcterms:modified>
</cp:coreProperties>
</file>