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0" r:id="rId3"/>
    <p:sldId id="271" r:id="rId4"/>
    <p:sldId id="257" r:id="rId5"/>
    <p:sldId id="259" r:id="rId6"/>
    <p:sldId id="264" r:id="rId7"/>
    <p:sldId id="265" r:id="rId8"/>
    <p:sldId id="266" r:id="rId9"/>
    <p:sldId id="267" r:id="rId10"/>
    <p:sldId id="280" r:id="rId11"/>
    <p:sldId id="273" r:id="rId12"/>
    <p:sldId id="261" r:id="rId13"/>
    <p:sldId id="260" r:id="rId14"/>
    <p:sldId id="262" r:id="rId15"/>
    <p:sldId id="274" r:id="rId16"/>
    <p:sldId id="263" r:id="rId17"/>
    <p:sldId id="278" r:id="rId18"/>
    <p:sldId id="279" r:id="rId19"/>
    <p:sldId id="275" r:id="rId20"/>
    <p:sldId id="276" r:id="rId21"/>
    <p:sldId id="281" r:id="rId22"/>
    <p:sldId id="282" r:id="rId23"/>
    <p:sldId id="268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605" autoAdjust="0"/>
  </p:normalViewPr>
  <p:slideViewPr>
    <p:cSldViewPr snapToGrid="0" snapToObjects="1">
      <p:cViewPr>
        <p:scale>
          <a:sx n="72" d="100"/>
          <a:sy n="72" d="100"/>
        </p:scale>
        <p:origin x="-4208" y="-1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57324-CFFD-9E40-8C3B-390D028943AC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3E4B1-0A58-1244-B1BB-C5D59EFC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09A59-6BEC-5447-ACE7-43110F78B9D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29A4B-D84D-454A-A538-E2715361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018-9FF2-9148-B5C3-B3E8A6997B04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596-0EE7-CB48-91ED-137BFC3C3D0A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91EA-B91A-974B-B02E-11C6BFE223F1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A02A-4C34-4740-A780-9C675F330F99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A8F-22C6-A846-AB94-796985C14CD6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FFA-2B03-3641-9B11-A475983ABC6E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E958-28EF-1C45-AC65-BCA15E105D6B}" type="datetime1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FE53-BD08-B146-BE65-0F1F1A272720}" type="datetime1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14E-CAE9-CB4E-A8AE-5B6B95366052}" type="datetime1">
              <a:rPr lang="en-US" smtClean="0"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EDD5-7292-1E45-8CDB-5927E5506F44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523B-1C4F-D744-9F12-C0AAD73D1AD6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624F-586D-C642-A187-F76EDE341DEF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2105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PhD Proposal Defense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Simone Atzeni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/>
                <a:cs typeface="Calibri"/>
              </a:rPr>
              <a:t>simone@cs.utah.edu</a:t>
            </a: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2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Low overhead data race detection in large structured parallel applications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5640"/>
            <a:ext cx="64008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May 5, 2016</a:t>
            </a:r>
          </a:p>
        </p:txBody>
      </p:sp>
    </p:spTree>
    <p:extLst>
      <p:ext uri="{BB962C8B-B14F-4D97-AF65-F5344CB8AC3E}">
        <p14:creationId xmlns:p14="http://schemas.microsoft.com/office/powerpoint/2010/main" val="30629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Low overhead data race detection for OpenMP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0453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Data race detection technique for large OpenMP applications</a:t>
            </a:r>
          </a:p>
          <a:p>
            <a:pPr lvl="1"/>
            <a:r>
              <a:rPr lang="en-US" sz="3200" dirty="0"/>
              <a:t>Combine static and dynamic analysis</a:t>
            </a:r>
          </a:p>
          <a:p>
            <a:pPr lvl="2"/>
            <a:r>
              <a:rPr lang="en-US" sz="2800" dirty="0"/>
              <a:t>Reduce amount of code to analyze at runtime</a:t>
            </a:r>
          </a:p>
          <a:p>
            <a:pPr lvl="1"/>
            <a:r>
              <a:rPr lang="en-US" sz="3200" dirty="0"/>
              <a:t>Exploit concurrency structure of OpenMP</a:t>
            </a:r>
          </a:p>
          <a:p>
            <a:pPr lvl="2"/>
            <a:r>
              <a:rPr lang="en-US" sz="2800" dirty="0"/>
              <a:t>More structured than </a:t>
            </a:r>
            <a:r>
              <a:rPr lang="en-US" sz="2800" dirty="0" err="1"/>
              <a:t>Pthreads</a:t>
            </a:r>
            <a:r>
              <a:rPr lang="en-US" sz="2800" dirty="0"/>
              <a:t> </a:t>
            </a:r>
            <a:r>
              <a:rPr lang="en-US" sz="2800" dirty="0" err="1"/>
              <a:t>progams</a:t>
            </a:r>
            <a:endParaRPr lang="en-US" sz="2800" dirty="0"/>
          </a:p>
          <a:p>
            <a:pPr lvl="3"/>
            <a:r>
              <a:rPr lang="en-US" sz="2400" dirty="0"/>
              <a:t>i.e. join of team of threads at the same point</a:t>
            </a:r>
          </a:p>
          <a:p>
            <a:pPr lvl="2"/>
            <a:r>
              <a:rPr lang="en-US" sz="2800" dirty="0"/>
              <a:t>Avoid pure happens-before relation</a:t>
            </a:r>
          </a:p>
          <a:p>
            <a:pPr lvl="3"/>
            <a:r>
              <a:rPr lang="en-US" sz="2400" dirty="0"/>
              <a:t>Vector clocks are </a:t>
            </a:r>
            <a:r>
              <a:rPr lang="en-US" sz="2400" dirty="0" smtClean="0"/>
              <a:t>expensive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926777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Data race checking of HPC applications 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156763"/>
            <a:ext cx="128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ccurate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863" y="6156763"/>
            <a:ext cx="109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precise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0339" y="6156763"/>
            <a:ext cx="1276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practical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3"/>
          </p:cNvCxnSpPr>
          <p:nvPr/>
        </p:nvCxnSpPr>
        <p:spPr>
          <a:xfrm flipH="1">
            <a:off x="1739522" y="5511553"/>
            <a:ext cx="2832478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4572000" y="5511553"/>
            <a:ext cx="0" cy="6452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9" idx="1"/>
          </p:cNvCxnSpPr>
          <p:nvPr/>
        </p:nvCxnSpPr>
        <p:spPr>
          <a:xfrm>
            <a:off x="4572000" y="5511553"/>
            <a:ext cx="2838339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59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Step-by-step contributions for OpenMP data race checking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Sequential Blacklisting</a:t>
            </a:r>
          </a:p>
          <a:p>
            <a:pPr lvl="1"/>
            <a:r>
              <a:rPr lang="en-US" dirty="0" smtClean="0"/>
              <a:t>Identify sequential code</a:t>
            </a:r>
          </a:p>
          <a:p>
            <a:r>
              <a:rPr lang="en-US" b="1" dirty="0" smtClean="0"/>
              <a:t>Data Dependency Analysis</a:t>
            </a:r>
          </a:p>
          <a:p>
            <a:pPr lvl="1"/>
            <a:r>
              <a:rPr lang="en-US" dirty="0" smtClean="0"/>
              <a:t>Identify race free code</a:t>
            </a:r>
          </a:p>
          <a:p>
            <a:r>
              <a:rPr lang="en-US" b="1" dirty="0" smtClean="0"/>
              <a:t>Archer v1</a:t>
            </a:r>
          </a:p>
          <a:p>
            <a:pPr lvl="1"/>
            <a:r>
              <a:rPr lang="en-US" dirty="0" smtClean="0"/>
              <a:t>Combine static techniques and existing dynamic analysis</a:t>
            </a:r>
          </a:p>
          <a:p>
            <a:r>
              <a:rPr lang="en-US" b="1" dirty="0" smtClean="0"/>
              <a:t>Clock-less runtime algorithm</a:t>
            </a:r>
          </a:p>
          <a:p>
            <a:pPr lvl="1"/>
            <a:r>
              <a:rPr lang="en-US" dirty="0" smtClean="0"/>
              <a:t>Exploit structured OpenMP parallelism</a:t>
            </a:r>
          </a:p>
          <a:p>
            <a:r>
              <a:rPr lang="en-US" b="1" dirty="0" smtClean="0"/>
              <a:t>Archer v2</a:t>
            </a:r>
          </a:p>
          <a:p>
            <a:pPr lvl="1"/>
            <a:r>
              <a:rPr lang="en-US" dirty="0" smtClean="0"/>
              <a:t>Embed static techniques with new runtime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3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34" y="3931402"/>
            <a:ext cx="5666554" cy="2645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5292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Pthreads</a:t>
            </a:r>
            <a:r>
              <a:rPr lang="en-US" sz="2800" dirty="0" smtClean="0"/>
              <a:t> fork-join parallelism</a:t>
            </a:r>
          </a:p>
          <a:p>
            <a:pPr lvl="1"/>
            <a:r>
              <a:rPr lang="en-US" sz="2400" dirty="0" smtClean="0"/>
              <a:t>Master thread keeps doing its own work while it spawns new threads</a:t>
            </a:r>
          </a:p>
          <a:p>
            <a:pPr lvl="1"/>
            <a:r>
              <a:rPr lang="en-US" sz="2400" dirty="0" smtClean="0"/>
              <a:t>Hard </a:t>
            </a:r>
            <a:r>
              <a:rPr lang="en-US" sz="2400" dirty="0"/>
              <a:t>to distinguish sequential from parallel </a:t>
            </a:r>
            <a:r>
              <a:rPr lang="en-US" sz="2400" dirty="0" smtClean="0"/>
              <a:t>instructions</a:t>
            </a:r>
          </a:p>
          <a:p>
            <a:pPr lvl="2"/>
            <a:r>
              <a:rPr lang="en-US" sz="2000" dirty="0" smtClean="0"/>
              <a:t>Master thread may </a:t>
            </a:r>
            <a:r>
              <a:rPr lang="en-US" sz="2000" dirty="0"/>
              <a:t>access shared </a:t>
            </a:r>
            <a:r>
              <a:rPr lang="en-US" sz="2000" dirty="0" smtClean="0"/>
              <a:t>variables between other threads</a:t>
            </a:r>
          </a:p>
          <a:p>
            <a:pPr lvl="2"/>
            <a:r>
              <a:rPr lang="en-US" sz="2000" dirty="0" smtClean="0"/>
              <a:t>Some threads may join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4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</a:t>
            </a:r>
            <a:r>
              <a:rPr lang="en-US" sz="2700" dirty="0" smtClean="0"/>
              <a:t>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7994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OpenMP’s</a:t>
            </a:r>
            <a:r>
              <a:rPr lang="en-US" sz="2800" dirty="0" smtClean="0"/>
              <a:t> structured fork-join parallelism</a:t>
            </a:r>
          </a:p>
          <a:p>
            <a:pPr lvl="1"/>
            <a:r>
              <a:rPr lang="en-US" sz="2400" dirty="0" smtClean="0">
                <a:effectLst/>
              </a:rPr>
              <a:t>Guarantee finding sequential instructions</a:t>
            </a:r>
          </a:p>
          <a:p>
            <a:pPr lvl="1"/>
            <a:r>
              <a:rPr lang="en-US" sz="2400" dirty="0" smtClean="0">
                <a:effectLst/>
              </a:rPr>
              <a:t>Every instruction outside a OpenMP construct is executed by the master thread</a:t>
            </a:r>
          </a:p>
          <a:p>
            <a:pPr lvl="1"/>
            <a:r>
              <a:rPr lang="en-US" sz="2400" dirty="0" smtClean="0"/>
              <a:t>Master thread take part of the parallel team</a:t>
            </a:r>
            <a:endParaRPr lang="en-US" sz="2400" dirty="0">
              <a:effectLst/>
            </a:endParaRPr>
          </a:p>
        </p:txBody>
      </p:sp>
      <p:pic>
        <p:nvPicPr>
          <p:cNvPr id="5" name="Picture 4" descr="nested_parallelis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5431"/>
            <a:ext cx="8229600" cy="223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3419669"/>
            <a:ext cx="4022467" cy="1200329"/>
          </a:xfrm>
          <a:prstGeom prst="rect">
            <a:avLst/>
          </a:prstGeom>
          <a:solidFill>
            <a:srgbClr val="00FF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3419669"/>
            <a:ext cx="406328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+ 1;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1;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- 1];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Data Dependency Analysis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1539673"/>
          </a:xfrm>
        </p:spPr>
        <p:txBody>
          <a:bodyPr>
            <a:noAutofit/>
          </a:bodyPr>
          <a:lstStyle/>
          <a:p>
            <a:r>
              <a:rPr lang="en-US" sz="2800" dirty="0"/>
              <a:t>Loop-carried data dependency </a:t>
            </a:r>
            <a:r>
              <a:rPr lang="en-US" sz="2800" dirty="0" smtClean="0"/>
              <a:t>analysis:</a:t>
            </a:r>
          </a:p>
          <a:p>
            <a:pPr lvl="1"/>
            <a:r>
              <a:rPr lang="en-US" sz="2400" dirty="0" smtClean="0"/>
              <a:t>Parallel </a:t>
            </a:r>
            <a:r>
              <a:rPr lang="en-US" sz="2400" dirty="0"/>
              <a:t>for-loops with no dependencies are race </a:t>
            </a:r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Blacklisting these regions from runtime analysis</a:t>
            </a:r>
            <a:endParaRPr lang="en-US" sz="24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563835" y="3419669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563835" y="4936660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1980" y="3689089"/>
            <a:ext cx="348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data dependency, code can be excluded from runtime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01980" y="5070897"/>
            <a:ext cx="348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dependency on array access, potentially race therefore checked at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7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/>
              <a:t>LLVM/Clang based </a:t>
            </a:r>
            <a:r>
              <a:rPr lang="en-US" sz="2400" dirty="0" smtClean="0"/>
              <a:t>tool</a:t>
            </a:r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LLVM Passes </a:t>
            </a:r>
            <a:endParaRPr lang="en-US" sz="2400" dirty="0" smtClean="0">
              <a:effectLst/>
            </a:endParaRPr>
          </a:p>
          <a:p>
            <a:pPr lvl="1"/>
            <a:r>
              <a:rPr lang="en-US" sz="2000" dirty="0" smtClean="0"/>
              <a:t>Sequential blacklisting</a:t>
            </a:r>
          </a:p>
          <a:p>
            <a:pPr lvl="1"/>
            <a:r>
              <a:rPr lang="en-US" sz="2000" dirty="0" smtClean="0"/>
              <a:t>Polly + custom pass to identify OpenMP for-loops</a:t>
            </a:r>
            <a:endParaRPr lang="en-US" sz="2000" dirty="0" smtClean="0"/>
          </a:p>
          <a:p>
            <a:r>
              <a:rPr lang="en-US" sz="2400" dirty="0" smtClean="0"/>
              <a:t>Custom </a:t>
            </a:r>
            <a:r>
              <a:rPr lang="en-US" sz="2400" dirty="0" err="1" smtClean="0"/>
              <a:t>TSan</a:t>
            </a:r>
            <a:r>
              <a:rPr lang="en-US" sz="2400" dirty="0" smtClean="0"/>
              <a:t> instrumentation process</a:t>
            </a:r>
          </a:p>
          <a:p>
            <a:pPr lvl="1"/>
            <a:r>
              <a:rPr lang="en-US" sz="2000" dirty="0" smtClean="0"/>
              <a:t>Exploit static analysis result to exclude race free code from runtime analysis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5232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TSan</a:t>
            </a:r>
            <a:r>
              <a:rPr lang="en-US" sz="2400" dirty="0" smtClean="0"/>
              <a:t> </a:t>
            </a:r>
            <a:r>
              <a:rPr lang="en-US" sz="2400" dirty="0" smtClean="0"/>
              <a:t>data race runtime analysis</a:t>
            </a:r>
          </a:p>
          <a:p>
            <a:r>
              <a:rPr lang="en-US" sz="2400" dirty="0" smtClean="0"/>
              <a:t>Instrumented OpenMP runtime</a:t>
            </a:r>
          </a:p>
          <a:p>
            <a:pPr lvl="1"/>
            <a:r>
              <a:rPr lang="en-US" sz="2000" dirty="0" smtClean="0">
                <a:effectLst/>
              </a:rPr>
              <a:t>Annotations mechanism to communicate </a:t>
            </a:r>
            <a:r>
              <a:rPr lang="en-US" sz="2000" dirty="0" err="1" smtClean="0">
                <a:effectLst/>
              </a:rPr>
              <a:t>TSan</a:t>
            </a:r>
            <a:r>
              <a:rPr lang="en-US" sz="2000" dirty="0" smtClean="0">
                <a:effectLst/>
              </a:rPr>
              <a:t> runtime about happens-before relations between threads</a:t>
            </a:r>
          </a:p>
          <a:p>
            <a:pPr lvl="1"/>
            <a:r>
              <a:rPr lang="en-US" sz="2000" dirty="0" smtClean="0"/>
              <a:t>Unknown synchronization mechanism (i.e. barriers, </a:t>
            </a:r>
            <a:r>
              <a:rPr lang="en-US" sz="2000" dirty="0" err="1" smtClean="0"/>
              <a:t>criticals</a:t>
            </a:r>
            <a:r>
              <a:rPr lang="en-US" sz="2000" dirty="0" smtClean="0"/>
              <a:t>, etc</a:t>
            </a:r>
            <a:r>
              <a:rPr lang="en-US" sz="2000" dirty="0"/>
              <a:t>.</a:t>
            </a:r>
            <a:r>
              <a:rPr lang="en-US" sz="2000" dirty="0" smtClean="0"/>
              <a:t>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822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Archer Static Analysis at Work</a:t>
            </a:r>
            <a:endParaRPr lang="en-US" sz="2700" dirty="0"/>
          </a:p>
        </p:txBody>
      </p:sp>
      <p:pic>
        <p:nvPicPr>
          <p:cNvPr id="5" name="Picture 4" descr="archer_code_exampl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0" y="1600200"/>
            <a:ext cx="5339059" cy="496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7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Archer Runtime with Annotated OpenMP Runtime</a:t>
            </a:r>
            <a:endParaRPr lang="en-US" sz="27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3849" y="1491028"/>
            <a:ext cx="3786428" cy="4629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smtClean="0">
                <a:cs typeface="Calibri"/>
              </a:rPr>
              <a:t>  6        </a:t>
            </a:r>
            <a:r>
              <a:rPr lang="de-DE" sz="2000" dirty="0" smtClean="0">
                <a:solidFill>
                  <a:srgbClr val="0000FF"/>
                </a:solidFill>
                <a:cs typeface="Calibri"/>
              </a:rPr>
              <a:t>#</a:t>
            </a:r>
            <a:r>
              <a:rPr lang="de-DE" sz="2000" dirty="0" err="1">
                <a:solidFill>
                  <a:srgbClr val="0000FF"/>
                </a:solidFill>
                <a:cs typeface="Calibri"/>
              </a:rPr>
              <a:t>pragma</a:t>
            </a:r>
            <a:r>
              <a:rPr lang="de-DE" sz="2000" dirty="0">
                <a:solidFill>
                  <a:srgbClr val="0000FF"/>
                </a:solidFill>
                <a:cs typeface="Calibri"/>
              </a:rPr>
              <a:t> </a:t>
            </a:r>
            <a:r>
              <a:rPr lang="de-DE" sz="2000" dirty="0" err="1">
                <a:solidFill>
                  <a:srgbClr val="0000FF"/>
                </a:solidFill>
                <a:cs typeface="Calibri"/>
              </a:rPr>
              <a:t>omp</a:t>
            </a:r>
            <a:r>
              <a:rPr lang="de-DE" sz="2000" dirty="0">
                <a:solidFill>
                  <a:srgbClr val="0000FF"/>
                </a:solidFill>
                <a:cs typeface="Calibri"/>
              </a:rPr>
              <a:t> </a:t>
            </a:r>
            <a:r>
              <a:rPr lang="de-DE" sz="2000" dirty="0" smtClean="0">
                <a:solidFill>
                  <a:srgbClr val="0000FF"/>
                </a:solidFill>
                <a:cs typeface="Calibri"/>
              </a:rPr>
              <a:t>parallel </a:t>
            </a:r>
            <a:r>
              <a:rPr lang="de-DE" sz="2000" dirty="0" err="1" smtClean="0">
                <a:solidFill>
                  <a:srgbClr val="0000FF"/>
                </a:solidFill>
                <a:cs typeface="Calibri"/>
              </a:rPr>
              <a:t>for</a:t>
            </a:r>
            <a:endParaRPr lang="de-DE" sz="2000" dirty="0">
              <a:solidFill>
                <a:srgbClr val="0000FF"/>
              </a:solidFill>
              <a:cs typeface="Calibri"/>
            </a:endParaRP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7        {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8             </a:t>
            </a:r>
            <a:r>
              <a:rPr lang="de-DE" sz="2000" dirty="0" err="1" smtClean="0">
                <a:latin typeface="Calibri"/>
                <a:cs typeface="Calibri"/>
              </a:rPr>
              <a:t>for</a:t>
            </a:r>
            <a:r>
              <a:rPr lang="de-DE" sz="2000" dirty="0" smtClean="0">
                <a:latin typeface="Calibri"/>
                <a:cs typeface="Calibri"/>
              </a:rPr>
              <a:t>(</a:t>
            </a:r>
            <a:r>
              <a:rPr lang="de-DE" sz="2000" dirty="0" err="1" smtClean="0">
                <a:latin typeface="Calibri"/>
                <a:cs typeface="Calibri"/>
              </a:rPr>
              <a:t>int</a:t>
            </a:r>
            <a:r>
              <a:rPr lang="de-DE" sz="2000" dirty="0" smtClean="0">
                <a:latin typeface="Calibri"/>
                <a:cs typeface="Calibri"/>
              </a:rPr>
              <a:t> i = 0; i &lt; 100; i++)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9</a:t>
            </a:r>
            <a:r>
              <a:rPr lang="de-DE" sz="2000" dirty="0">
                <a:latin typeface="Calibri"/>
                <a:cs typeface="Calibri"/>
              </a:rPr>
              <a:t>	</a:t>
            </a:r>
            <a:r>
              <a:rPr lang="de-DE" sz="2000" dirty="0" smtClean="0">
                <a:latin typeface="Calibri"/>
                <a:cs typeface="Calibri"/>
              </a:rPr>
              <a:t>	      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 =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 *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[i];</a:t>
            </a:r>
          </a:p>
          <a:p>
            <a:pPr marL="457200" indent="-457200">
              <a:buAutoNum type="arabicPlain" startAt="10"/>
            </a:pPr>
            <a:r>
              <a:rPr lang="de-DE" sz="2000" dirty="0">
                <a:latin typeface="Calibri"/>
                <a:cs typeface="Calibri"/>
              </a:rPr>
              <a:t> </a:t>
            </a:r>
            <a:r>
              <a:rPr lang="de-DE" sz="2000" dirty="0" smtClean="0">
                <a:latin typeface="Calibri"/>
                <a:cs typeface="Calibri"/>
              </a:rPr>
              <a:t>   }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11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12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       #</a:t>
            </a:r>
            <a:r>
              <a:rPr lang="de-DE" sz="2000" dirty="0" err="1">
                <a:solidFill>
                  <a:srgbClr val="0000FF"/>
                </a:solidFill>
                <a:latin typeface="Calibri"/>
                <a:cs typeface="Calibri"/>
              </a:rPr>
              <a:t>pragma</a:t>
            </a:r>
            <a:r>
              <a:rPr lang="de-DE"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alibri"/>
                <a:cs typeface="Calibri"/>
              </a:rPr>
              <a:t>omp</a:t>
            </a:r>
            <a:r>
              <a:rPr lang="de-DE"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parallel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13        {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rgbClr val="000000"/>
                </a:solidFill>
                <a:latin typeface="Calibri"/>
                <a:cs typeface="Calibri"/>
              </a:rPr>
              <a:t>14            </a:t>
            </a:r>
            <a:r>
              <a:rPr lang="de-DE" sz="2000" dirty="0" err="1" smtClean="0">
                <a:latin typeface="Calibri"/>
                <a:cs typeface="Calibri"/>
              </a:rPr>
              <a:t>if</a:t>
            </a:r>
            <a:r>
              <a:rPr lang="de-DE" sz="2000" dirty="0" smtClean="0">
                <a:latin typeface="Calibri"/>
                <a:cs typeface="Calibri"/>
              </a:rPr>
              <a:t> </a:t>
            </a:r>
            <a:r>
              <a:rPr lang="de-DE" sz="2000" dirty="0">
                <a:latin typeface="Calibri"/>
                <a:cs typeface="Calibri"/>
              </a:rPr>
              <a:t>(</a:t>
            </a:r>
            <a:r>
              <a:rPr lang="de-DE" sz="2000" dirty="0">
                <a:solidFill>
                  <a:srgbClr val="FF0000"/>
                </a:solidFill>
                <a:latin typeface="Calibri"/>
                <a:cs typeface="Calibri"/>
              </a:rPr>
              <a:t>a &lt; 100</a:t>
            </a:r>
            <a:r>
              <a:rPr lang="de-DE" sz="2000" dirty="0">
                <a:latin typeface="Calibri"/>
                <a:cs typeface="Calibri"/>
              </a:rPr>
              <a:t>) </a:t>
            </a:r>
            <a:r>
              <a:rPr lang="de-DE" sz="2000" dirty="0" smtClean="0">
                <a:latin typeface="Calibri"/>
                <a:cs typeface="Calibri"/>
              </a:rPr>
              <a:t>{</a:t>
            </a:r>
          </a:p>
          <a:p>
            <a:pPr marL="0" indent="0">
              <a:buNone/>
            </a:pPr>
            <a:r>
              <a:rPr lang="ro-RO" sz="2000" dirty="0" smtClean="0">
                <a:solidFill>
                  <a:srgbClr val="000000"/>
                </a:solidFill>
                <a:latin typeface="Calibri"/>
                <a:cs typeface="Calibri"/>
              </a:rPr>
              <a:t>15                  </a:t>
            </a:r>
            <a:r>
              <a:rPr lang="ro-RO" sz="2000" dirty="0" smtClean="0">
                <a:solidFill>
                  <a:srgbClr val="0000FF"/>
                </a:solidFill>
                <a:latin typeface="Calibri"/>
                <a:cs typeface="Calibri"/>
              </a:rPr>
              <a:t>#pragma omp critical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16</a:t>
            </a:r>
            <a:r>
              <a:rPr lang="de-DE" sz="2000" dirty="0" smtClean="0">
                <a:solidFill>
                  <a:srgbClr val="FF0000"/>
                </a:solidFill>
                <a:latin typeface="Calibri"/>
                <a:cs typeface="Calibri"/>
              </a:rPr>
              <a:t>                  a</a:t>
            </a:r>
            <a:r>
              <a:rPr lang="de-DE" sz="2000" dirty="0">
                <a:solidFill>
                  <a:srgbClr val="FF0000"/>
                </a:solidFill>
                <a:latin typeface="Calibri"/>
                <a:cs typeface="Calibri"/>
              </a:rPr>
              <a:t>++</a:t>
            </a:r>
            <a:r>
              <a:rPr lang="de-DE" sz="2000" dirty="0" smtClean="0">
                <a:latin typeface="Calibri"/>
                <a:cs typeface="Calibri"/>
              </a:rPr>
              <a:t>;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17            }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18       }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19520" y="1491027"/>
            <a:ext cx="4920298" cy="514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Excluded from them runtime check because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it is race free.</a:t>
            </a:r>
          </a:p>
          <a:p>
            <a:pPr marL="0" indent="0">
              <a:buFont typeface="Arial"/>
              <a:buNone/>
            </a:pPr>
            <a:endParaRPr lang="en-US" sz="20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WARNING: ThreadSanitizer: data race 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Read of size 4 at 0x7fffffffdcdc by thread T2: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#0 .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omp_outlined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. race.c:14 (race+0x0000004a6dce)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#1 __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kmp_invoke_microtask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&lt;null&gt; (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libomp_tsan.so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lang="de-DE" sz="400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endParaRPr lang="de-DE" sz="400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Previous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write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size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4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at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0x7fffffffdcdc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by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thread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#0 .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omp_outlined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. race.c:16 (race+0x0000004a6e2c)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#1 __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kmp_invoke_microtask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&lt;null&gt; (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libomp_tsan.so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lang="de-DE" sz="2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110277" y="1491027"/>
            <a:ext cx="0" cy="53254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5"/>
          <p:cNvCxnSpPr/>
          <p:nvPr/>
        </p:nvCxnSpPr>
        <p:spPr>
          <a:xfrm rot="10800000" flipV="1">
            <a:off x="2703776" y="3125715"/>
            <a:ext cx="1515747" cy="1494884"/>
          </a:xfrm>
          <a:prstGeom prst="bentConnector3">
            <a:avLst>
              <a:gd name="adj1" fmla="val 81"/>
            </a:avLst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"/>
          <p:cNvCxnSpPr/>
          <p:nvPr/>
        </p:nvCxnSpPr>
        <p:spPr>
          <a:xfrm rot="10800000" flipV="1">
            <a:off x="2239492" y="4895522"/>
            <a:ext cx="1980032" cy="486358"/>
          </a:xfrm>
          <a:prstGeom prst="bentConnector3">
            <a:avLst>
              <a:gd name="adj1" fmla="val 185"/>
            </a:avLst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98066" y="1611689"/>
            <a:ext cx="261481" cy="1695390"/>
            <a:chOff x="3698066" y="1417638"/>
            <a:chExt cx="261481" cy="169539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3947095" y="1417638"/>
              <a:ext cx="12452" cy="169539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710518" y="1417638"/>
              <a:ext cx="249029" cy="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98066" y="3101648"/>
              <a:ext cx="249029" cy="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959547" y="1716140"/>
            <a:ext cx="259974" cy="0"/>
          </a:xfrm>
          <a:prstGeom prst="line">
            <a:avLst/>
          </a:prstGeom>
          <a:ln>
            <a:solidFill>
              <a:srgbClr val="008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6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Accomplished Research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/>
              </a:rPr>
              <a:t>First open source OpenMP data race detector tool</a:t>
            </a:r>
          </a:p>
          <a:p>
            <a:r>
              <a:rPr lang="en-US" sz="2400" dirty="0" smtClean="0">
                <a:effectLst/>
              </a:rPr>
              <a:t>Experimental results show on average 25% reduction of runtime overhead</a:t>
            </a:r>
          </a:p>
          <a:p>
            <a:r>
              <a:rPr lang="en-US" sz="2400" dirty="0" smtClean="0">
                <a:effectLst/>
              </a:rPr>
              <a:t>First usage by HPC community</a:t>
            </a:r>
          </a:p>
          <a:p>
            <a:r>
              <a:rPr lang="en-US" sz="2400" dirty="0" smtClean="0">
                <a:effectLst/>
              </a:rPr>
              <a:t>Presentation at IPDPS’16</a:t>
            </a:r>
            <a:endParaRPr lang="en-US" sz="2400" dirty="0">
              <a:effectLst/>
            </a:endParaRPr>
          </a:p>
        </p:txBody>
      </p:sp>
      <p:pic>
        <p:nvPicPr>
          <p:cNvPr id="3" name="Picture 2" descr="archer_log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953" y="4957166"/>
            <a:ext cx="3103848" cy="154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8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rbel"/>
                <a:cs typeface="Corbel"/>
              </a:rPr>
              <a:t>Increased adoption of on-node parallelism in HPC</a:t>
            </a:r>
            <a:endParaRPr lang="en-US" dirty="0"/>
          </a:p>
        </p:txBody>
      </p:sp>
      <p:pic>
        <p:nvPicPr>
          <p:cNvPr id="5" name="Picture 4" descr="sequo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72981"/>
            <a:ext cx="2980898" cy="2101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20" y="1541125"/>
            <a:ext cx="3607080" cy="2095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8098" y="5166867"/>
            <a:ext cx="524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Sequoia</a:t>
            </a:r>
          </a:p>
          <a:p>
            <a:pPr algn="ctr"/>
            <a:r>
              <a:rPr lang="en-US" sz="2400" b="1" dirty="0" smtClean="0"/>
              <a:t>17 PFLOPS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176405"/>
            <a:ext cx="462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Tianhe-2</a:t>
            </a:r>
          </a:p>
          <a:p>
            <a:pPr algn="ctr"/>
            <a:r>
              <a:rPr lang="en-US" sz="2400" b="1" dirty="0" smtClean="0"/>
              <a:t>33 PFLOPS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63681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Peta</a:t>
            </a:r>
            <a:r>
              <a:rPr lang="en-US" sz="4000" b="1" dirty="0" smtClean="0"/>
              <a:t>-Scale Machines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4329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xample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18" y="1417638"/>
            <a:ext cx="3524782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</a:t>
            </a:r>
            <a:r>
              <a:rPr lang="en-US" dirty="0" smtClean="0"/>
              <a:t>lock-less runtime algorithm</a:t>
            </a:r>
            <a:br>
              <a:rPr lang="en-US" dirty="0" smtClean="0"/>
            </a:br>
            <a:r>
              <a:rPr lang="en-US" sz="2700" dirty="0" smtClean="0"/>
              <a:t>Exploit structured OpenMP parallelism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1" y="1600200"/>
            <a:ext cx="536391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OpenMP concurrency model</a:t>
            </a:r>
          </a:p>
          <a:p>
            <a:pPr lvl="1"/>
            <a:r>
              <a:rPr lang="en-US" dirty="0" smtClean="0"/>
              <a:t>Race within parallel region    (e.g. 3 and 4)</a:t>
            </a:r>
          </a:p>
          <a:p>
            <a:pPr lvl="1"/>
            <a:r>
              <a:rPr lang="en-US" dirty="0" smtClean="0"/>
              <a:t>Race across parallel regions   (e.g. 8 and 5)</a:t>
            </a:r>
          </a:p>
          <a:p>
            <a:pPr lvl="1"/>
            <a:r>
              <a:rPr lang="en-US" dirty="0" smtClean="0"/>
              <a:t>No race between threads that belong to consequent parallel regions (e.g. 3 and 9)</a:t>
            </a:r>
          </a:p>
          <a:p>
            <a:r>
              <a:rPr lang="en-US" dirty="0" smtClean="0"/>
              <a:t>Labeling approach</a:t>
            </a:r>
          </a:p>
          <a:p>
            <a:r>
              <a:rPr lang="en-US" dirty="0" smtClean="0"/>
              <a:t>Limit data race checking only to concurrent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2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</a:t>
            </a:r>
            <a:r>
              <a:rPr lang="en-US" dirty="0" smtClean="0"/>
              <a:t>lock-less runtime algorithm</a:t>
            </a:r>
            <a:br>
              <a:rPr lang="en-US" dirty="0" smtClean="0"/>
            </a:br>
            <a:r>
              <a:rPr lang="en-US" sz="2700" dirty="0" smtClean="0"/>
              <a:t>OpenMP Formal Concurrency Model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Definition of OpenMP concurrency structure</a:t>
            </a:r>
          </a:p>
          <a:p>
            <a:pPr lvl="1"/>
            <a:r>
              <a:rPr lang="en-US" sz="3200" dirty="0" smtClean="0"/>
              <a:t>State machine and a set of transition rules</a:t>
            </a:r>
          </a:p>
          <a:p>
            <a:pPr lvl="1"/>
            <a:r>
              <a:rPr lang="en-US" sz="3200" dirty="0" smtClean="0"/>
              <a:t>Rules model the behavior of the OpenMP constructs (e.g. parallel begin and end, barriers, critical sections, loads/stores, etc.)</a:t>
            </a:r>
          </a:p>
          <a:p>
            <a:pPr lvl="1"/>
            <a:r>
              <a:rPr lang="en-US" sz="3200" dirty="0" smtClean="0"/>
              <a:t>“</a:t>
            </a:r>
            <a:r>
              <a:rPr lang="en-US" sz="3200" dirty="0" err="1" smtClean="0"/>
              <a:t>RaceCheck</a:t>
            </a:r>
            <a:r>
              <a:rPr lang="en-US" sz="3200" dirty="0" smtClean="0"/>
              <a:t>” rule can fire anytime during the state machine execution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655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</a:t>
            </a:r>
            <a:r>
              <a:rPr lang="en-US" dirty="0" smtClean="0"/>
              <a:t>lock-less runtime algorithm</a:t>
            </a:r>
            <a:br>
              <a:rPr lang="en-US" dirty="0" smtClean="0"/>
            </a:br>
            <a:r>
              <a:rPr lang="en-US" sz="2700" dirty="0" smtClean="0"/>
              <a:t>Implementation as Approximation of the State Machine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Corner cases in OpenMP data race checking</a:t>
            </a:r>
          </a:p>
          <a:p>
            <a:r>
              <a:rPr lang="en-US" dirty="0" smtClean="0"/>
              <a:t>Lock-free data structure to model the concurrency structure of a parallel region</a:t>
            </a:r>
          </a:p>
          <a:p>
            <a:r>
              <a:rPr lang="en-US" dirty="0" smtClean="0"/>
              <a:t>Store a representative set of memory accesses (e.g. sampling, etc.)</a:t>
            </a:r>
          </a:p>
          <a:p>
            <a:r>
              <a:rPr lang="en-US" dirty="0" smtClean="0"/>
              <a:t>Perform race checking at barrier checkpoints</a:t>
            </a:r>
          </a:p>
          <a:p>
            <a:r>
              <a:rPr lang="en-US" dirty="0" smtClean="0"/>
              <a:t>Implementation based on OpenMP Tools API (OMPT)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5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Timeline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2700" dirty="0" smtClean="0">
                <a:solidFill>
                  <a:prstClr val="black"/>
                </a:solidFill>
              </a:rPr>
              <a:t>Past and future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Feasibility of combining static and dynamic analysis for OpenMP data race detection    [LLVM-HPC WS/SC’14]</a:t>
            </a:r>
          </a:p>
          <a:p>
            <a:r>
              <a:rPr lang="en-US" sz="3000" dirty="0" smtClean="0"/>
              <a:t>Archer v1 – static analysis and </a:t>
            </a:r>
            <a:r>
              <a:rPr lang="en-US" sz="3000" dirty="0" err="1" smtClean="0"/>
              <a:t>TSan</a:t>
            </a:r>
            <a:r>
              <a:rPr lang="en-US" sz="3000" dirty="0" smtClean="0"/>
              <a:t> runtime [IPDPS’16]</a:t>
            </a:r>
          </a:p>
          <a:p>
            <a:r>
              <a:rPr lang="en-US" sz="3000" dirty="0" smtClean="0"/>
              <a:t>Clock-less runtime algorithm [POPL’17, PPoPP’17]</a:t>
            </a:r>
          </a:p>
          <a:p>
            <a:r>
              <a:rPr lang="en-US" sz="3000" dirty="0" smtClean="0"/>
              <a:t>Archer v2 – static </a:t>
            </a:r>
            <a:r>
              <a:rPr lang="en-US" sz="3000" dirty="0"/>
              <a:t>analysis and clock-less runtime algorithm [PLDI’17, IPDPS’17]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8235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prstClr val="black"/>
                </a:solidFill>
              </a:rPr>
              <a:t>Questions</a:t>
            </a:r>
            <a:r>
              <a:rPr lang="en-US" sz="4400" dirty="0">
                <a:solidFill>
                  <a:prstClr val="black"/>
                </a:solidFill>
              </a:rPr>
              <a:t>?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837444" y="25939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3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>
                <a:latin typeface="Corbel"/>
                <a:cs typeface="Corbel"/>
              </a:rPr>
              <a:t>Architectural trends make HPC debugging </a:t>
            </a:r>
            <a:r>
              <a:rPr lang="en-US" sz="2400" dirty="0" smtClean="0">
                <a:latin typeface="Corbel"/>
                <a:cs typeface="Corbel"/>
              </a:rPr>
              <a:t>a </a:t>
            </a:r>
            <a:r>
              <a:rPr lang="en-US" sz="2400" dirty="0">
                <a:latin typeface="Corbel"/>
                <a:cs typeface="Corbel"/>
              </a:rPr>
              <a:t>greater </a:t>
            </a:r>
            <a:r>
              <a:rPr lang="en-US" sz="2400" dirty="0" smtClean="0">
                <a:latin typeface="Corbel"/>
                <a:cs typeface="Corbel"/>
              </a:rPr>
              <a:t>challenge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380934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rbel" panose="020B0503020204020204" pitchFamily="34" charset="0"/>
              </a:rPr>
              <a:t>Amounts of concurrency grow exponentially</a:t>
            </a:r>
          </a:p>
          <a:p>
            <a:r>
              <a:rPr lang="en-US" sz="2800" dirty="0" smtClean="0">
                <a:latin typeface="Corbel" panose="020B0503020204020204" pitchFamily="34" charset="0"/>
              </a:rPr>
              <a:t>Explosion </a:t>
            </a:r>
            <a:r>
              <a:rPr lang="en-US" sz="2800" dirty="0">
                <a:latin typeface="Corbel" panose="020B0503020204020204" pitchFamily="34" charset="0"/>
              </a:rPr>
              <a:t>of on-node parallelism options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More cores, </a:t>
            </a:r>
            <a:r>
              <a:rPr lang="en-US" sz="2400" dirty="0" smtClean="0">
                <a:latin typeface="Corbel" panose="020B0503020204020204" pitchFamily="34" charset="0"/>
              </a:rPr>
              <a:t>SIMD </a:t>
            </a:r>
            <a:r>
              <a:rPr lang="en-US" sz="2400" dirty="0">
                <a:latin typeface="Corbel" panose="020B0503020204020204" pitchFamily="34" charset="0"/>
              </a:rPr>
              <a:t>units, accelerators (GPUs</a:t>
            </a:r>
            <a:r>
              <a:rPr lang="en-US" sz="2400" dirty="0" smtClean="0">
                <a:latin typeface="Corbel" panose="020B0503020204020204" pitchFamily="34" charset="0"/>
              </a:rPr>
              <a:t>), etc.</a:t>
            </a:r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Bring applications to a crossroad for hybrid </a:t>
            </a:r>
            <a:r>
              <a:rPr lang="en-US" sz="2400" dirty="0" smtClean="0">
                <a:latin typeface="Corbel" panose="020B0503020204020204" pitchFamily="34" charset="0"/>
              </a:rPr>
              <a:t>parallelism</a:t>
            </a:r>
            <a:endParaRPr lang="en-US" sz="2400" dirty="0">
              <a:latin typeface="Corbel" panose="020B0503020204020204" pitchFamily="34" charset="0"/>
            </a:endParaRPr>
          </a:p>
          <a:p>
            <a:pPr lvl="2"/>
            <a:r>
              <a:rPr lang="en-US" sz="2000" dirty="0" smtClean="0">
                <a:latin typeface="Corbel" panose="020B0503020204020204" pitchFamily="34" charset="0"/>
              </a:rPr>
              <a:t>i.e.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</a:rPr>
              <a:t>MPI + </a:t>
            </a:r>
            <a:r>
              <a:rPr lang="en-US" sz="2000" dirty="0" smtClean="0">
                <a:latin typeface="Corbel" panose="020B0503020204020204" pitchFamily="34" charset="0"/>
              </a:rPr>
              <a:t>OpenMP</a:t>
            </a:r>
            <a:endParaRPr lang="en-US" sz="2000" dirty="0">
              <a:latin typeface="Corbel" panose="020B0503020204020204" pitchFamily="34" charset="0"/>
            </a:endParaRP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More sources of non-determinism: </a:t>
            </a:r>
            <a:r>
              <a:rPr lang="en-US" sz="2400" dirty="0" smtClean="0">
                <a:latin typeface="Corbel" panose="020B0503020204020204" pitchFamily="34" charset="0"/>
              </a:rPr>
              <a:t>OpenMP </a:t>
            </a:r>
            <a:r>
              <a:rPr lang="en-US" sz="2400" dirty="0">
                <a:latin typeface="Corbel" panose="020B0503020204020204" pitchFamily="34" charset="0"/>
              </a:rPr>
              <a:t>data races</a:t>
            </a:r>
          </a:p>
          <a:p>
            <a:r>
              <a:rPr lang="en-US" sz="2800" dirty="0">
                <a:latin typeface="Corbel"/>
                <a:cs typeface="Corbel"/>
              </a:rPr>
              <a:t>Need more capable and scalable tools</a:t>
            </a:r>
          </a:p>
          <a:p>
            <a:pPr lvl="1"/>
            <a:r>
              <a:rPr lang="en-US" sz="2400" dirty="0">
                <a:latin typeface="Corbel"/>
                <a:cs typeface="Corbel"/>
              </a:rPr>
              <a:t>General </a:t>
            </a:r>
            <a:r>
              <a:rPr lang="en-US" sz="2400" dirty="0" smtClean="0">
                <a:latin typeface="Corbel"/>
                <a:cs typeface="Corbel"/>
              </a:rPr>
              <a:t>strategy – bring </a:t>
            </a:r>
            <a:r>
              <a:rPr lang="en-US" sz="2400" dirty="0">
                <a:latin typeface="Corbel"/>
                <a:cs typeface="Corbel"/>
              </a:rPr>
              <a:t>best capabilities and compose them </a:t>
            </a:r>
          </a:p>
        </p:txBody>
      </p:sp>
    </p:spTree>
    <p:extLst>
      <p:ext uri="{BB962C8B-B14F-4D97-AF65-F5344CB8AC3E}">
        <p14:creationId xmlns:p14="http://schemas.microsoft.com/office/powerpoint/2010/main" val="67208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OpenMP is widely used in HPC applications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4596152" cy="380934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orbel"/>
                <a:cs typeface="Corbel"/>
              </a:rPr>
              <a:t>HYDRA </a:t>
            </a:r>
            <a:r>
              <a:rPr lang="en-US" sz="2200" dirty="0" smtClean="0">
                <a:latin typeface="Corbel"/>
                <a:cs typeface="Corbel"/>
              </a:rPr>
              <a:t>– large </a:t>
            </a:r>
            <a:r>
              <a:rPr lang="en-US" sz="2200" dirty="0" err="1" smtClean="0">
                <a:latin typeface="Corbel"/>
                <a:cs typeface="Corbel"/>
              </a:rPr>
              <a:t>multiphysics</a:t>
            </a:r>
            <a:r>
              <a:rPr lang="en-US" sz="2200" dirty="0" smtClean="0">
                <a:latin typeface="Corbel"/>
                <a:cs typeface="Corbel"/>
              </a:rPr>
              <a:t> MPI/OpenMP application</a:t>
            </a:r>
          </a:p>
          <a:p>
            <a:r>
              <a:rPr lang="en-US" sz="2200" dirty="0" smtClean="0">
                <a:latin typeface="Corbel"/>
                <a:cs typeface="Corbel"/>
              </a:rPr>
              <a:t>Non-deterministic crashes on a threaded version of </a:t>
            </a:r>
            <a:r>
              <a:rPr lang="en-US" sz="2200" dirty="0" err="1" smtClean="0">
                <a:latin typeface="Corbel"/>
                <a:cs typeface="Corbel"/>
              </a:rPr>
              <a:t>Hypre</a:t>
            </a:r>
            <a:r>
              <a:rPr lang="en-US" sz="2200" dirty="0" smtClean="0">
                <a:latin typeface="Corbel"/>
                <a:cs typeface="Corbel"/>
              </a:rPr>
              <a:t> library</a:t>
            </a:r>
            <a:endParaRPr lang="en-US" sz="2200" dirty="0">
              <a:latin typeface="Corbel"/>
              <a:cs typeface="Corbel"/>
            </a:endParaRPr>
          </a:p>
          <a:p>
            <a:r>
              <a:rPr lang="en-US" sz="2200" dirty="0">
                <a:latin typeface="Corbel"/>
                <a:cs typeface="Corbel"/>
              </a:rPr>
              <a:t>Above certain optimization levels and certain scales (8K MPI processes</a:t>
            </a:r>
            <a:r>
              <a:rPr lang="en-US" sz="2200" dirty="0" smtClean="0">
                <a:latin typeface="Corbel"/>
                <a:cs typeface="Corbel"/>
              </a:rPr>
              <a:t>)</a:t>
            </a:r>
          </a:p>
          <a:p>
            <a:r>
              <a:rPr lang="en-US" sz="2200" dirty="0" smtClean="0">
                <a:latin typeface="Corbel"/>
                <a:cs typeface="Corbel"/>
              </a:rPr>
              <a:t>Suspected data race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Corbel"/>
                <a:cs typeface="Corbel"/>
              </a:rPr>
              <a:t>Cost scientists months …</a:t>
            </a:r>
            <a:endParaRPr lang="en-US" sz="2200" b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69" y="2632383"/>
            <a:ext cx="3188231" cy="25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Gap in High-End computing environment 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1499143"/>
          </a:xfrm>
        </p:spPr>
        <p:txBody>
          <a:bodyPr>
            <a:noAutofit/>
          </a:bodyPr>
          <a:lstStyle/>
          <a:p>
            <a:r>
              <a:rPr lang="en-US" sz="2600" dirty="0"/>
              <a:t>Data race bugs in multi-threaded environment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One </a:t>
            </a:r>
            <a:r>
              <a:rPr lang="en-US" sz="2200" dirty="0"/>
              <a:t>of the most notorious sources of unsafe non-</a:t>
            </a:r>
            <a:r>
              <a:rPr lang="en-US" sz="2200" dirty="0" smtClean="0"/>
              <a:t>determinism</a:t>
            </a:r>
            <a:endParaRPr lang="en-US" sz="2200" dirty="0"/>
          </a:p>
          <a:p>
            <a:pPr lvl="1"/>
            <a:r>
              <a:rPr lang="en-US" sz="2200" dirty="0"/>
              <a:t>Identifying them in large OpenMP applications is highly </a:t>
            </a:r>
            <a:r>
              <a:rPr lang="en-US" sz="2200" dirty="0" smtClean="0"/>
              <a:t>challenging</a:t>
            </a:r>
            <a:endParaRPr lang="en-US" sz="2200" dirty="0">
              <a:effectLst/>
            </a:endParaRPr>
          </a:p>
        </p:txBody>
      </p:sp>
      <p:pic>
        <p:nvPicPr>
          <p:cNvPr id="3" name="Picture 2" descr="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9482"/>
            <a:ext cx="8229600" cy="18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Overview of Data Race 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Static analyses</a:t>
            </a:r>
          </a:p>
          <a:p>
            <a:r>
              <a:rPr lang="en-US" dirty="0" smtClean="0"/>
              <a:t>Dynamic analyses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8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Static Data 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Static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Reason about all inputs/</a:t>
            </a:r>
            <a:r>
              <a:rPr lang="en-US" dirty="0" err="1"/>
              <a:t>interleavings</a:t>
            </a:r>
            <a:endParaRPr lang="en-US" dirty="0"/>
          </a:p>
          <a:p>
            <a:pPr lvl="1"/>
            <a:r>
              <a:rPr lang="en-US" dirty="0"/>
              <a:t>Very imprecise, many “false positives” and “false negatives” (miss races)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scalable and fast (i.e. no runtime overhead)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Tools: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Intel Static Security Analysis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Support C/C++ and </a:t>
            </a:r>
            <a:r>
              <a:rPr lang="en-US" dirty="0" smtClean="0"/>
              <a:t>Fortran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2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Dynamic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precise, no false positives</a:t>
            </a:r>
          </a:p>
          <a:p>
            <a:pPr lvl="1"/>
            <a:r>
              <a:rPr lang="en-US" dirty="0"/>
              <a:t>Reports races only in branches of the programs that are actually executed</a:t>
            </a:r>
          </a:p>
          <a:p>
            <a:pPr lvl="1"/>
            <a:r>
              <a:rPr lang="en-US" dirty="0"/>
              <a:t>Very high runtime and memory overhead (5-20x for best tools)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Techniques: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Lockset Algorithm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Happens-Before Relation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Hybrid data race detection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combination of lockset and happens-before 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6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Tools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Not </a:t>
            </a:r>
            <a:r>
              <a:rPr lang="en-US" sz="2400" dirty="0" smtClean="0"/>
              <a:t>many (OpenMP) </a:t>
            </a:r>
            <a:r>
              <a:rPr lang="en-US" sz="2400" dirty="0"/>
              <a:t>data race detectors out there!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Commercial tools: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Intel Inspector XE: </a:t>
            </a:r>
            <a:r>
              <a:rPr lang="en-US" sz="2000" dirty="0" err="1"/>
              <a:t>Pthread</a:t>
            </a:r>
            <a:r>
              <a:rPr lang="en-US" sz="2000" dirty="0"/>
              <a:t> and OpenMP C/C++ and Fortran</a:t>
            </a:r>
            <a:endParaRPr lang="en-US" sz="12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Sun Studio Data-Race Detection Tool: </a:t>
            </a:r>
            <a:r>
              <a:rPr lang="en-US" sz="2000" dirty="0" err="1"/>
              <a:t>Pthread</a:t>
            </a:r>
            <a:r>
              <a:rPr lang="en-US" sz="2000" dirty="0"/>
              <a:t> and OpenMP C/C+</a:t>
            </a:r>
            <a:r>
              <a:rPr lang="en-US" sz="2000" dirty="0" smtClean="0"/>
              <a:t>+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400" dirty="0"/>
              <a:t>Open-source tools: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Helgrind</a:t>
            </a:r>
            <a:r>
              <a:rPr lang="en-US" sz="2000" dirty="0"/>
              <a:t> (based on </a:t>
            </a:r>
            <a:r>
              <a:rPr lang="en-US" sz="2000" dirty="0" err="1"/>
              <a:t>Valgrind</a:t>
            </a:r>
            <a:r>
              <a:rPr lang="en-US" sz="2000" dirty="0"/>
              <a:t>): </a:t>
            </a:r>
            <a:r>
              <a:rPr lang="en-US" sz="2000" dirty="0" err="1"/>
              <a:t>Pthread</a:t>
            </a:r>
            <a:r>
              <a:rPr lang="en-US" sz="2000" dirty="0"/>
              <a:t> C/C++ and Fortran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Thread Sanitizer: </a:t>
            </a:r>
            <a:r>
              <a:rPr lang="en-US" sz="2000" dirty="0" err="1"/>
              <a:t>Pthread</a:t>
            </a:r>
            <a:r>
              <a:rPr lang="en-US" sz="2000" dirty="0"/>
              <a:t> C/C++ and </a:t>
            </a:r>
            <a:r>
              <a:rPr lang="en-US" sz="2000" dirty="0" smtClean="0"/>
              <a:t>Go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591231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High runtime and memory overhead!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100x slower on HPC application!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6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12337</TotalTime>
  <Words>1153</Words>
  <Application>Microsoft Macintosh PowerPoint</Application>
  <PresentationFormat>On-screen Show (4:3)</PresentationFormat>
  <Paragraphs>192</Paragraphs>
  <Slides>24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Low overhead data race detection in large structured parallel applications </vt:lpstr>
      <vt:lpstr>Motivation Increased adoption of on-node parallelism in HPC</vt:lpstr>
      <vt:lpstr>Motivation Architectural trends make HPC debugging a greater challenge</vt:lpstr>
      <vt:lpstr>Motivation OpenMP is widely used in HPC applications</vt:lpstr>
      <vt:lpstr>Motivation Gap in High-End computing environment </vt:lpstr>
      <vt:lpstr>State of the art Overview of Data Race Detection Techniques</vt:lpstr>
      <vt:lpstr>State of the art Static Data Race Detection Techniques</vt:lpstr>
      <vt:lpstr>State of the art Dynamic Data Race Detection Techniques</vt:lpstr>
      <vt:lpstr>State of the art Dynamic Data Race Detection Tools</vt:lpstr>
      <vt:lpstr>Overall Research Plan Low overhead data race detection for OpenMP</vt:lpstr>
      <vt:lpstr>Overall Research Plan Step-by-step contributions for OpenMP data race checking</vt:lpstr>
      <vt:lpstr>Static Analysis Blacklisting Sequential Code</vt:lpstr>
      <vt:lpstr>Static Analysis Blacklisting Sequential Code</vt:lpstr>
      <vt:lpstr>Static Analysis Data Dependency Analysis</vt:lpstr>
      <vt:lpstr>Archer v1 Combining Static and Dynamic Analysis</vt:lpstr>
      <vt:lpstr>Archer v1 Combining Static and Dynamic Analysis</vt:lpstr>
      <vt:lpstr>Example Archer Static Analysis at Work</vt:lpstr>
      <vt:lpstr>Example Archer Runtime with Annotated OpenMP Runtime</vt:lpstr>
      <vt:lpstr>Archer v1 Accomplished Research</vt:lpstr>
      <vt:lpstr>Clock-less runtime algorithm Exploit structured OpenMP parallelism</vt:lpstr>
      <vt:lpstr>Clock-less runtime algorithm OpenMP Formal Concurrency Model</vt:lpstr>
      <vt:lpstr>Clock-less runtime algorithm Implementation as Approximation of the State Machine</vt:lpstr>
      <vt:lpstr>Timeline Past and future publications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races in Parallel and High Performance Computing</dc:title>
  <dc:creator>Simone Atzeni</dc:creator>
  <cp:lastModifiedBy>Simone Atzeni</cp:lastModifiedBy>
  <cp:revision>569</cp:revision>
  <cp:lastPrinted>2016-02-02T00:09:20Z</cp:lastPrinted>
  <dcterms:created xsi:type="dcterms:W3CDTF">2016-01-28T17:31:15Z</dcterms:created>
  <dcterms:modified xsi:type="dcterms:W3CDTF">2016-04-28T01:49:07Z</dcterms:modified>
</cp:coreProperties>
</file>