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12" r:id="rId3"/>
  </p:sldMasterIdLst>
  <p:sldIdLst>
    <p:sldId id="271" r:id="rId4"/>
    <p:sldId id="257" r:id="rId5"/>
    <p:sldId id="258" r:id="rId6"/>
    <p:sldId id="260" r:id="rId7"/>
    <p:sldId id="262" r:id="rId8"/>
    <p:sldId id="263" r:id="rId9"/>
    <p:sldId id="264" r:id="rId10"/>
    <p:sldId id="265" r:id="rId11"/>
    <p:sldId id="273" r:id="rId12"/>
    <p:sldId id="274" r:id="rId13"/>
    <p:sldId id="266" r:id="rId14"/>
    <p:sldId id="267" r:id="rId15"/>
    <p:sldId id="268" r:id="rId16"/>
    <p:sldId id="269"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00000-0000-0000-0000-000000000000}" v="58" dt="2021-03-22T10:42:40.056"/>
    <p1510:client id="{0010B79F-002B-0000-90FE-97EFE1A61B23}" v="523" dt="2021-03-23T12:03:17.451"/>
    <p1510:client id="{05CEB69F-F0F3-0000-8597-FF192C313284}" v="148" dt="2021-03-22T16:41:35.688"/>
    <p1510:client id="{130EB79F-80C6-0000-841B-0DFC360A16A6}" v="148" dt="2021-03-23T11:22:11.753"/>
    <p1510:client id="{37F9B79F-8085-0000-8597-FC5F405E7254}" v="43" dt="2021-03-26T07:43:14.296"/>
    <p1510:client id="{92CDC89F-2031-0000-9098-A09698E9DEC5}" v="6" dt="2021-05-17T14:18:04.712"/>
    <p1510:client id="{A63AC69F-E068-0000-9060-597F8E3EB5B7}" v="3" dt="2021-05-09T14:27:31.610"/>
    <p1510:client id="{B09F67A3-3BE4-456C-9370-58E45B7B413F}" v="1247" dt="2021-03-22T15:57:25.625"/>
    <p1510:client id="{C545CCDB-D801-9A19-4A5E-FA6FDFDFB0BD}" v="47" dt="2021-03-22T11:01:18.796"/>
    <p1510:client id="{C64462B0-ADC8-3460-4AB9-638CF45211DF}" v="22" dt="2021-03-26T06:00:39.357"/>
    <p1510:client id="{E587EBC9-9C5F-4C78-9A03-7788C225182B}" v="26" dt="2021-03-23T10:43:57.404"/>
    <p1510:client id="{F5FB2CA7-8E28-419D-B13A-3A7D31507413}" v="149" dt="2021-05-16T14:54:55.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2/8/2024</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67195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3208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2/8/2024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10338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66653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2/8/2024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10492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2/8/2024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92970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2/8/2024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7207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2/8/2024</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890319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2/8/2024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035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2/8/2024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495464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2/8/2024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3850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08/02/2024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2/8/2024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1168432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owardsdatascience.com/machine-learning-fundamentals-via-linear-regression-41a5d11f5220" TargetMode="External"/><Relationship Id="rId2" Type="http://schemas.openxmlformats.org/officeDocument/2006/relationships/hyperlink" Target="https://towardsdatascience.com/end-to-end-data-science-example-predicting-diabetes-with-logistic-regression-db9bc88b4d16"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gif"/><Relationship Id="rId4" Type="http://schemas.openxmlformats.org/officeDocument/2006/relationships/image" Target="../media/image10.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D6FBB9D-1CAA-4D05-AB33-BABDFE17B8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6" name="Rectangle 75">
            <a:extLst>
              <a:ext uri="{FF2B5EF4-FFF2-40B4-BE49-F238E27FC236}">
                <a16:creationId xmlns:a16="http://schemas.microsoft.com/office/drawing/2014/main" id="{04727B71-B4B6-4823-80A1-68C40B4751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8" name="Rectangle 77">
            <a:extLst>
              <a:ext uri="{FF2B5EF4-FFF2-40B4-BE49-F238E27FC236}">
                <a16:creationId xmlns:a16="http://schemas.microsoft.com/office/drawing/2014/main" id="{79A6DB05-9FB5-4B07-8675-74C23D4FD8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0" name="Rectangle 79">
            <a:extLst>
              <a:ext uri="{FF2B5EF4-FFF2-40B4-BE49-F238E27FC236}">
                <a16:creationId xmlns:a16="http://schemas.microsoft.com/office/drawing/2014/main" id="{50E4C519-FBE9-4ABE-A8F9-C2CBE32693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person, person, posing&#10;&#10;Description automatically generated">
            <a:extLst>
              <a:ext uri="{FF2B5EF4-FFF2-40B4-BE49-F238E27FC236}">
                <a16:creationId xmlns:a16="http://schemas.microsoft.com/office/drawing/2014/main" id="{277C790E-69E5-49BC-AE25-7958A05D7541}"/>
              </a:ext>
            </a:extLst>
          </p:cNvPr>
          <p:cNvPicPr>
            <a:picLocks noChangeAspect="1"/>
          </p:cNvPicPr>
          <p:nvPr/>
        </p:nvPicPr>
        <p:blipFill rotWithShape="1">
          <a:blip r:embed="rId2"/>
          <a:srcRect r="11618" b="-1"/>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82" name="Freeform: Shape 81">
            <a:extLst>
              <a:ext uri="{FF2B5EF4-FFF2-40B4-BE49-F238E27FC236}">
                <a16:creationId xmlns:a16="http://schemas.microsoft.com/office/drawing/2014/main" id="{80EC29FB-299E-49F3-8C7B-01199632A3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4" name="Freeform: Shape 83">
            <a:extLst>
              <a:ext uri="{FF2B5EF4-FFF2-40B4-BE49-F238E27FC236}">
                <a16:creationId xmlns:a16="http://schemas.microsoft.com/office/drawing/2014/main" id="{C29A2522-B27A-45C5-897B-79A1407D15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A93C3BC5-F75B-483D-BDA9-F2C94C05402A}"/>
              </a:ext>
            </a:extLst>
          </p:cNvPr>
          <p:cNvSpPr txBox="1">
            <a:spLocks/>
          </p:cNvSpPr>
          <p:nvPr/>
        </p:nvSpPr>
        <p:spPr>
          <a:xfrm>
            <a:off x="371094" y="1161288"/>
            <a:ext cx="3438144" cy="1239012"/>
          </a:xfr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Calibri Light"/>
                <a:cs typeface="Calibri Light"/>
              </a:rPr>
              <a:t>Diabetes Prediction using Logistic Regression</a:t>
            </a:r>
            <a:endParaRPr lang="en-GB" sz="2800" b="1" dirty="0">
              <a:latin typeface="Calibri Light"/>
              <a:ea typeface="+mj-lt"/>
              <a:cs typeface="Calibri Light"/>
            </a:endParaRPr>
          </a:p>
          <a:p>
            <a:pPr>
              <a:spcAft>
                <a:spcPts val="600"/>
              </a:spcAft>
            </a:pPr>
            <a:endParaRPr lang="en-US" sz="2800" b="1"/>
          </a:p>
        </p:txBody>
      </p:sp>
      <p:sp>
        <p:nvSpPr>
          <p:cNvPr id="86" name="Rectangle 85">
            <a:extLst>
              <a:ext uri="{FF2B5EF4-FFF2-40B4-BE49-F238E27FC236}">
                <a16:creationId xmlns:a16="http://schemas.microsoft.com/office/drawing/2014/main" id="{98E79BE4-34FE-485A-98A5-92CE8F7C4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B6E0178-0018-4C84-AD70-28B3F8F71F2B}"/>
              </a:ext>
            </a:extLst>
          </p:cNvPr>
          <p:cNvSpPr txBox="1"/>
          <p:nvPr/>
        </p:nvSpPr>
        <p:spPr>
          <a:xfrm>
            <a:off x="371094" y="2718054"/>
            <a:ext cx="3438906" cy="3207258"/>
          </a:xfr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sz="1700"/>
              <a:t>Name         :   V Ganesh</a:t>
            </a:r>
            <a:endParaRPr lang="en-US"/>
          </a:p>
          <a:p>
            <a:pPr>
              <a:lnSpc>
                <a:spcPct val="110000"/>
              </a:lnSpc>
              <a:spcAft>
                <a:spcPts val="600"/>
              </a:spcAft>
            </a:pPr>
            <a:r>
              <a:rPr lang="en-US" sz="1700"/>
              <a:t>Roll no        :  B18CS062</a:t>
            </a:r>
          </a:p>
          <a:p>
            <a:pPr>
              <a:lnSpc>
                <a:spcPct val="110000"/>
              </a:lnSpc>
              <a:spcAft>
                <a:spcPts val="600"/>
              </a:spcAft>
            </a:pPr>
            <a:r>
              <a:rPr lang="en-US" sz="1700"/>
              <a:t>Branch        :  CSE</a:t>
            </a:r>
          </a:p>
          <a:p>
            <a:pPr>
              <a:lnSpc>
                <a:spcPct val="110000"/>
              </a:lnSpc>
              <a:spcAft>
                <a:spcPts val="600"/>
              </a:spcAft>
            </a:pPr>
            <a:r>
              <a:rPr lang="en-US" sz="1700"/>
              <a:t>Section       :  CSE-II</a:t>
            </a:r>
          </a:p>
          <a:p>
            <a:pPr>
              <a:lnSpc>
                <a:spcPct val="110000"/>
              </a:lnSpc>
              <a:spcAft>
                <a:spcPts val="600"/>
              </a:spcAft>
            </a:pPr>
            <a:r>
              <a:rPr lang="en-US" sz="1700"/>
              <a:t>Year             : 2020-2021</a:t>
            </a:r>
          </a:p>
          <a:p>
            <a:pPr>
              <a:lnSpc>
                <a:spcPct val="110000"/>
              </a:lnSpc>
              <a:spcAft>
                <a:spcPts val="600"/>
              </a:spcAft>
            </a:pPr>
            <a:r>
              <a:rPr lang="en-US" sz="1700"/>
              <a:t>Counsellor : K. Johnson</a:t>
            </a:r>
          </a:p>
        </p:txBody>
      </p:sp>
    </p:spTree>
    <p:extLst>
      <p:ext uri="{BB962C8B-B14F-4D97-AF65-F5344CB8AC3E}">
        <p14:creationId xmlns:p14="http://schemas.microsoft.com/office/powerpoint/2010/main" val="1938085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25B3-42DA-4ACD-B145-7178F87D269E}"/>
              </a:ext>
            </a:extLst>
          </p:cNvPr>
          <p:cNvSpPr>
            <a:spLocks noGrp="1"/>
          </p:cNvSpPr>
          <p:nvPr>
            <p:ph type="title"/>
          </p:nvPr>
        </p:nvSpPr>
        <p:spPr/>
        <p:txBody>
          <a:bodyPr/>
          <a:lstStyle/>
          <a:p>
            <a:pPr algn="ctr"/>
            <a:r>
              <a:rPr lang="en-US" sz="3600" b="1" dirty="0">
                <a:cs typeface="Calibri Light"/>
              </a:rPr>
              <a:t>Project</a:t>
            </a:r>
            <a:r>
              <a:rPr lang="en-US" b="1" dirty="0">
                <a:cs typeface="Calibri Light"/>
              </a:rPr>
              <a:t> </a:t>
            </a:r>
            <a:r>
              <a:rPr lang="en-US" sz="3600" b="1" dirty="0">
                <a:cs typeface="Calibri Light"/>
              </a:rPr>
              <a:t>Execution</a:t>
            </a:r>
            <a:endParaRPr lang="en-US" sz="3600" dirty="0">
              <a:cs typeface="Calibri Light"/>
            </a:endParaRPr>
          </a:p>
        </p:txBody>
      </p:sp>
      <p:pic>
        <p:nvPicPr>
          <p:cNvPr id="8" name="Picture 8" descr="Text, letter&#10;&#10;Description automatically generated">
            <a:extLst>
              <a:ext uri="{FF2B5EF4-FFF2-40B4-BE49-F238E27FC236}">
                <a16:creationId xmlns:a16="http://schemas.microsoft.com/office/drawing/2014/main" id="{DA8821EB-2B7D-42AF-9D01-A573669A2355}"/>
              </a:ext>
            </a:extLst>
          </p:cNvPr>
          <p:cNvPicPr>
            <a:picLocks noGrp="1" noChangeAspect="1"/>
          </p:cNvPicPr>
          <p:nvPr>
            <p:ph idx="1"/>
          </p:nvPr>
        </p:nvPicPr>
        <p:blipFill>
          <a:blip r:embed="rId2"/>
          <a:stretch>
            <a:fillRect/>
          </a:stretch>
        </p:blipFill>
        <p:spPr>
          <a:xfrm>
            <a:off x="383426" y="2111570"/>
            <a:ext cx="5861110" cy="3808202"/>
          </a:xfrm>
        </p:spPr>
      </p:pic>
      <p:sp>
        <p:nvSpPr>
          <p:cNvPr id="4" name="Hexagon 3">
            <a:extLst>
              <a:ext uri="{FF2B5EF4-FFF2-40B4-BE49-F238E27FC236}">
                <a16:creationId xmlns:a16="http://schemas.microsoft.com/office/drawing/2014/main" id="{E36F3DB9-6F95-4C85-BA2B-DB7526103E55}"/>
              </a:ext>
            </a:extLst>
          </p:cNvPr>
          <p:cNvSpPr/>
          <p:nvPr/>
        </p:nvSpPr>
        <p:spPr>
          <a:xfrm>
            <a:off x="533572" y="570781"/>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6" name="Hexagon 5">
            <a:extLst>
              <a:ext uri="{FF2B5EF4-FFF2-40B4-BE49-F238E27FC236}">
                <a16:creationId xmlns:a16="http://schemas.microsoft.com/office/drawing/2014/main" id="{EFEFF7DF-1918-427A-BC24-0A5D1F26642E}"/>
              </a:ext>
            </a:extLst>
          </p:cNvPr>
          <p:cNvSpPr/>
          <p:nvPr/>
        </p:nvSpPr>
        <p:spPr>
          <a:xfrm>
            <a:off x="1265919" y="325467"/>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10" descr="Chart&#10;&#10;Description automatically generated">
            <a:extLst>
              <a:ext uri="{FF2B5EF4-FFF2-40B4-BE49-F238E27FC236}">
                <a16:creationId xmlns:a16="http://schemas.microsoft.com/office/drawing/2014/main" id="{F01DB3AB-5CB3-4352-9BBD-8A028E211AF9}"/>
              </a:ext>
            </a:extLst>
          </p:cNvPr>
          <p:cNvPicPr>
            <a:picLocks noChangeAspect="1"/>
          </p:cNvPicPr>
          <p:nvPr/>
        </p:nvPicPr>
        <p:blipFill>
          <a:blip r:embed="rId3"/>
          <a:stretch>
            <a:fillRect/>
          </a:stretch>
        </p:blipFill>
        <p:spPr>
          <a:xfrm>
            <a:off x="6679723" y="1781926"/>
            <a:ext cx="5345500" cy="4300563"/>
          </a:xfrm>
          <a:prstGeom prst="rect">
            <a:avLst/>
          </a:prstGeom>
        </p:spPr>
      </p:pic>
    </p:spTree>
    <p:extLst>
      <p:ext uri="{BB962C8B-B14F-4D97-AF65-F5344CB8AC3E}">
        <p14:creationId xmlns:p14="http://schemas.microsoft.com/office/powerpoint/2010/main" val="12471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127235-78BA-41E5-BA2E-06581AAAD507}"/>
              </a:ext>
            </a:extLst>
          </p:cNvPr>
          <p:cNvSpPr txBox="1"/>
          <p:nvPr/>
        </p:nvSpPr>
        <p:spPr>
          <a:xfrm>
            <a:off x="1560484" y="1445465"/>
            <a:ext cx="793342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ea typeface="+mn-lt"/>
                <a:cs typeface="+mn-lt"/>
              </a:rPr>
              <a:t>ADVANTAGES</a:t>
            </a:r>
            <a:endParaRPr lang="en-US"/>
          </a:p>
          <a:p>
            <a:pPr marL="342900" indent="-342900">
              <a:buFont typeface="Wingdings"/>
              <a:buChar char="Ø"/>
            </a:pPr>
            <a:endParaRPr lang="en-US"/>
          </a:p>
          <a:p>
            <a:pPr marL="342900" indent="-342900">
              <a:buFont typeface="Wingdings"/>
              <a:buChar char="Ø"/>
            </a:pPr>
            <a:r>
              <a:rPr lang="en-GB" sz="2500" dirty="0">
                <a:ea typeface="+mn-lt"/>
                <a:cs typeface="+mn-lt"/>
              </a:rPr>
              <a:t>Less time consumption</a:t>
            </a:r>
          </a:p>
          <a:p>
            <a:pPr marL="342900" indent="-342900">
              <a:buFont typeface="Wingdings"/>
              <a:buChar char="Ø"/>
            </a:pPr>
            <a:r>
              <a:rPr lang="en-GB" sz="2500" dirty="0">
                <a:ea typeface="+mn-lt"/>
                <a:cs typeface="+mn-lt"/>
              </a:rPr>
              <a:t>Economical</a:t>
            </a:r>
            <a:endParaRPr lang="en-GB"/>
          </a:p>
          <a:p>
            <a:pPr marL="342900" indent="-342900">
              <a:buFont typeface="Wingdings"/>
              <a:buChar char="Ø"/>
            </a:pPr>
            <a:r>
              <a:rPr lang="en-GB" sz="2500" dirty="0">
                <a:ea typeface="+mn-lt"/>
                <a:cs typeface="+mn-lt"/>
              </a:rPr>
              <a:t>Simple</a:t>
            </a:r>
            <a:endParaRPr lang="en-GB"/>
          </a:p>
          <a:p>
            <a:endParaRPr lang="en-GB"/>
          </a:p>
          <a:p>
            <a:endParaRPr lang="en-GB"/>
          </a:p>
          <a:p>
            <a:r>
              <a:rPr lang="en-GB" sz="3600" dirty="0">
                <a:ea typeface="+mn-lt"/>
                <a:cs typeface="+mn-lt"/>
              </a:rPr>
              <a:t>DISADVANTAGES</a:t>
            </a:r>
          </a:p>
          <a:p>
            <a:pPr marL="342900" indent="-342900">
              <a:buFont typeface="Wingdings"/>
              <a:buChar char="Ø"/>
            </a:pPr>
            <a:endParaRPr lang="en-GB" sz="3600" dirty="0">
              <a:ea typeface="+mn-lt"/>
              <a:cs typeface="+mn-lt"/>
            </a:endParaRPr>
          </a:p>
          <a:p>
            <a:pPr marL="342900" indent="-342900">
              <a:buFont typeface="Wingdings"/>
              <a:buChar char="Ø"/>
            </a:pPr>
            <a:r>
              <a:rPr lang="en-GB" sz="2500" dirty="0">
                <a:ea typeface="+mn-lt"/>
                <a:cs typeface="+mn-lt"/>
              </a:rPr>
              <a:t>Overfitting</a:t>
            </a:r>
          </a:p>
          <a:p>
            <a:pPr marL="342900" indent="-342900">
              <a:buFont typeface="Wingdings"/>
              <a:buChar char="Ø"/>
            </a:pPr>
            <a:r>
              <a:rPr lang="en-GB" sz="2500" dirty="0">
                <a:ea typeface="+mn-lt"/>
                <a:cs typeface="+mn-lt"/>
              </a:rPr>
              <a:t>Wrong prediction</a:t>
            </a:r>
          </a:p>
          <a:p>
            <a:pPr marL="342900" indent="-342900">
              <a:buFont typeface="Wingdings"/>
              <a:buChar char="Ø"/>
            </a:pPr>
            <a:r>
              <a:rPr lang="en-GB" sz="2500" dirty="0">
                <a:cs typeface="Calibri" panose="020F0502020204030204"/>
              </a:rPr>
              <a:t>Complex Relationship</a:t>
            </a:r>
          </a:p>
        </p:txBody>
      </p:sp>
      <p:sp>
        <p:nvSpPr>
          <p:cNvPr id="5" name="Hexagon 4">
            <a:extLst>
              <a:ext uri="{FF2B5EF4-FFF2-40B4-BE49-F238E27FC236}">
                <a16:creationId xmlns:a16="http://schemas.microsoft.com/office/drawing/2014/main" id="{A25619AB-1268-46FE-BFBB-0E8DBD4FEC87}"/>
              </a:ext>
            </a:extLst>
          </p:cNvPr>
          <p:cNvSpPr/>
          <p:nvPr/>
        </p:nvSpPr>
        <p:spPr>
          <a:xfrm>
            <a:off x="662968" y="671422"/>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7" name="Hexagon 6">
            <a:extLst>
              <a:ext uri="{FF2B5EF4-FFF2-40B4-BE49-F238E27FC236}">
                <a16:creationId xmlns:a16="http://schemas.microsoft.com/office/drawing/2014/main" id="{44B94602-152C-4C68-A17A-D864AB90E8E5}"/>
              </a:ext>
            </a:extLst>
          </p:cNvPr>
          <p:cNvSpPr/>
          <p:nvPr/>
        </p:nvSpPr>
        <p:spPr>
          <a:xfrm>
            <a:off x="1395315" y="426109"/>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3" descr="A person with a clock at the top of it&#10;&#10;Description automatically generated">
            <a:extLst>
              <a:ext uri="{FF2B5EF4-FFF2-40B4-BE49-F238E27FC236}">
                <a16:creationId xmlns:a16="http://schemas.microsoft.com/office/drawing/2014/main" id="{E42E792C-A8AC-42CE-B5D3-571FFF7C2B61}"/>
              </a:ext>
            </a:extLst>
          </p:cNvPr>
          <p:cNvPicPr>
            <a:picLocks noChangeAspect="1"/>
          </p:cNvPicPr>
          <p:nvPr/>
        </p:nvPicPr>
        <p:blipFill rotWithShape="1">
          <a:blip r:embed="rId2"/>
          <a:srcRect l="7834" t="8917" r="6613" b="13376"/>
          <a:stretch/>
        </p:blipFill>
        <p:spPr>
          <a:xfrm>
            <a:off x="6382112" y="1829071"/>
            <a:ext cx="2776790" cy="1754747"/>
          </a:xfrm>
          <a:prstGeom prst="rect">
            <a:avLst/>
          </a:prstGeom>
        </p:spPr>
      </p:pic>
      <p:pic>
        <p:nvPicPr>
          <p:cNvPr id="4" name="Picture 5" descr="Diagram, text, whiteboard&#10;&#10;Description automatically generated">
            <a:extLst>
              <a:ext uri="{FF2B5EF4-FFF2-40B4-BE49-F238E27FC236}">
                <a16:creationId xmlns:a16="http://schemas.microsoft.com/office/drawing/2014/main" id="{40252807-9490-4F57-B3EC-1724301DC582}"/>
              </a:ext>
            </a:extLst>
          </p:cNvPr>
          <p:cNvPicPr>
            <a:picLocks noChangeAspect="1"/>
          </p:cNvPicPr>
          <p:nvPr/>
        </p:nvPicPr>
        <p:blipFill>
          <a:blip r:embed="rId3"/>
          <a:stretch>
            <a:fillRect/>
          </a:stretch>
        </p:blipFill>
        <p:spPr>
          <a:xfrm>
            <a:off x="9151907" y="4431552"/>
            <a:ext cx="2514600" cy="1819275"/>
          </a:xfrm>
          <a:prstGeom prst="rect">
            <a:avLst/>
          </a:prstGeom>
        </p:spPr>
      </p:pic>
      <p:pic>
        <p:nvPicPr>
          <p:cNvPr id="8" name="Picture 8" descr="Diagram&#10;&#10;Description automatically generated">
            <a:extLst>
              <a:ext uri="{FF2B5EF4-FFF2-40B4-BE49-F238E27FC236}">
                <a16:creationId xmlns:a16="http://schemas.microsoft.com/office/drawing/2014/main" id="{0F386BC9-F7A0-48CC-9F8F-099BAA254990}"/>
              </a:ext>
            </a:extLst>
          </p:cNvPr>
          <p:cNvPicPr>
            <a:picLocks noChangeAspect="1"/>
          </p:cNvPicPr>
          <p:nvPr/>
        </p:nvPicPr>
        <p:blipFill rotWithShape="1">
          <a:blip r:embed="rId4"/>
          <a:srcRect l="3773" t="5000" r="27673" b="714"/>
          <a:stretch/>
        </p:blipFill>
        <p:spPr>
          <a:xfrm>
            <a:off x="9093680" y="4197289"/>
            <a:ext cx="2559173" cy="2288519"/>
          </a:xfrm>
          <a:prstGeom prst="rect">
            <a:avLst/>
          </a:prstGeom>
        </p:spPr>
      </p:pic>
    </p:spTree>
    <p:extLst>
      <p:ext uri="{BB962C8B-B14F-4D97-AF65-F5344CB8AC3E}">
        <p14:creationId xmlns:p14="http://schemas.microsoft.com/office/powerpoint/2010/main" val="18956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2">
            <a:extLst>
              <a:ext uri="{FF2B5EF4-FFF2-40B4-BE49-F238E27FC236}">
                <a16:creationId xmlns:a16="http://schemas.microsoft.com/office/drawing/2014/main"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3344E697-DE3C-4C4B-AB1E-84CF8D2F1552}"/>
              </a:ext>
            </a:extLst>
          </p:cNvPr>
          <p:cNvSpPr txBox="1"/>
          <p:nvPr/>
        </p:nvSpPr>
        <p:spPr>
          <a:xfrm>
            <a:off x="1517351" y="2825690"/>
            <a:ext cx="318889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GB" sz="4000">
                <a:solidFill>
                  <a:schemeClr val="bg1"/>
                </a:solidFill>
                <a:cs typeface="Calibri"/>
              </a:rPr>
              <a:t>Conclusion</a:t>
            </a:r>
          </a:p>
        </p:txBody>
      </p:sp>
      <p:sp>
        <p:nvSpPr>
          <p:cNvPr id="3" name="TextBox 2">
            <a:extLst>
              <a:ext uri="{FF2B5EF4-FFF2-40B4-BE49-F238E27FC236}">
                <a16:creationId xmlns:a16="http://schemas.microsoft.com/office/drawing/2014/main" id="{7C582C68-5BCC-47E4-A842-20305A9CDA28}"/>
              </a:ext>
            </a:extLst>
          </p:cNvPr>
          <p:cNvSpPr txBox="1"/>
          <p:nvPr/>
        </p:nvSpPr>
        <p:spPr>
          <a:xfrm>
            <a:off x="6492817" y="2409647"/>
            <a:ext cx="533112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2400">
                <a:cs typeface="Calibri"/>
              </a:rPr>
              <a:t>          In this we have used machine learning algorithm to predict diabetes. The results could assist health care to take early prevention  and make clinical decisions to control disease and thus save human life.</a:t>
            </a:r>
            <a:endParaRPr lang="en-US"/>
          </a:p>
        </p:txBody>
      </p:sp>
    </p:spTree>
    <p:extLst>
      <p:ext uri="{BB962C8B-B14F-4D97-AF65-F5344CB8AC3E}">
        <p14:creationId xmlns:p14="http://schemas.microsoft.com/office/powerpoint/2010/main" val="83584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576B-6ED9-4D40-A2C5-B647384B54CC}"/>
              </a:ext>
            </a:extLst>
          </p:cNvPr>
          <p:cNvSpPr>
            <a:spLocks noGrp="1"/>
          </p:cNvSpPr>
          <p:nvPr>
            <p:ph type="title" idx="4294967295"/>
          </p:nvPr>
        </p:nvSpPr>
        <p:spPr>
          <a:xfrm>
            <a:off x="0" y="365125"/>
            <a:ext cx="10515600" cy="1325563"/>
          </a:xfrm>
        </p:spPr>
        <p:txBody>
          <a:bodyPr/>
          <a:lstStyle/>
          <a:p>
            <a:r>
              <a:rPr lang="en-US">
                <a:cs typeface="Calibri Light"/>
              </a:rPr>
              <a:t>   </a:t>
            </a:r>
            <a:endParaRPr lang="en-US"/>
          </a:p>
        </p:txBody>
      </p:sp>
      <p:sp>
        <p:nvSpPr>
          <p:cNvPr id="3" name="Content Placeholder 2">
            <a:extLst>
              <a:ext uri="{FF2B5EF4-FFF2-40B4-BE49-F238E27FC236}">
                <a16:creationId xmlns:a16="http://schemas.microsoft.com/office/drawing/2014/main" id="{5EA4C1EC-6E17-43D2-9B34-18B11A3D9317}"/>
              </a:ext>
            </a:extLst>
          </p:cNvPr>
          <p:cNvSpPr>
            <a:spLocks noGrp="1"/>
          </p:cNvSpPr>
          <p:nvPr>
            <p:ph idx="4294967295"/>
          </p:nvPr>
        </p:nvSpPr>
        <p:spPr>
          <a:xfrm>
            <a:off x="1063926" y="1998153"/>
            <a:ext cx="10544352" cy="4566997"/>
          </a:xfrm>
        </p:spPr>
        <p:txBody>
          <a:bodyPr vert="horz" lIns="91440" tIns="45720" rIns="91440" bIns="45720" rtlCol="0" anchor="t">
            <a:normAutofit/>
          </a:bodyPr>
          <a:lstStyle/>
          <a:p>
            <a:pPr marL="0" indent="0">
              <a:buNone/>
            </a:pPr>
            <a:endParaRPr lang="en-US">
              <a:cs typeface="Calibri" panose="020F0502020204030204"/>
            </a:endParaRPr>
          </a:p>
          <a:p>
            <a:pPr marL="342900" indent="-342900">
              <a:buFont typeface="Wingdings" panose="020B0604020202020204" pitchFamily="34" charset="0"/>
              <a:buChar char="Ø"/>
            </a:pPr>
            <a:endParaRPr lang="en-US" sz="2400">
              <a:cs typeface="Calibri"/>
            </a:endParaRPr>
          </a:p>
          <a:p>
            <a:pPr marL="0" indent="0">
              <a:buNone/>
            </a:pPr>
            <a:endParaRPr lang="en-US" sz="2400">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
        <p:nvSpPr>
          <p:cNvPr id="4" name="Hexagon 3">
            <a:extLst>
              <a:ext uri="{FF2B5EF4-FFF2-40B4-BE49-F238E27FC236}">
                <a16:creationId xmlns:a16="http://schemas.microsoft.com/office/drawing/2014/main" id="{40CDD84E-02ED-4073-8735-65880CCAA336}"/>
              </a:ext>
            </a:extLst>
          </p:cNvPr>
          <p:cNvSpPr/>
          <p:nvPr/>
        </p:nvSpPr>
        <p:spPr>
          <a:xfrm>
            <a:off x="662968" y="671422"/>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Calibri"/>
            </a:endParaRPr>
          </a:p>
        </p:txBody>
      </p:sp>
      <p:sp>
        <p:nvSpPr>
          <p:cNvPr id="5" name="Hexagon 4">
            <a:extLst>
              <a:ext uri="{FF2B5EF4-FFF2-40B4-BE49-F238E27FC236}">
                <a16:creationId xmlns:a16="http://schemas.microsoft.com/office/drawing/2014/main" id="{9076F3E8-8BA2-46A6-A366-A03BEF1C130B}"/>
              </a:ext>
            </a:extLst>
          </p:cNvPr>
          <p:cNvSpPr/>
          <p:nvPr/>
        </p:nvSpPr>
        <p:spPr>
          <a:xfrm>
            <a:off x="1395315" y="426109"/>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288558C-46EA-452B-8D1B-55EFE5F8A52F}"/>
              </a:ext>
            </a:extLst>
          </p:cNvPr>
          <p:cNvSpPr txBox="1"/>
          <p:nvPr/>
        </p:nvSpPr>
        <p:spPr>
          <a:xfrm>
            <a:off x="727496" y="1719532"/>
            <a:ext cx="1073700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dirty="0" err="1">
                <a:ea typeface="+mn-lt"/>
                <a:cs typeface="+mn-lt"/>
              </a:rPr>
              <a:t>Daghistani</a:t>
            </a:r>
            <a:r>
              <a:rPr lang="en-US" sz="2400" dirty="0">
                <a:ea typeface="+mn-lt"/>
                <a:cs typeface="+mn-lt"/>
              </a:rPr>
              <a:t> and Riyad(2020),"</a:t>
            </a:r>
            <a:r>
              <a:rPr lang="en-US" sz="2400" i="1" dirty="0">
                <a:ea typeface="+mn-lt"/>
                <a:cs typeface="+mn-lt"/>
              </a:rPr>
              <a:t>Comparison of Logistic Regression and </a:t>
            </a:r>
            <a:r>
              <a:rPr lang="en-US" sz="2400" i="1" dirty="0" err="1">
                <a:ea typeface="+mn-lt"/>
                <a:cs typeface="+mn-lt"/>
              </a:rPr>
              <a:t>RandomForest</a:t>
            </a:r>
            <a:r>
              <a:rPr lang="en-US" sz="2400" i="1" dirty="0">
                <a:ea typeface="+mn-lt"/>
                <a:cs typeface="+mn-lt"/>
              </a:rPr>
              <a:t> ML Techniques in Predicting Diabetes</a:t>
            </a:r>
            <a:r>
              <a:rPr lang="en-US" sz="2400" dirty="0">
                <a:ea typeface="+mn-lt"/>
                <a:cs typeface="+mn-lt"/>
              </a:rPr>
              <a:t>", Journal of Advances in Information Technology Vol. 11, No.2.</a:t>
            </a:r>
            <a:endParaRPr lang="en-US" dirty="0">
              <a:cs typeface="Calibri"/>
            </a:endParaRPr>
          </a:p>
          <a:p>
            <a:pPr marL="457200" indent="-457200" algn="just">
              <a:buFont typeface="Arial"/>
              <a:buChar char="•"/>
            </a:pPr>
            <a:endParaRPr lang="en-US" sz="2400">
              <a:cs typeface="Calibri" panose="020F0502020204030204"/>
            </a:endParaRPr>
          </a:p>
          <a:p>
            <a:pPr marL="342900" indent="-342900" algn="just">
              <a:buFont typeface="Arial"/>
              <a:buChar char="•"/>
            </a:pPr>
            <a:r>
              <a:rPr lang="en-US" sz="2400" dirty="0">
                <a:ea typeface="+mn-lt"/>
                <a:cs typeface="+mn-lt"/>
              </a:rPr>
              <a:t>Bhavya and Sanjay(2020), "</a:t>
            </a:r>
            <a:r>
              <a:rPr lang="en-US" sz="2400" i="1" dirty="0">
                <a:ea typeface="+mn-lt"/>
                <a:cs typeface="+mn-lt"/>
              </a:rPr>
              <a:t>Diabetes Prediction using Machine Learning</a:t>
            </a:r>
            <a:r>
              <a:rPr lang="en-US" sz="2400" dirty="0">
                <a:ea typeface="+mn-lt"/>
                <a:cs typeface="+mn-lt"/>
              </a:rPr>
              <a:t>", International Journal of Advanced Research in Computer and Communication Engineering, Vol. 9.</a:t>
            </a:r>
            <a:endParaRPr lang="en-US" dirty="0">
              <a:cs typeface="Calibri" panose="020F0502020204030204"/>
            </a:endParaRPr>
          </a:p>
          <a:p>
            <a:pPr marL="457200" indent="-457200" algn="just">
              <a:buFont typeface="Arial"/>
              <a:buChar char="•"/>
            </a:pPr>
            <a:endParaRPr lang="en-US" sz="2400">
              <a:ea typeface="+mn-lt"/>
              <a:cs typeface="+mn-lt"/>
            </a:endParaRPr>
          </a:p>
          <a:p>
            <a:pPr marL="457200" indent="-457200" algn="just">
              <a:buFont typeface="Arial"/>
              <a:buChar char="•"/>
            </a:pPr>
            <a:r>
              <a:rPr lang="en-US" sz="2400" dirty="0">
                <a:ea typeface="+mn-lt"/>
                <a:cs typeface="+mn-lt"/>
                <a:hlinkClick r:id="rId2">
                  <a:extLst>
                    <a:ext uri="{A12FA001-AC4F-418D-AE19-62706E023703}">
                      <ahyp:hlinkClr xmlns:ahyp="http://schemas.microsoft.com/office/drawing/2018/hyperlinkcolor" xmlns="" val="tx"/>
                    </a:ext>
                  </a:extLst>
                </a:hlinkClick>
              </a:rPr>
              <a:t>https://towardsdatascience.com/end-to-end-data-science-example-predicting-diabetes-with-logistic-regression-db9bc88b4d16</a:t>
            </a:r>
            <a:endParaRPr lang="en-US" sz="2400" dirty="0">
              <a:cs typeface="Calibri"/>
            </a:endParaRPr>
          </a:p>
          <a:p>
            <a:pPr marL="457200" indent="-457200" algn="just">
              <a:buFont typeface="Arial"/>
              <a:buChar char="•"/>
            </a:pPr>
            <a:endParaRPr lang="en-US" sz="2400" dirty="0">
              <a:ea typeface="+mn-lt"/>
              <a:cs typeface="+mn-lt"/>
            </a:endParaRPr>
          </a:p>
          <a:p>
            <a:pPr marL="457200" indent="-457200" algn="just">
              <a:buFont typeface="Arial"/>
              <a:buChar char="•"/>
            </a:pPr>
            <a:r>
              <a:rPr lang="en-US" sz="2400" dirty="0">
                <a:ea typeface="+mn-lt"/>
                <a:cs typeface="+mn-lt"/>
                <a:hlinkClick r:id="rId3">
                  <a:extLst>
                    <a:ext uri="{A12FA001-AC4F-418D-AE19-62706E023703}">
                      <ahyp:hlinkClr xmlns:ahyp="http://schemas.microsoft.com/office/drawing/2018/hyperlinkcolor" xmlns="" val="tx"/>
                    </a:ext>
                  </a:extLst>
                </a:hlinkClick>
              </a:rPr>
              <a:t>https://towardsdatascience.com/machine-learning-fundamentals-via-linear-regression-41a5d11f5220</a:t>
            </a:r>
            <a:endParaRPr lang="en-US" sz="2400" dirty="0">
              <a:cs typeface="Calibri"/>
            </a:endParaRPr>
          </a:p>
          <a:p>
            <a:pPr marL="342900" indent="-342900" algn="just">
              <a:buFont typeface="Courier New"/>
              <a:buChar char="o"/>
            </a:pPr>
            <a:endParaRPr lang="en-US" sz="2400">
              <a:cs typeface="Calibri"/>
            </a:endParaRPr>
          </a:p>
          <a:p>
            <a:pPr marL="342900" indent="-342900" algn="just">
              <a:buFont typeface="Courier New"/>
              <a:buChar char="o"/>
            </a:pPr>
            <a:endParaRPr lang="en-US" sz="2400">
              <a:cs typeface="Calibri"/>
            </a:endParaRPr>
          </a:p>
        </p:txBody>
      </p:sp>
      <p:sp>
        <p:nvSpPr>
          <p:cNvPr id="9" name="TextBox 8">
            <a:extLst>
              <a:ext uri="{FF2B5EF4-FFF2-40B4-BE49-F238E27FC236}">
                <a16:creationId xmlns:a16="http://schemas.microsoft.com/office/drawing/2014/main" id="{45A238FE-60BF-4B16-9244-DD0BB67BE589}"/>
              </a:ext>
            </a:extLst>
          </p:cNvPr>
          <p:cNvSpPr txBox="1"/>
          <p:nvPr/>
        </p:nvSpPr>
        <p:spPr>
          <a:xfrm>
            <a:off x="4767532" y="569343"/>
            <a:ext cx="30307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a:cs typeface="Calibri"/>
              </a:rPr>
              <a:t>References</a:t>
            </a:r>
          </a:p>
        </p:txBody>
      </p:sp>
    </p:spTree>
    <p:extLst>
      <p:ext uri="{BB962C8B-B14F-4D97-AF65-F5344CB8AC3E}">
        <p14:creationId xmlns:p14="http://schemas.microsoft.com/office/powerpoint/2010/main" val="1517399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0354608-2C0B-45C8-8C8B-8E3ED2EF58E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2EB909E2-0D8A-4C9A-AD5A-A1901E4F714A}"/>
              </a:ext>
            </a:extLst>
          </p:cNvPr>
          <p:cNvPicPr>
            <a:picLocks noChangeAspect="1"/>
          </p:cNvPicPr>
          <p:nvPr/>
        </p:nvPicPr>
        <p:blipFill rotWithShape="1">
          <a:blip r:embed="rId2">
            <a:alphaModFix amt="40000"/>
          </a:blip>
          <a:srcRect t="7787"/>
          <a:stretch/>
        </p:blipFill>
        <p:spPr>
          <a:xfrm>
            <a:off x="2" y="10"/>
            <a:ext cx="12191997" cy="6857990"/>
          </a:xfrm>
          <a:prstGeom prst="rect">
            <a:avLst/>
          </a:prstGeom>
        </p:spPr>
      </p:pic>
      <p:sp>
        <p:nvSpPr>
          <p:cNvPr id="2" name="Title 1">
            <a:extLst>
              <a:ext uri="{FF2B5EF4-FFF2-40B4-BE49-F238E27FC236}">
                <a16:creationId xmlns:a16="http://schemas.microsoft.com/office/drawing/2014/main" id="{F78B0521-DDDB-4B97-ABBD-91D02F4B2AA4}"/>
              </a:ext>
            </a:extLst>
          </p:cNvPr>
          <p:cNvSpPr>
            <a:spLocks noGrp="1"/>
          </p:cNvSpPr>
          <p:nvPr>
            <p:ph type="title"/>
          </p:nvPr>
        </p:nvSpPr>
        <p:spPr>
          <a:xfrm>
            <a:off x="1311404" y="3031762"/>
            <a:ext cx="4565868" cy="1785018"/>
          </a:xfrm>
        </p:spPr>
        <p:txBody>
          <a:bodyPr vert="horz" lIns="91440" tIns="45720" rIns="91440" bIns="45720" rtlCol="0" anchor="b">
            <a:normAutofit fontScale="90000"/>
          </a:bodyPr>
          <a:lstStyle/>
          <a:p>
            <a:pPr algn="ctr"/>
            <a:r>
              <a:rPr lang="en-US" sz="1800"/>
              <a:t/>
            </a:r>
            <a:br>
              <a:rPr lang="en-US" sz="1800"/>
            </a:br>
            <a:r>
              <a:rPr lang="en-US" sz="1800"/>
              <a:t/>
            </a:r>
            <a:br>
              <a:rPr lang="en-US" sz="1800"/>
            </a:br>
            <a:r>
              <a:rPr lang="en-US" sz="1800"/>
              <a:t/>
            </a:r>
            <a:br>
              <a:rPr lang="en-US" sz="1800"/>
            </a:br>
            <a:r>
              <a:rPr lang="en-US" sz="1800"/>
              <a:t/>
            </a:r>
            <a:br>
              <a:rPr lang="en-US" sz="1800"/>
            </a:br>
            <a:r>
              <a:rPr lang="en-US" sz="1800"/>
              <a:t/>
            </a:r>
            <a:br>
              <a:rPr lang="en-US" sz="1800"/>
            </a:br>
            <a:r>
              <a:rPr lang="en-US" sz="1800"/>
              <a:t/>
            </a:r>
            <a:br>
              <a:rPr lang="en-US" sz="1800"/>
            </a:br>
            <a:r>
              <a:rPr lang="en-US" sz="3600"/>
              <a:t/>
            </a:r>
            <a:br>
              <a:rPr lang="en-US" sz="3600"/>
            </a:br>
            <a:r>
              <a:rPr lang="en-US" sz="5400" dirty="0"/>
              <a:t>Thank you!!!</a:t>
            </a:r>
            <a:r>
              <a:rPr lang="en-US" sz="5400"/>
              <a:t/>
            </a:r>
            <a:br>
              <a:rPr lang="en-US" sz="5400"/>
            </a:br>
            <a:r>
              <a:rPr lang="en-US" sz="1800"/>
              <a:t/>
            </a:r>
            <a:br>
              <a:rPr lang="en-US" sz="1800"/>
            </a:br>
            <a:endParaRPr lang="en-US" sz="1800">
              <a:cs typeface="Calibri Light" panose="020F0302020204030204"/>
            </a:endParaRPr>
          </a:p>
        </p:txBody>
      </p:sp>
      <p:sp>
        <p:nvSpPr>
          <p:cNvPr id="50" name="Freeform 5">
            <a:extLst>
              <a:ext uri="{FF2B5EF4-FFF2-40B4-BE49-F238E27FC236}">
                <a16:creationId xmlns:a16="http://schemas.microsoft.com/office/drawing/2014/main" id="{A69EB637-CEDE-43AD-8B65-DDD63C08F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0870" y="2245586"/>
            <a:ext cx="1262906" cy="110826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4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CDD7DB09-290B-4A1F-BFC1-51ED7C978E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33975" y="911082"/>
            <a:ext cx="2048530" cy="1797684"/>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alpha val="60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
            <a:extLst>
              <a:ext uri="{FF2B5EF4-FFF2-40B4-BE49-F238E27FC236}">
                <a16:creationId xmlns:a16="http://schemas.microsoft.com/office/drawing/2014/main" id="{B0FAED46-1BF7-48DB-980D-571CD2A30D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362936" y="1825453"/>
            <a:ext cx="799094" cy="701243"/>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tx1">
              <a:alpha val="60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156807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31">
            <a:extLst>
              <a:ext uri="{FF2B5EF4-FFF2-40B4-BE49-F238E27FC236}">
                <a16:creationId xmlns:a16="http://schemas.microsoft.com/office/drawing/2014/main" id="{C4E4288A-DFC8-40A2-90E5-70E851A933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B63C2D82-D4FA-4A37-BB01-1E7B21E4FF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35"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36"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9C9404FA-89F3-4CD1-A8EE-11220D7957BC}"/>
              </a:ext>
            </a:extLst>
          </p:cNvPr>
          <p:cNvSpPr>
            <a:spLocks noGrp="1"/>
          </p:cNvSpPr>
          <p:nvPr>
            <p:ph type="title"/>
          </p:nvPr>
        </p:nvSpPr>
        <p:spPr>
          <a:xfrm>
            <a:off x="1870972" y="781718"/>
            <a:ext cx="3752162" cy="1344296"/>
          </a:xfrm>
        </p:spPr>
        <p:txBody>
          <a:bodyPr anchor="b">
            <a:normAutofit/>
          </a:bodyPr>
          <a:lstStyle/>
          <a:p>
            <a:pPr algn="ctr"/>
            <a:r>
              <a:rPr lang="en-GB" sz="3600" b="1">
                <a:solidFill>
                  <a:srgbClr val="000000"/>
                </a:solidFill>
                <a:ea typeface="+mj-lt"/>
                <a:cs typeface="+mj-lt"/>
              </a:rPr>
              <a:t>INTRODUCTION</a:t>
            </a:r>
          </a:p>
          <a:p>
            <a:pPr algn="ctr"/>
            <a:endParaRPr lang="en-GB" sz="3600">
              <a:solidFill>
                <a:schemeClr val="bg1"/>
              </a:solidFill>
              <a:cs typeface="Calibri Light"/>
            </a:endParaRPr>
          </a:p>
        </p:txBody>
      </p:sp>
      <p:sp>
        <p:nvSpPr>
          <p:cNvPr id="38" name="Freeform: Shape 37">
            <a:extLst>
              <a:ext uri="{FF2B5EF4-FFF2-40B4-BE49-F238E27FC236}">
                <a16:creationId xmlns:a16="http://schemas.microsoft.com/office/drawing/2014/main" id="{A9456821-26B9-4181-B181-305FB820D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9641" y="2134209"/>
            <a:ext cx="4840399" cy="4290450"/>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useBgFill="1">
        <p:nvSpPr>
          <p:cNvPr id="40" name="Freeform: Shape 39">
            <a:extLst>
              <a:ext uri="{FF2B5EF4-FFF2-40B4-BE49-F238E27FC236}">
                <a16:creationId xmlns:a16="http://schemas.microsoft.com/office/drawing/2014/main" id="{0035D6FE-7FA2-4D67-8767-6F7E98AB16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0608" y="421767"/>
            <a:ext cx="2847251" cy="2523756"/>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useBgFill="1">
        <p:nvSpPr>
          <p:cNvPr id="42" name="Freeform: Shape 41">
            <a:extLst>
              <a:ext uri="{FF2B5EF4-FFF2-40B4-BE49-F238E27FC236}">
                <a16:creationId xmlns:a16="http://schemas.microsoft.com/office/drawing/2014/main" id="{0381C401-8AFE-4396-B195-C21EA1C7FB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8854" y="4490695"/>
            <a:ext cx="2071275" cy="1835943"/>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ln w="50800" cmpd="sng">
            <a:solidFill>
              <a:schemeClr val="tx1"/>
            </a:solid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 name="Content Placeholder 2">
            <a:extLst>
              <a:ext uri="{FF2B5EF4-FFF2-40B4-BE49-F238E27FC236}">
                <a16:creationId xmlns:a16="http://schemas.microsoft.com/office/drawing/2014/main" id="{1EC734BB-944D-4744-B30F-4D1188A933E0}"/>
              </a:ext>
            </a:extLst>
          </p:cNvPr>
          <p:cNvSpPr>
            <a:spLocks noGrp="1"/>
          </p:cNvSpPr>
          <p:nvPr>
            <p:ph idx="1"/>
          </p:nvPr>
        </p:nvSpPr>
        <p:spPr>
          <a:xfrm>
            <a:off x="332595" y="2567041"/>
            <a:ext cx="4754371" cy="2927369"/>
          </a:xfrm>
        </p:spPr>
        <p:txBody>
          <a:bodyPr vert="horz" lIns="91440" tIns="45720" rIns="91440" bIns="45720" rtlCol="0" anchor="t">
            <a:noAutofit/>
          </a:bodyPr>
          <a:lstStyle/>
          <a:p>
            <a:pPr algn="just">
              <a:spcBef>
                <a:spcPts val="0"/>
              </a:spcBef>
              <a:spcAft>
                <a:spcPts val="600"/>
              </a:spcAft>
              <a:buFont typeface="Wingdings" panose="020B0604020202020204" pitchFamily="34" charset="0"/>
              <a:buChar char="Ø"/>
            </a:pPr>
            <a:r>
              <a:rPr lang="en-US">
                <a:ea typeface="+mn-lt"/>
                <a:cs typeface="+mn-lt"/>
              </a:rPr>
              <a:t> What is diabetes?</a:t>
            </a:r>
            <a:endParaRPr lang="en-US">
              <a:cs typeface="Calibri" panose="020F0502020204030204"/>
            </a:endParaRPr>
          </a:p>
          <a:p>
            <a:pPr algn="just">
              <a:spcBef>
                <a:spcPts val="0"/>
              </a:spcBef>
              <a:spcAft>
                <a:spcPts val="600"/>
              </a:spcAft>
              <a:buFont typeface="Wingdings" panose="020B0604020202020204" pitchFamily="34" charset="0"/>
              <a:buChar char="Ø"/>
            </a:pPr>
            <a:endParaRPr lang="en-US">
              <a:ea typeface="+mn-lt"/>
              <a:cs typeface="+mn-lt"/>
            </a:endParaRPr>
          </a:p>
          <a:p>
            <a:pPr algn="just">
              <a:spcBef>
                <a:spcPts val="0"/>
              </a:spcBef>
              <a:spcAft>
                <a:spcPts val="600"/>
              </a:spcAft>
              <a:buFont typeface="Wingdings" panose="020B0604020202020204" pitchFamily="34" charset="0"/>
              <a:buChar char="Ø"/>
            </a:pPr>
            <a:r>
              <a:rPr lang="en-US">
                <a:ea typeface="+mn-lt"/>
                <a:cs typeface="+mn-lt"/>
              </a:rPr>
              <a:t> Why are we using machine learning?</a:t>
            </a:r>
          </a:p>
          <a:p>
            <a:pPr algn="just">
              <a:spcBef>
                <a:spcPts val="0"/>
              </a:spcBef>
              <a:spcAft>
                <a:spcPts val="600"/>
              </a:spcAft>
              <a:buFont typeface="Wingdings" panose="020B0604020202020204" pitchFamily="34" charset="0"/>
              <a:buChar char="Ø"/>
            </a:pPr>
            <a:endParaRPr lang="en-US">
              <a:ea typeface="+mn-lt"/>
              <a:cs typeface="+mn-lt"/>
            </a:endParaRPr>
          </a:p>
          <a:p>
            <a:pPr algn="just">
              <a:spcBef>
                <a:spcPts val="0"/>
              </a:spcBef>
              <a:spcAft>
                <a:spcPts val="600"/>
              </a:spcAft>
              <a:buFont typeface="Wingdings" panose="020B0604020202020204" pitchFamily="34" charset="0"/>
              <a:buChar char="Ø"/>
            </a:pPr>
            <a:r>
              <a:rPr lang="en-US">
                <a:cs typeface="Calibri" panose="020F0502020204030204"/>
              </a:rPr>
              <a:t> Supervised vs Unsupervised</a:t>
            </a:r>
          </a:p>
        </p:txBody>
      </p:sp>
      <p:pic>
        <p:nvPicPr>
          <p:cNvPr id="4" name="Picture 4">
            <a:extLst>
              <a:ext uri="{FF2B5EF4-FFF2-40B4-BE49-F238E27FC236}">
                <a16:creationId xmlns:a16="http://schemas.microsoft.com/office/drawing/2014/main" id="{92B51D0C-5748-416C-97EA-741F31D42E7B}"/>
              </a:ext>
            </a:extLst>
          </p:cNvPr>
          <p:cNvPicPr>
            <a:picLocks noChangeAspect="1"/>
          </p:cNvPicPr>
          <p:nvPr/>
        </p:nvPicPr>
        <p:blipFill>
          <a:blip r:embed="rId2"/>
          <a:stretch>
            <a:fillRect/>
          </a:stretch>
        </p:blipFill>
        <p:spPr>
          <a:xfrm>
            <a:off x="6650966" y="1314004"/>
            <a:ext cx="1291088" cy="808182"/>
          </a:xfrm>
          <a:prstGeom prst="rect">
            <a:avLst/>
          </a:prstGeom>
        </p:spPr>
      </p:pic>
      <p:pic>
        <p:nvPicPr>
          <p:cNvPr id="5" name="Picture 7" descr="A picture containing toy, automaton&#10;&#10;Description automatically generated">
            <a:extLst>
              <a:ext uri="{FF2B5EF4-FFF2-40B4-BE49-F238E27FC236}">
                <a16:creationId xmlns:a16="http://schemas.microsoft.com/office/drawing/2014/main" id="{15FE8D2D-C230-4C8F-892E-C64072B95327}"/>
              </a:ext>
            </a:extLst>
          </p:cNvPr>
          <p:cNvPicPr>
            <a:picLocks noChangeAspect="1"/>
          </p:cNvPicPr>
          <p:nvPr/>
        </p:nvPicPr>
        <p:blipFill>
          <a:blip r:embed="rId3"/>
          <a:stretch>
            <a:fillRect/>
          </a:stretch>
        </p:blipFill>
        <p:spPr>
          <a:xfrm>
            <a:off x="5759571" y="5095788"/>
            <a:ext cx="816637" cy="692085"/>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id="{86760E21-6032-4299-A9C3-F3217EBEEA6A}"/>
              </a:ext>
            </a:extLst>
          </p:cNvPr>
          <p:cNvPicPr>
            <a:picLocks noChangeAspect="1"/>
          </p:cNvPicPr>
          <p:nvPr/>
        </p:nvPicPr>
        <p:blipFill>
          <a:blip r:embed="rId4"/>
          <a:stretch>
            <a:fillRect/>
          </a:stretch>
        </p:blipFill>
        <p:spPr>
          <a:xfrm rot="10800000" flipH="1" flipV="1">
            <a:off x="8202448" y="3423354"/>
            <a:ext cx="2256914" cy="1635933"/>
          </a:xfrm>
          <a:prstGeom prst="rect">
            <a:avLst/>
          </a:prstGeom>
        </p:spPr>
      </p:pic>
    </p:spTree>
    <p:extLst>
      <p:ext uri="{BB962C8B-B14F-4D97-AF65-F5344CB8AC3E}">
        <p14:creationId xmlns:p14="http://schemas.microsoft.com/office/powerpoint/2010/main" val="580827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5"/>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33CD251C-A887-4D2F-925B-FC09719853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22">
            <a:extLst>
              <a:ext uri="{FF2B5EF4-FFF2-40B4-BE49-F238E27FC236}">
                <a16:creationId xmlns:a16="http://schemas.microsoft.com/office/drawing/2014/main" id="{3B2069EE-A08E-44F0-B3F9-3CF8CC2DCA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5" name="Group 24">
            <a:extLst>
              <a:ext uri="{FF2B5EF4-FFF2-40B4-BE49-F238E27FC236}">
                <a16:creationId xmlns:a16="http://schemas.microsoft.com/office/drawing/2014/main" id="{9C6E8597-0CCE-4A8A-9326-AA52691A1C81}"/>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26" name="Freeform 5">
              <a:extLst>
                <a:ext uri="{FF2B5EF4-FFF2-40B4-BE49-F238E27FC236}">
                  <a16:creationId xmlns:a16="http://schemas.microsoft.com/office/drawing/2014/main" id="{E78FE76E-DF1D-420B-957F-8ECE93C02B85}"/>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7" name="Freeform 5">
              <a:extLst>
                <a:ext uri="{FF2B5EF4-FFF2-40B4-BE49-F238E27FC236}">
                  <a16:creationId xmlns:a16="http://schemas.microsoft.com/office/drawing/2014/main" id="{CF2F61F0-9758-4DEF-AC08-7B00F04A4639}"/>
                </a:ext>
                <a:ext uri="{C183D7F6-B498-43B3-948B-1728B52AA6E4}">
                  <adec:decorative xmlns:adec="http://schemas.microsoft.com/office/drawing/2017/decorative" xmlns=""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3344E697-DE3C-4C4B-AB1E-84CF8D2F1552}"/>
              </a:ext>
            </a:extLst>
          </p:cNvPr>
          <p:cNvSpPr txBox="1"/>
          <p:nvPr/>
        </p:nvSpPr>
        <p:spPr>
          <a:xfrm>
            <a:off x="1833652" y="712218"/>
            <a:ext cx="27288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3600" dirty="0">
                <a:solidFill>
                  <a:schemeClr val="bg1"/>
                </a:solidFill>
                <a:cs typeface="Calibri"/>
              </a:rPr>
              <a:t>Linear Regression</a:t>
            </a:r>
          </a:p>
        </p:txBody>
      </p:sp>
      <p:sp>
        <p:nvSpPr>
          <p:cNvPr id="10" name="TextBox 9">
            <a:extLst>
              <a:ext uri="{FF2B5EF4-FFF2-40B4-BE49-F238E27FC236}">
                <a16:creationId xmlns:a16="http://schemas.microsoft.com/office/drawing/2014/main" id="{9AC30E04-2BF5-4A6D-B5C0-00AFE49F60F3}"/>
              </a:ext>
            </a:extLst>
          </p:cNvPr>
          <p:cNvSpPr txBox="1"/>
          <p:nvPr/>
        </p:nvSpPr>
        <p:spPr>
          <a:xfrm>
            <a:off x="524415" y="2307206"/>
            <a:ext cx="5244858"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500">
                <a:solidFill>
                  <a:schemeClr val="bg1"/>
                </a:solidFill>
                <a:cs typeface="Calibri"/>
              </a:rPr>
              <a:t>          Regression analysis is a form of predictive  modelling technique which investigates the relationship between a dependent and independent variable .</a:t>
            </a:r>
            <a:endParaRPr lang="en-US" sz="2500">
              <a:solidFill>
                <a:schemeClr val="bg1"/>
              </a:solidFill>
              <a:cs typeface="Calibri" panose="020F0502020204030204"/>
            </a:endParaRPr>
          </a:p>
        </p:txBody>
      </p:sp>
      <p:pic>
        <p:nvPicPr>
          <p:cNvPr id="11" name="Picture 11" descr="Table&#10;&#10;Description automatically generated">
            <a:extLst>
              <a:ext uri="{FF2B5EF4-FFF2-40B4-BE49-F238E27FC236}">
                <a16:creationId xmlns:a16="http://schemas.microsoft.com/office/drawing/2014/main" id="{9FBF3D62-44AA-480F-BD50-DCB348767D75}"/>
              </a:ext>
            </a:extLst>
          </p:cNvPr>
          <p:cNvPicPr>
            <a:picLocks noChangeAspect="1"/>
          </p:cNvPicPr>
          <p:nvPr/>
        </p:nvPicPr>
        <p:blipFill>
          <a:blip r:embed="rId2"/>
          <a:stretch>
            <a:fillRect/>
          </a:stretch>
        </p:blipFill>
        <p:spPr>
          <a:xfrm>
            <a:off x="10249263" y="1155938"/>
            <a:ext cx="1613848" cy="4114800"/>
          </a:xfrm>
          <a:prstGeom prst="rect">
            <a:avLst/>
          </a:prstGeom>
        </p:spPr>
      </p:pic>
      <p:pic>
        <p:nvPicPr>
          <p:cNvPr id="12" name="Picture 12" descr="Chart, scatter chart&#10;&#10;Description automatically generated">
            <a:extLst>
              <a:ext uri="{FF2B5EF4-FFF2-40B4-BE49-F238E27FC236}">
                <a16:creationId xmlns:a16="http://schemas.microsoft.com/office/drawing/2014/main" id="{C261762F-E006-4F0F-A822-34F434F86951}"/>
              </a:ext>
            </a:extLst>
          </p:cNvPr>
          <p:cNvPicPr>
            <a:picLocks noChangeAspect="1"/>
          </p:cNvPicPr>
          <p:nvPr/>
        </p:nvPicPr>
        <p:blipFill>
          <a:blip r:embed="rId3"/>
          <a:stretch>
            <a:fillRect/>
          </a:stretch>
        </p:blipFill>
        <p:spPr>
          <a:xfrm>
            <a:off x="6248399" y="1721616"/>
            <a:ext cx="4008407" cy="3357259"/>
          </a:xfrm>
          <a:prstGeom prst="rect">
            <a:avLst/>
          </a:prstGeom>
        </p:spPr>
      </p:pic>
      <p:pic>
        <p:nvPicPr>
          <p:cNvPr id="13" name="Picture 13" descr="Chart, line chart, scatter chart&#10;&#10;Description automatically generated">
            <a:extLst>
              <a:ext uri="{FF2B5EF4-FFF2-40B4-BE49-F238E27FC236}">
                <a16:creationId xmlns:a16="http://schemas.microsoft.com/office/drawing/2014/main" id="{FB6502B4-9E0E-4E2C-B370-D7D722018C7A}"/>
              </a:ext>
            </a:extLst>
          </p:cNvPr>
          <p:cNvPicPr>
            <a:picLocks noChangeAspect="1"/>
          </p:cNvPicPr>
          <p:nvPr/>
        </p:nvPicPr>
        <p:blipFill>
          <a:blip r:embed="rId4"/>
          <a:stretch>
            <a:fillRect/>
          </a:stretch>
        </p:blipFill>
        <p:spPr>
          <a:xfrm>
            <a:off x="6305911" y="1937277"/>
            <a:ext cx="4008405" cy="3357256"/>
          </a:xfrm>
          <a:prstGeom prst="rect">
            <a:avLst/>
          </a:prstGeom>
        </p:spPr>
      </p:pic>
    </p:spTree>
    <p:extLst>
      <p:ext uri="{BB962C8B-B14F-4D97-AF65-F5344CB8AC3E}">
        <p14:creationId xmlns:p14="http://schemas.microsoft.com/office/powerpoint/2010/main" val="375956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CE88B3-2CD7-42D9-83FA-EF60BB639CFC}"/>
              </a:ext>
            </a:extLst>
          </p:cNvPr>
          <p:cNvSpPr/>
          <p:nvPr/>
        </p:nvSpPr>
        <p:spPr>
          <a:xfrm>
            <a:off x="937404" y="642668"/>
            <a:ext cx="5722185" cy="309113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5" descr="A picture containing text&#10;&#10;Description automatically generated">
            <a:extLst>
              <a:ext uri="{FF2B5EF4-FFF2-40B4-BE49-F238E27FC236}">
                <a16:creationId xmlns:a16="http://schemas.microsoft.com/office/drawing/2014/main" id="{D77AF1CD-AA9F-411B-8724-35E5B8D77A00}"/>
              </a:ext>
            </a:extLst>
          </p:cNvPr>
          <p:cNvPicPr>
            <a:picLocks noChangeAspect="1"/>
          </p:cNvPicPr>
          <p:nvPr/>
        </p:nvPicPr>
        <p:blipFill rotWithShape="1">
          <a:blip r:embed="rId2"/>
          <a:srcRect l="93" b="14612"/>
          <a:stretch/>
        </p:blipFill>
        <p:spPr>
          <a:xfrm>
            <a:off x="1210213" y="911381"/>
            <a:ext cx="5021310" cy="2414016"/>
          </a:xfrm>
          <a:prstGeom prst="rect">
            <a:avLst/>
          </a:prstGeom>
        </p:spPr>
      </p:pic>
      <p:sp>
        <p:nvSpPr>
          <p:cNvPr id="5" name="Rectangle: Rounded Corners 4">
            <a:extLst>
              <a:ext uri="{FF2B5EF4-FFF2-40B4-BE49-F238E27FC236}">
                <a16:creationId xmlns:a16="http://schemas.microsoft.com/office/drawing/2014/main" id="{01E01345-4824-4E0F-B829-890F176FDDA8}"/>
              </a:ext>
            </a:extLst>
          </p:cNvPr>
          <p:cNvSpPr/>
          <p:nvPr/>
        </p:nvSpPr>
        <p:spPr>
          <a:xfrm>
            <a:off x="937404" y="4006971"/>
            <a:ext cx="2789205" cy="257354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BFEDB252-3A25-47C9-BF9C-48CE17A14BF8}"/>
              </a:ext>
            </a:extLst>
          </p:cNvPr>
          <p:cNvSpPr/>
          <p:nvPr/>
        </p:nvSpPr>
        <p:spPr>
          <a:xfrm>
            <a:off x="3870385" y="4006969"/>
            <a:ext cx="2789205" cy="2573545"/>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84BFDB0-AD64-4108-A37D-DC7CAE197BA2}"/>
              </a:ext>
            </a:extLst>
          </p:cNvPr>
          <p:cNvSpPr/>
          <p:nvPr/>
        </p:nvSpPr>
        <p:spPr>
          <a:xfrm>
            <a:off x="6816845" y="641769"/>
            <a:ext cx="4442601" cy="5937847"/>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4" descr="A picture containing text&#10;&#10;Description automatically generated">
            <a:extLst>
              <a:ext uri="{FF2B5EF4-FFF2-40B4-BE49-F238E27FC236}">
                <a16:creationId xmlns:a16="http://schemas.microsoft.com/office/drawing/2014/main" id="{1727F086-9B58-40DD-92E0-7E46F0CAA33F}"/>
              </a:ext>
            </a:extLst>
          </p:cNvPr>
          <p:cNvPicPr>
            <a:picLocks noChangeAspect="1"/>
          </p:cNvPicPr>
          <p:nvPr/>
        </p:nvPicPr>
        <p:blipFill>
          <a:blip r:embed="rId3"/>
          <a:stretch>
            <a:fillRect/>
          </a:stretch>
        </p:blipFill>
        <p:spPr>
          <a:xfrm>
            <a:off x="1148843" y="4531299"/>
            <a:ext cx="2322576" cy="1341287"/>
          </a:xfrm>
          <a:prstGeom prst="rect">
            <a:avLst/>
          </a:prstGeom>
        </p:spPr>
      </p:pic>
      <p:pic>
        <p:nvPicPr>
          <p:cNvPr id="14" name="Picture 3" descr="Chart&#10;&#10;Description automatically generated">
            <a:extLst>
              <a:ext uri="{FF2B5EF4-FFF2-40B4-BE49-F238E27FC236}">
                <a16:creationId xmlns:a16="http://schemas.microsoft.com/office/drawing/2014/main" id="{BDEE3EA6-EAFD-4EA3-A0FD-5893165DB62F}"/>
              </a:ext>
            </a:extLst>
          </p:cNvPr>
          <p:cNvPicPr>
            <a:picLocks noChangeAspect="1"/>
          </p:cNvPicPr>
          <p:nvPr/>
        </p:nvPicPr>
        <p:blipFill>
          <a:blip r:embed="rId4"/>
          <a:stretch>
            <a:fillRect/>
          </a:stretch>
        </p:blipFill>
        <p:spPr>
          <a:xfrm>
            <a:off x="6953518" y="1107673"/>
            <a:ext cx="4162876" cy="4996764"/>
          </a:xfrm>
          <a:prstGeom prst="rect">
            <a:avLst/>
          </a:prstGeom>
        </p:spPr>
      </p:pic>
      <p:pic>
        <p:nvPicPr>
          <p:cNvPr id="15" name="Picture 2" descr="Diagram&#10;&#10;Description automatically generated">
            <a:extLst>
              <a:ext uri="{FF2B5EF4-FFF2-40B4-BE49-F238E27FC236}">
                <a16:creationId xmlns:a16="http://schemas.microsoft.com/office/drawing/2014/main" id="{02D2201D-D7D4-4D62-8D0F-7F06FED82427}"/>
              </a:ext>
            </a:extLst>
          </p:cNvPr>
          <p:cNvPicPr>
            <a:picLocks noChangeAspect="1"/>
          </p:cNvPicPr>
          <p:nvPr/>
        </p:nvPicPr>
        <p:blipFill>
          <a:blip r:embed="rId5"/>
          <a:stretch>
            <a:fillRect/>
          </a:stretch>
        </p:blipFill>
        <p:spPr>
          <a:xfrm>
            <a:off x="4272248" y="4205002"/>
            <a:ext cx="1957623" cy="2109343"/>
          </a:xfrm>
          <a:prstGeom prst="rect">
            <a:avLst/>
          </a:prstGeom>
        </p:spPr>
      </p:pic>
      <p:pic>
        <p:nvPicPr>
          <p:cNvPr id="13" name="Picture 2" descr="Diagram&#10;&#10;Description automatically generated">
            <a:extLst>
              <a:ext uri="{FF2B5EF4-FFF2-40B4-BE49-F238E27FC236}">
                <a16:creationId xmlns:a16="http://schemas.microsoft.com/office/drawing/2014/main" id="{D4014605-56C6-493B-8216-1B613A9F10F2}"/>
              </a:ext>
            </a:extLst>
          </p:cNvPr>
          <p:cNvPicPr>
            <a:picLocks noChangeAspect="1"/>
          </p:cNvPicPr>
          <p:nvPr/>
        </p:nvPicPr>
        <p:blipFill>
          <a:blip r:embed="rId5"/>
          <a:stretch>
            <a:fillRect/>
          </a:stretch>
        </p:blipFill>
        <p:spPr>
          <a:xfrm>
            <a:off x="6960815" y="1041985"/>
            <a:ext cx="4142978" cy="4956057"/>
          </a:xfrm>
          <a:prstGeom prst="rect">
            <a:avLst/>
          </a:prstGeom>
        </p:spPr>
      </p:pic>
      <p:pic>
        <p:nvPicPr>
          <p:cNvPr id="9" name="Picture 3" descr="Chart&#10;&#10;Description automatically generated">
            <a:extLst>
              <a:ext uri="{FF2B5EF4-FFF2-40B4-BE49-F238E27FC236}">
                <a16:creationId xmlns:a16="http://schemas.microsoft.com/office/drawing/2014/main" id="{CAB39CBA-780B-403D-98E7-4869B841673A}"/>
              </a:ext>
            </a:extLst>
          </p:cNvPr>
          <p:cNvPicPr>
            <a:picLocks noChangeAspect="1"/>
          </p:cNvPicPr>
          <p:nvPr/>
        </p:nvPicPr>
        <p:blipFill>
          <a:blip r:embed="rId4"/>
          <a:stretch>
            <a:fillRect/>
          </a:stretch>
        </p:blipFill>
        <p:spPr>
          <a:xfrm>
            <a:off x="4178688" y="4083785"/>
            <a:ext cx="2236311" cy="2423219"/>
          </a:xfrm>
          <a:prstGeom prst="rect">
            <a:avLst/>
          </a:prstGeom>
        </p:spPr>
      </p:pic>
    </p:spTree>
    <p:extLst>
      <p:ext uri="{BB962C8B-B14F-4D97-AF65-F5344CB8AC3E}">
        <p14:creationId xmlns:p14="http://schemas.microsoft.com/office/powerpoint/2010/main" val="60103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DBE2AB-FFE9-456F-A60D-C011946041CC}"/>
              </a:ext>
            </a:extLst>
          </p:cNvPr>
          <p:cNvSpPr/>
          <p:nvPr/>
        </p:nvSpPr>
        <p:spPr>
          <a:xfrm>
            <a:off x="534838" y="498894"/>
            <a:ext cx="10667998" cy="1408978"/>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24CA360-3A34-4DBB-8417-8D5391BF967A}"/>
              </a:ext>
            </a:extLst>
          </p:cNvPr>
          <p:cNvSpPr txBox="1"/>
          <p:nvPr/>
        </p:nvSpPr>
        <p:spPr>
          <a:xfrm>
            <a:off x="4651614" y="899124"/>
            <a:ext cx="33470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Aft>
                <a:spcPts val="600"/>
              </a:spcAft>
            </a:pPr>
            <a:r>
              <a:rPr lang="en-GB" sz="3600">
                <a:solidFill>
                  <a:schemeClr val="bg1"/>
                </a:solidFill>
                <a:cs typeface="Calibri"/>
              </a:rPr>
              <a:t>OBJECTIVES</a:t>
            </a:r>
          </a:p>
        </p:txBody>
      </p:sp>
      <p:sp>
        <p:nvSpPr>
          <p:cNvPr id="4" name="TextBox 3">
            <a:extLst>
              <a:ext uri="{FF2B5EF4-FFF2-40B4-BE49-F238E27FC236}">
                <a16:creationId xmlns:a16="http://schemas.microsoft.com/office/drawing/2014/main" id="{CD703616-B83E-48AA-962F-6C6B31E6B9ED}"/>
              </a:ext>
            </a:extLst>
          </p:cNvPr>
          <p:cNvSpPr txBox="1"/>
          <p:nvPr/>
        </p:nvSpPr>
        <p:spPr>
          <a:xfrm>
            <a:off x="454325" y="2122098"/>
            <a:ext cx="560429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dirty="0">
                <a:cs typeface="Calibri" panose="020F0502020204030204"/>
              </a:rPr>
              <a:t>Early prediction of diabetes for a patient.</a:t>
            </a:r>
          </a:p>
          <a:p>
            <a:pPr marL="285750" indent="-285750" algn="just">
              <a:buFont typeface="Arial"/>
              <a:buChar char="•"/>
            </a:pPr>
            <a:endParaRPr lang="en-US" sz="2400">
              <a:cs typeface="Calibri" panose="020F0502020204030204"/>
            </a:endParaRPr>
          </a:p>
          <a:p>
            <a:pPr marL="285750" indent="-285750" algn="just">
              <a:buFont typeface="Arial"/>
              <a:buChar char="•"/>
            </a:pPr>
            <a:r>
              <a:rPr lang="en-US" sz="2400" dirty="0">
                <a:cs typeface="Calibri" panose="020F0502020204030204"/>
              </a:rPr>
              <a:t>Helps doctors and practitioners.</a:t>
            </a:r>
          </a:p>
          <a:p>
            <a:pPr marL="285750" indent="-285750" algn="just">
              <a:buFont typeface="Arial"/>
              <a:buChar char="•"/>
            </a:pPr>
            <a:endParaRPr lang="en-US" sz="2400">
              <a:cs typeface="Calibri" panose="020F0502020204030204"/>
            </a:endParaRPr>
          </a:p>
          <a:p>
            <a:pPr marL="285750" indent="-285750" algn="just">
              <a:buFont typeface="Arial"/>
              <a:buChar char="•"/>
            </a:pPr>
            <a:r>
              <a:rPr lang="en-US" sz="2400" dirty="0">
                <a:cs typeface="Calibri" panose="020F0502020204030204"/>
              </a:rPr>
              <a:t>To develop an user interface.</a:t>
            </a:r>
          </a:p>
        </p:txBody>
      </p:sp>
      <p:sp>
        <p:nvSpPr>
          <p:cNvPr id="10" name="Hexagon 9">
            <a:extLst>
              <a:ext uri="{FF2B5EF4-FFF2-40B4-BE49-F238E27FC236}">
                <a16:creationId xmlns:a16="http://schemas.microsoft.com/office/drawing/2014/main" id="{F618339F-1B60-4578-89E6-CCFE731B4ACA}"/>
              </a:ext>
            </a:extLst>
          </p:cNvPr>
          <p:cNvSpPr/>
          <p:nvPr/>
        </p:nvSpPr>
        <p:spPr>
          <a:xfrm>
            <a:off x="648591" y="915837"/>
            <a:ext cx="805133" cy="704491"/>
          </a:xfrm>
          <a:prstGeom prst="hexagon">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2" name="Hexagon 11">
            <a:extLst>
              <a:ext uri="{FF2B5EF4-FFF2-40B4-BE49-F238E27FC236}">
                <a16:creationId xmlns:a16="http://schemas.microsoft.com/office/drawing/2014/main" id="{E68107FB-4F42-4AE4-ADEA-3F67682D8C9F}"/>
              </a:ext>
            </a:extLst>
          </p:cNvPr>
          <p:cNvSpPr/>
          <p:nvPr/>
        </p:nvSpPr>
        <p:spPr>
          <a:xfrm>
            <a:off x="1366560" y="670524"/>
            <a:ext cx="546339" cy="488830"/>
          </a:xfrm>
          <a:prstGeom prst="hexagon">
            <a:avLst/>
          </a:prstGeom>
          <a:solidFill>
            <a:schemeClr val="bg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55306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8651CF17-8FBD-4E2D-8178-6D088C77BD59}"/>
              </a:ext>
            </a:extLst>
          </p:cNvPr>
          <p:cNvPicPr>
            <a:picLocks noChangeAspect="1"/>
          </p:cNvPicPr>
          <p:nvPr/>
        </p:nvPicPr>
        <p:blipFill rotWithShape="1">
          <a:blip r:embed="rId2"/>
          <a:srcRect l="35456" t="6135" r="30981" b="6748"/>
          <a:stretch/>
        </p:blipFill>
        <p:spPr>
          <a:xfrm>
            <a:off x="612475" y="990774"/>
            <a:ext cx="2906560" cy="5253514"/>
          </a:xfrm>
          <a:prstGeom prst="rect">
            <a:avLst/>
          </a:prstGeom>
        </p:spPr>
      </p:pic>
      <p:pic>
        <p:nvPicPr>
          <p:cNvPr id="5" name="Picture 5" descr="Chart, scatter chart&#10;&#10;Description automatically generated">
            <a:extLst>
              <a:ext uri="{FF2B5EF4-FFF2-40B4-BE49-F238E27FC236}">
                <a16:creationId xmlns:a16="http://schemas.microsoft.com/office/drawing/2014/main" id="{93F16796-4061-4B18-BF5A-1E9B40B0B362}"/>
              </a:ext>
            </a:extLst>
          </p:cNvPr>
          <p:cNvPicPr>
            <a:picLocks noChangeAspect="1"/>
          </p:cNvPicPr>
          <p:nvPr/>
        </p:nvPicPr>
        <p:blipFill>
          <a:blip r:embed="rId3"/>
          <a:stretch>
            <a:fillRect/>
          </a:stretch>
        </p:blipFill>
        <p:spPr>
          <a:xfrm>
            <a:off x="4264324" y="1352402"/>
            <a:ext cx="6553199" cy="4325722"/>
          </a:xfrm>
          <a:prstGeom prst="rect">
            <a:avLst/>
          </a:prstGeom>
        </p:spPr>
      </p:pic>
      <p:pic>
        <p:nvPicPr>
          <p:cNvPr id="6" name="Picture 6" descr="Chart, scatter chart&#10;&#10;Description automatically generated">
            <a:extLst>
              <a:ext uri="{FF2B5EF4-FFF2-40B4-BE49-F238E27FC236}">
                <a16:creationId xmlns:a16="http://schemas.microsoft.com/office/drawing/2014/main" id="{C3E5447B-9E02-4533-B68A-CF22F2CB8AE5}"/>
              </a:ext>
            </a:extLst>
          </p:cNvPr>
          <p:cNvPicPr>
            <a:picLocks noChangeAspect="1"/>
          </p:cNvPicPr>
          <p:nvPr/>
        </p:nvPicPr>
        <p:blipFill>
          <a:blip r:embed="rId4"/>
          <a:stretch>
            <a:fillRect/>
          </a:stretch>
        </p:blipFill>
        <p:spPr>
          <a:xfrm>
            <a:off x="4264325" y="1349188"/>
            <a:ext cx="6553199" cy="4332154"/>
          </a:xfrm>
          <a:prstGeom prst="rect">
            <a:avLst/>
          </a:prstGeom>
        </p:spPr>
      </p:pic>
      <p:pic>
        <p:nvPicPr>
          <p:cNvPr id="8" name="Picture 9" descr="Chart, line chart, scatter chart&#10;&#10;Description automatically generated">
            <a:extLst>
              <a:ext uri="{FF2B5EF4-FFF2-40B4-BE49-F238E27FC236}">
                <a16:creationId xmlns:a16="http://schemas.microsoft.com/office/drawing/2014/main" id="{545B6344-9190-44E8-AD54-767C55F22C4D}"/>
              </a:ext>
            </a:extLst>
          </p:cNvPr>
          <p:cNvPicPr>
            <a:picLocks noChangeAspect="1"/>
          </p:cNvPicPr>
          <p:nvPr/>
        </p:nvPicPr>
        <p:blipFill>
          <a:blip r:embed="rId5"/>
          <a:stretch>
            <a:fillRect/>
          </a:stretch>
        </p:blipFill>
        <p:spPr>
          <a:xfrm>
            <a:off x="4264325" y="1356545"/>
            <a:ext cx="6553200" cy="4303059"/>
          </a:xfrm>
          <a:prstGeom prst="rect">
            <a:avLst/>
          </a:prstGeom>
        </p:spPr>
      </p:pic>
      <p:pic>
        <p:nvPicPr>
          <p:cNvPr id="10" name="Picture 10" descr="Chart, scatter chart&#10;&#10;Description automatically generated">
            <a:extLst>
              <a:ext uri="{FF2B5EF4-FFF2-40B4-BE49-F238E27FC236}">
                <a16:creationId xmlns:a16="http://schemas.microsoft.com/office/drawing/2014/main" id="{59B82637-8B96-45DB-A842-020FC6ACBE70}"/>
              </a:ext>
            </a:extLst>
          </p:cNvPr>
          <p:cNvPicPr>
            <a:picLocks noChangeAspect="1"/>
          </p:cNvPicPr>
          <p:nvPr/>
        </p:nvPicPr>
        <p:blipFill>
          <a:blip r:embed="rId6"/>
          <a:stretch>
            <a:fillRect/>
          </a:stretch>
        </p:blipFill>
        <p:spPr>
          <a:xfrm>
            <a:off x="4264325" y="1352046"/>
            <a:ext cx="6553200" cy="4312058"/>
          </a:xfrm>
          <a:prstGeom prst="rect">
            <a:avLst/>
          </a:prstGeom>
        </p:spPr>
      </p:pic>
      <p:pic>
        <p:nvPicPr>
          <p:cNvPr id="11" name="Picture 11" descr="Chart, line chart, scatter chart&#10;&#10;Description automatically generated">
            <a:extLst>
              <a:ext uri="{FF2B5EF4-FFF2-40B4-BE49-F238E27FC236}">
                <a16:creationId xmlns:a16="http://schemas.microsoft.com/office/drawing/2014/main" id="{84FC1BEB-0A7D-4158-8589-2F456CC95CD8}"/>
              </a:ext>
            </a:extLst>
          </p:cNvPr>
          <p:cNvPicPr>
            <a:picLocks noChangeAspect="1"/>
          </p:cNvPicPr>
          <p:nvPr/>
        </p:nvPicPr>
        <p:blipFill>
          <a:blip r:embed="rId7"/>
          <a:stretch>
            <a:fillRect/>
          </a:stretch>
        </p:blipFill>
        <p:spPr>
          <a:xfrm>
            <a:off x="4264325" y="1351978"/>
            <a:ext cx="6553199" cy="4269062"/>
          </a:xfrm>
          <a:prstGeom prst="rect">
            <a:avLst/>
          </a:prstGeom>
        </p:spPr>
      </p:pic>
      <p:pic>
        <p:nvPicPr>
          <p:cNvPr id="12" name="Picture 12" descr="Chart, line chart, scatter chart&#10;&#10;Description automatically generated">
            <a:extLst>
              <a:ext uri="{FF2B5EF4-FFF2-40B4-BE49-F238E27FC236}">
                <a16:creationId xmlns:a16="http://schemas.microsoft.com/office/drawing/2014/main" id="{0BD82F51-D7AC-4B0A-B773-0599683FF983}"/>
              </a:ext>
            </a:extLst>
          </p:cNvPr>
          <p:cNvPicPr>
            <a:picLocks noChangeAspect="1"/>
          </p:cNvPicPr>
          <p:nvPr/>
        </p:nvPicPr>
        <p:blipFill>
          <a:blip r:embed="rId8"/>
          <a:stretch>
            <a:fillRect/>
          </a:stretch>
        </p:blipFill>
        <p:spPr>
          <a:xfrm>
            <a:off x="4264325" y="1351978"/>
            <a:ext cx="6610708" cy="4312195"/>
          </a:xfrm>
          <a:prstGeom prst="rect">
            <a:avLst/>
          </a:prstGeom>
        </p:spPr>
      </p:pic>
      <p:pic>
        <p:nvPicPr>
          <p:cNvPr id="13" name="Picture 13" descr="Chart, scatter chart&#10;&#10;Description automatically generated">
            <a:extLst>
              <a:ext uri="{FF2B5EF4-FFF2-40B4-BE49-F238E27FC236}">
                <a16:creationId xmlns:a16="http://schemas.microsoft.com/office/drawing/2014/main" id="{D9015946-88D6-4B12-8168-A13691996BD7}"/>
              </a:ext>
            </a:extLst>
          </p:cNvPr>
          <p:cNvPicPr>
            <a:picLocks noChangeAspect="1"/>
          </p:cNvPicPr>
          <p:nvPr/>
        </p:nvPicPr>
        <p:blipFill>
          <a:blip r:embed="rId9"/>
          <a:stretch>
            <a:fillRect/>
          </a:stretch>
        </p:blipFill>
        <p:spPr>
          <a:xfrm>
            <a:off x="4264325" y="1345404"/>
            <a:ext cx="6610709" cy="4296588"/>
          </a:xfrm>
          <a:prstGeom prst="rect">
            <a:avLst/>
          </a:prstGeom>
        </p:spPr>
      </p:pic>
      <p:sp>
        <p:nvSpPr>
          <p:cNvPr id="3" name="TextBox 2">
            <a:extLst>
              <a:ext uri="{FF2B5EF4-FFF2-40B4-BE49-F238E27FC236}">
                <a16:creationId xmlns:a16="http://schemas.microsoft.com/office/drawing/2014/main" id="{F65E0CAE-41C7-4CB3-AA0A-0B449A5E03A6}"/>
              </a:ext>
            </a:extLst>
          </p:cNvPr>
          <p:cNvSpPr txBox="1"/>
          <p:nvPr/>
        </p:nvSpPr>
        <p:spPr>
          <a:xfrm>
            <a:off x="4882550" y="35368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a:cs typeface="Calibri"/>
              </a:rPr>
              <a:t>Methodology</a:t>
            </a:r>
          </a:p>
        </p:txBody>
      </p:sp>
      <p:sp>
        <p:nvSpPr>
          <p:cNvPr id="16" name="Hexagon 15">
            <a:extLst>
              <a:ext uri="{FF2B5EF4-FFF2-40B4-BE49-F238E27FC236}">
                <a16:creationId xmlns:a16="http://schemas.microsoft.com/office/drawing/2014/main" id="{1B5EB2AB-0D88-49F9-8A85-2C44E6CD030C}"/>
              </a:ext>
            </a:extLst>
          </p:cNvPr>
          <p:cNvSpPr/>
          <p:nvPr/>
        </p:nvSpPr>
        <p:spPr>
          <a:xfrm>
            <a:off x="11071277" y="598636"/>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17" name="Hexagon 16">
            <a:extLst>
              <a:ext uri="{FF2B5EF4-FFF2-40B4-BE49-F238E27FC236}">
                <a16:creationId xmlns:a16="http://schemas.microsoft.com/office/drawing/2014/main" id="{8BDA8F04-2C76-4C59-A376-A6B31B1D69C2}"/>
              </a:ext>
            </a:extLst>
          </p:cNvPr>
          <p:cNvSpPr/>
          <p:nvPr/>
        </p:nvSpPr>
        <p:spPr>
          <a:xfrm>
            <a:off x="10538417" y="353324"/>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96929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exagon 4">
            <a:extLst>
              <a:ext uri="{FF2B5EF4-FFF2-40B4-BE49-F238E27FC236}">
                <a16:creationId xmlns:a16="http://schemas.microsoft.com/office/drawing/2014/main" id="{4B5FDE60-BF17-4B8F-A51D-8DE25FB5FBB5}"/>
              </a:ext>
            </a:extLst>
          </p:cNvPr>
          <p:cNvSpPr/>
          <p:nvPr/>
        </p:nvSpPr>
        <p:spPr>
          <a:xfrm>
            <a:off x="533572" y="570781"/>
            <a:ext cx="805133" cy="704491"/>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cs typeface="Calibri"/>
            </a:endParaRPr>
          </a:p>
        </p:txBody>
      </p:sp>
      <p:sp>
        <p:nvSpPr>
          <p:cNvPr id="6" name="Hexagon 5">
            <a:extLst>
              <a:ext uri="{FF2B5EF4-FFF2-40B4-BE49-F238E27FC236}">
                <a16:creationId xmlns:a16="http://schemas.microsoft.com/office/drawing/2014/main" id="{3C683B56-56C0-45D8-A8E8-BACC0DF9C9AB}"/>
              </a:ext>
            </a:extLst>
          </p:cNvPr>
          <p:cNvSpPr/>
          <p:nvPr/>
        </p:nvSpPr>
        <p:spPr>
          <a:xfrm>
            <a:off x="1265919" y="325467"/>
            <a:ext cx="546339" cy="488830"/>
          </a:xfrm>
          <a:prstGeom prst="hexago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8" descr="Text, letter&#10;&#10;Description automatically generated">
            <a:extLst>
              <a:ext uri="{FF2B5EF4-FFF2-40B4-BE49-F238E27FC236}">
                <a16:creationId xmlns:a16="http://schemas.microsoft.com/office/drawing/2014/main" id="{5B426027-286C-4CFD-873D-AE5980113F8D}"/>
              </a:ext>
            </a:extLst>
          </p:cNvPr>
          <p:cNvPicPr>
            <a:picLocks noChangeAspect="1"/>
          </p:cNvPicPr>
          <p:nvPr/>
        </p:nvPicPr>
        <p:blipFill rotWithShape="1">
          <a:blip r:embed="rId2"/>
          <a:srcRect l="-241" r="241" b="5333"/>
          <a:stretch/>
        </p:blipFill>
        <p:spPr>
          <a:xfrm>
            <a:off x="713117" y="2499326"/>
            <a:ext cx="5963733" cy="3053190"/>
          </a:xfrm>
          <a:prstGeom prst="rect">
            <a:avLst/>
          </a:prstGeom>
        </p:spPr>
      </p:pic>
      <p:pic>
        <p:nvPicPr>
          <p:cNvPr id="9" name="Picture 9" descr="Text&#10;&#10;Description automatically generated">
            <a:extLst>
              <a:ext uri="{FF2B5EF4-FFF2-40B4-BE49-F238E27FC236}">
                <a16:creationId xmlns:a16="http://schemas.microsoft.com/office/drawing/2014/main" id="{FFF08F80-AFD8-45E7-A159-E5731308A617}"/>
              </a:ext>
            </a:extLst>
          </p:cNvPr>
          <p:cNvPicPr>
            <a:picLocks noChangeAspect="1"/>
          </p:cNvPicPr>
          <p:nvPr/>
        </p:nvPicPr>
        <p:blipFill>
          <a:blip r:embed="rId3"/>
          <a:stretch>
            <a:fillRect/>
          </a:stretch>
        </p:blipFill>
        <p:spPr>
          <a:xfrm>
            <a:off x="885645" y="2210128"/>
            <a:ext cx="6495691" cy="2222084"/>
          </a:xfrm>
          <a:prstGeom prst="rect">
            <a:avLst/>
          </a:prstGeom>
        </p:spPr>
      </p:pic>
      <p:pic>
        <p:nvPicPr>
          <p:cNvPr id="4" name="Picture 4" descr="Chart, scatter chart&#10;&#10;Description automatically generated">
            <a:extLst>
              <a:ext uri="{FF2B5EF4-FFF2-40B4-BE49-F238E27FC236}">
                <a16:creationId xmlns:a16="http://schemas.microsoft.com/office/drawing/2014/main" id="{0A1777D9-92E2-4DD7-9766-27A48F38405A}"/>
              </a:ext>
            </a:extLst>
          </p:cNvPr>
          <p:cNvPicPr>
            <a:picLocks noChangeAspect="1"/>
          </p:cNvPicPr>
          <p:nvPr/>
        </p:nvPicPr>
        <p:blipFill>
          <a:blip r:embed="rId4"/>
          <a:stretch>
            <a:fillRect/>
          </a:stretch>
        </p:blipFill>
        <p:spPr>
          <a:xfrm>
            <a:off x="713117" y="1730550"/>
            <a:ext cx="6581953" cy="3569431"/>
          </a:xfrm>
          <a:prstGeom prst="rect">
            <a:avLst/>
          </a:prstGeom>
        </p:spPr>
      </p:pic>
      <p:pic>
        <p:nvPicPr>
          <p:cNvPr id="3" name="Picture 3" descr="Text&#10;&#10;Description automatically generated">
            <a:extLst>
              <a:ext uri="{FF2B5EF4-FFF2-40B4-BE49-F238E27FC236}">
                <a16:creationId xmlns:a16="http://schemas.microsoft.com/office/drawing/2014/main" id="{CC5E6501-027A-4311-98A6-3E44367ED154}"/>
              </a:ext>
            </a:extLst>
          </p:cNvPr>
          <p:cNvPicPr>
            <a:picLocks noChangeAspect="1"/>
          </p:cNvPicPr>
          <p:nvPr/>
        </p:nvPicPr>
        <p:blipFill>
          <a:blip r:embed="rId5"/>
          <a:stretch>
            <a:fillRect/>
          </a:stretch>
        </p:blipFill>
        <p:spPr>
          <a:xfrm>
            <a:off x="583721" y="1596912"/>
            <a:ext cx="6797613" cy="3836707"/>
          </a:xfrm>
          <a:prstGeom prst="rect">
            <a:avLst/>
          </a:prstGeom>
        </p:spPr>
      </p:pic>
      <p:pic>
        <p:nvPicPr>
          <p:cNvPr id="2" name="Picture 6" descr="Chart, line chart&#10;&#10;Description automatically generated">
            <a:extLst>
              <a:ext uri="{FF2B5EF4-FFF2-40B4-BE49-F238E27FC236}">
                <a16:creationId xmlns:a16="http://schemas.microsoft.com/office/drawing/2014/main" id="{18BE190D-AC08-40ED-80B3-60C04B21E34C}"/>
              </a:ext>
            </a:extLst>
          </p:cNvPr>
          <p:cNvPicPr>
            <a:picLocks noChangeAspect="1"/>
          </p:cNvPicPr>
          <p:nvPr/>
        </p:nvPicPr>
        <p:blipFill>
          <a:blip r:embed="rId6"/>
          <a:stretch>
            <a:fillRect/>
          </a:stretch>
        </p:blipFill>
        <p:spPr>
          <a:xfrm>
            <a:off x="7700514" y="1806216"/>
            <a:ext cx="4339086" cy="2886130"/>
          </a:xfrm>
          <a:prstGeom prst="rect">
            <a:avLst/>
          </a:prstGeom>
        </p:spPr>
      </p:pic>
    </p:spTree>
    <p:extLst>
      <p:ext uri="{BB962C8B-B14F-4D97-AF65-F5344CB8AC3E}">
        <p14:creationId xmlns:p14="http://schemas.microsoft.com/office/powerpoint/2010/main" val="28013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id="{98B02849-6875-4361-A92E-B1633CDBCD97}"/>
              </a:ext>
            </a:extLst>
          </p:cNvPr>
          <p:cNvPicPr>
            <a:picLocks noChangeAspect="1"/>
          </p:cNvPicPr>
          <p:nvPr/>
        </p:nvPicPr>
        <p:blipFill>
          <a:blip r:embed="rId2"/>
          <a:stretch>
            <a:fillRect/>
          </a:stretch>
        </p:blipFill>
        <p:spPr>
          <a:xfrm>
            <a:off x="-5471" y="158814"/>
            <a:ext cx="5646864" cy="6525996"/>
          </a:xfrm>
          <a:prstGeom prst="rect">
            <a:avLst/>
          </a:prstGeom>
        </p:spPr>
      </p:pic>
      <p:pic>
        <p:nvPicPr>
          <p:cNvPr id="5" name="Picture 5" descr="Table&#10;&#10;Description automatically generated">
            <a:extLst>
              <a:ext uri="{FF2B5EF4-FFF2-40B4-BE49-F238E27FC236}">
                <a16:creationId xmlns:a16="http://schemas.microsoft.com/office/drawing/2014/main" id="{C0017DF1-340F-4EAA-BFA7-60054C6747FF}"/>
              </a:ext>
            </a:extLst>
          </p:cNvPr>
          <p:cNvPicPr>
            <a:picLocks noChangeAspect="1"/>
          </p:cNvPicPr>
          <p:nvPr/>
        </p:nvPicPr>
        <p:blipFill>
          <a:blip r:embed="rId3"/>
          <a:stretch>
            <a:fillRect/>
          </a:stretch>
        </p:blipFill>
        <p:spPr>
          <a:xfrm>
            <a:off x="6190891" y="1505777"/>
            <a:ext cx="5532406" cy="3242596"/>
          </a:xfrm>
          <a:prstGeom prst="rect">
            <a:avLst/>
          </a:prstGeom>
        </p:spPr>
      </p:pic>
      <p:pic>
        <p:nvPicPr>
          <p:cNvPr id="6" name="Picture 6" descr="Table&#10;&#10;Description automatically generated">
            <a:extLst>
              <a:ext uri="{FF2B5EF4-FFF2-40B4-BE49-F238E27FC236}">
                <a16:creationId xmlns:a16="http://schemas.microsoft.com/office/drawing/2014/main" id="{227CF0DF-2024-4BC2-87E7-A05D21540851}"/>
              </a:ext>
            </a:extLst>
          </p:cNvPr>
          <p:cNvPicPr>
            <a:picLocks noChangeAspect="1"/>
          </p:cNvPicPr>
          <p:nvPr/>
        </p:nvPicPr>
        <p:blipFill>
          <a:blip r:embed="rId4"/>
          <a:stretch>
            <a:fillRect/>
          </a:stretch>
        </p:blipFill>
        <p:spPr>
          <a:xfrm>
            <a:off x="5500779" y="1503936"/>
            <a:ext cx="6466934" cy="3246278"/>
          </a:xfrm>
          <a:prstGeom prst="rect">
            <a:avLst/>
          </a:prstGeom>
        </p:spPr>
      </p:pic>
      <p:pic>
        <p:nvPicPr>
          <p:cNvPr id="11" name="Picture 11" descr="Chart, bar chart&#10;&#10;Description automatically generated">
            <a:extLst>
              <a:ext uri="{FF2B5EF4-FFF2-40B4-BE49-F238E27FC236}">
                <a16:creationId xmlns:a16="http://schemas.microsoft.com/office/drawing/2014/main" id="{35A27115-4650-424C-8016-2AEE2561933D}"/>
              </a:ext>
            </a:extLst>
          </p:cNvPr>
          <p:cNvPicPr>
            <a:picLocks noChangeAspect="1"/>
          </p:cNvPicPr>
          <p:nvPr/>
        </p:nvPicPr>
        <p:blipFill>
          <a:blip r:embed="rId5"/>
          <a:stretch>
            <a:fillRect/>
          </a:stretch>
        </p:blipFill>
        <p:spPr>
          <a:xfrm>
            <a:off x="5299495" y="1251017"/>
            <a:ext cx="6466933" cy="3939021"/>
          </a:xfrm>
          <a:prstGeom prst="rect">
            <a:avLst/>
          </a:prstGeom>
        </p:spPr>
      </p:pic>
      <p:pic>
        <p:nvPicPr>
          <p:cNvPr id="12" name="Picture 12" descr="Chart, bar chart&#10;&#10;Description automatically generated">
            <a:extLst>
              <a:ext uri="{FF2B5EF4-FFF2-40B4-BE49-F238E27FC236}">
                <a16:creationId xmlns:a16="http://schemas.microsoft.com/office/drawing/2014/main" id="{F1A8FBC8-C23B-4D87-B179-16C481DD0968}"/>
              </a:ext>
            </a:extLst>
          </p:cNvPr>
          <p:cNvPicPr>
            <a:picLocks noChangeAspect="1"/>
          </p:cNvPicPr>
          <p:nvPr/>
        </p:nvPicPr>
        <p:blipFill>
          <a:blip r:embed="rId6"/>
          <a:stretch>
            <a:fillRect/>
          </a:stretch>
        </p:blipFill>
        <p:spPr>
          <a:xfrm>
            <a:off x="5299493" y="1355267"/>
            <a:ext cx="6021238" cy="4061202"/>
          </a:xfrm>
          <a:prstGeom prst="rect">
            <a:avLst/>
          </a:prstGeom>
        </p:spPr>
      </p:pic>
      <p:pic>
        <p:nvPicPr>
          <p:cNvPr id="15" name="Picture 15" descr="Chart&#10;&#10;Description automatically generated">
            <a:extLst>
              <a:ext uri="{FF2B5EF4-FFF2-40B4-BE49-F238E27FC236}">
                <a16:creationId xmlns:a16="http://schemas.microsoft.com/office/drawing/2014/main" id="{220C7F9E-73F7-4A10-9691-CA9BC4E1C6AB}"/>
              </a:ext>
            </a:extLst>
          </p:cNvPr>
          <p:cNvPicPr>
            <a:picLocks noChangeAspect="1"/>
          </p:cNvPicPr>
          <p:nvPr/>
        </p:nvPicPr>
        <p:blipFill>
          <a:blip r:embed="rId7"/>
          <a:stretch>
            <a:fillRect/>
          </a:stretch>
        </p:blipFill>
        <p:spPr>
          <a:xfrm>
            <a:off x="5385758" y="1353414"/>
            <a:ext cx="6711352" cy="4481849"/>
          </a:xfrm>
          <a:prstGeom prst="rect">
            <a:avLst/>
          </a:prstGeom>
        </p:spPr>
      </p:pic>
      <p:pic>
        <p:nvPicPr>
          <p:cNvPr id="16" name="Picture 16" descr="Chart, bar chart&#10;&#10;Description automatically generated">
            <a:extLst>
              <a:ext uri="{FF2B5EF4-FFF2-40B4-BE49-F238E27FC236}">
                <a16:creationId xmlns:a16="http://schemas.microsoft.com/office/drawing/2014/main" id="{89B42604-8F30-4A07-A738-13ED14CA4355}"/>
              </a:ext>
            </a:extLst>
          </p:cNvPr>
          <p:cNvPicPr>
            <a:picLocks noChangeAspect="1"/>
          </p:cNvPicPr>
          <p:nvPr/>
        </p:nvPicPr>
        <p:blipFill>
          <a:blip r:embed="rId8"/>
          <a:stretch>
            <a:fillRect/>
          </a:stretch>
        </p:blipFill>
        <p:spPr>
          <a:xfrm>
            <a:off x="5385758" y="1261167"/>
            <a:ext cx="6711350" cy="4882007"/>
          </a:xfrm>
          <a:prstGeom prst="rect">
            <a:avLst/>
          </a:prstGeom>
        </p:spPr>
      </p:pic>
      <p:pic>
        <p:nvPicPr>
          <p:cNvPr id="3" name="Picture 17" descr="Chart, bar chart&#10;&#10;Description automatically generated">
            <a:extLst>
              <a:ext uri="{FF2B5EF4-FFF2-40B4-BE49-F238E27FC236}">
                <a16:creationId xmlns:a16="http://schemas.microsoft.com/office/drawing/2014/main" id="{5DA8B080-B87C-4344-9024-DEB736C51C4D}"/>
              </a:ext>
            </a:extLst>
          </p:cNvPr>
          <p:cNvPicPr>
            <a:picLocks noChangeAspect="1"/>
          </p:cNvPicPr>
          <p:nvPr/>
        </p:nvPicPr>
        <p:blipFill>
          <a:blip r:embed="rId9"/>
          <a:stretch>
            <a:fillRect/>
          </a:stretch>
        </p:blipFill>
        <p:spPr>
          <a:xfrm>
            <a:off x="5299494" y="1074261"/>
            <a:ext cx="6797615" cy="5040157"/>
          </a:xfrm>
          <a:prstGeom prst="rect">
            <a:avLst/>
          </a:prstGeom>
        </p:spPr>
      </p:pic>
    </p:spTree>
    <p:extLst>
      <p:ext uri="{BB962C8B-B14F-4D97-AF65-F5344CB8AC3E}">
        <p14:creationId xmlns:p14="http://schemas.microsoft.com/office/powerpoint/2010/main" val="193953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Map&#10;&#10;Description automatically generated">
            <a:extLst>
              <a:ext uri="{FF2B5EF4-FFF2-40B4-BE49-F238E27FC236}">
                <a16:creationId xmlns:a16="http://schemas.microsoft.com/office/drawing/2014/main" id="{98B02849-6875-4361-A92E-B1633CDBCD97}"/>
              </a:ext>
            </a:extLst>
          </p:cNvPr>
          <p:cNvPicPr>
            <a:picLocks noChangeAspect="1"/>
          </p:cNvPicPr>
          <p:nvPr/>
        </p:nvPicPr>
        <p:blipFill>
          <a:blip r:embed="rId2"/>
          <a:stretch>
            <a:fillRect/>
          </a:stretch>
        </p:blipFill>
        <p:spPr>
          <a:xfrm>
            <a:off x="-5472" y="187569"/>
            <a:ext cx="5646864" cy="6525996"/>
          </a:xfrm>
          <a:prstGeom prst="rect">
            <a:avLst/>
          </a:prstGeom>
        </p:spPr>
      </p:pic>
      <p:pic>
        <p:nvPicPr>
          <p:cNvPr id="3" name="Picture 4">
            <a:extLst>
              <a:ext uri="{FF2B5EF4-FFF2-40B4-BE49-F238E27FC236}">
                <a16:creationId xmlns:a16="http://schemas.microsoft.com/office/drawing/2014/main" id="{2178E062-7044-4DE4-9BC7-6116AF3F130F}"/>
              </a:ext>
            </a:extLst>
          </p:cNvPr>
          <p:cNvPicPr>
            <a:picLocks noChangeAspect="1"/>
          </p:cNvPicPr>
          <p:nvPr/>
        </p:nvPicPr>
        <p:blipFill>
          <a:blip r:embed="rId3"/>
          <a:stretch>
            <a:fillRect/>
          </a:stretch>
        </p:blipFill>
        <p:spPr>
          <a:xfrm>
            <a:off x="5285117" y="2276801"/>
            <a:ext cx="6351918" cy="2290019"/>
          </a:xfrm>
          <a:prstGeom prst="rect">
            <a:avLst/>
          </a:prstGeom>
        </p:spPr>
      </p:pic>
      <p:pic>
        <p:nvPicPr>
          <p:cNvPr id="5" name="Picture 5" descr="Diagram&#10;&#10;Description automatically generated">
            <a:extLst>
              <a:ext uri="{FF2B5EF4-FFF2-40B4-BE49-F238E27FC236}">
                <a16:creationId xmlns:a16="http://schemas.microsoft.com/office/drawing/2014/main" id="{5030A703-B2FB-43B7-842A-D6F76B582AD2}"/>
              </a:ext>
            </a:extLst>
          </p:cNvPr>
          <p:cNvPicPr>
            <a:picLocks noChangeAspect="1"/>
          </p:cNvPicPr>
          <p:nvPr/>
        </p:nvPicPr>
        <p:blipFill rotWithShape="1">
          <a:blip r:embed="rId4"/>
          <a:srcRect t="1250" r="28272" b="1250"/>
          <a:stretch/>
        </p:blipFill>
        <p:spPr>
          <a:xfrm>
            <a:off x="5227606" y="1695625"/>
            <a:ext cx="6625901" cy="3524577"/>
          </a:xfrm>
          <a:prstGeom prst="rect">
            <a:avLst/>
          </a:prstGeom>
        </p:spPr>
      </p:pic>
      <p:pic>
        <p:nvPicPr>
          <p:cNvPr id="10" name="Picture 10" descr="Chart, bar chart&#10;&#10;Description automatically generated">
            <a:extLst>
              <a:ext uri="{FF2B5EF4-FFF2-40B4-BE49-F238E27FC236}">
                <a16:creationId xmlns:a16="http://schemas.microsoft.com/office/drawing/2014/main" id="{0AAF84F0-4545-4434-8DEF-EB0976B21F17}"/>
              </a:ext>
            </a:extLst>
          </p:cNvPr>
          <p:cNvPicPr>
            <a:picLocks noChangeAspect="1"/>
          </p:cNvPicPr>
          <p:nvPr/>
        </p:nvPicPr>
        <p:blipFill>
          <a:blip r:embed="rId5"/>
          <a:stretch>
            <a:fillRect/>
          </a:stretch>
        </p:blipFill>
        <p:spPr>
          <a:xfrm>
            <a:off x="5285117" y="1699935"/>
            <a:ext cx="6351917" cy="3688168"/>
          </a:xfrm>
          <a:prstGeom prst="rect">
            <a:avLst/>
          </a:prstGeom>
        </p:spPr>
      </p:pic>
      <p:pic>
        <p:nvPicPr>
          <p:cNvPr id="9" name="Picture 9" descr="Diagram&#10;&#10;Description automatically generated">
            <a:extLst>
              <a:ext uri="{FF2B5EF4-FFF2-40B4-BE49-F238E27FC236}">
                <a16:creationId xmlns:a16="http://schemas.microsoft.com/office/drawing/2014/main" id="{8DF327FB-C52E-49FE-BB33-129C77D706FB}"/>
              </a:ext>
            </a:extLst>
          </p:cNvPr>
          <p:cNvPicPr>
            <a:picLocks noChangeAspect="1"/>
          </p:cNvPicPr>
          <p:nvPr/>
        </p:nvPicPr>
        <p:blipFill rotWithShape="1">
          <a:blip r:embed="rId6"/>
          <a:srcRect t="-110" r="42641" b="-640"/>
          <a:stretch/>
        </p:blipFill>
        <p:spPr>
          <a:xfrm>
            <a:off x="5256364" y="1679817"/>
            <a:ext cx="6568809" cy="3746310"/>
          </a:xfrm>
          <a:prstGeom prst="rect">
            <a:avLst/>
          </a:prstGeom>
        </p:spPr>
      </p:pic>
      <p:pic>
        <p:nvPicPr>
          <p:cNvPr id="7" name="Picture 7" descr="Diagram&#10;&#10;Description automatically generated">
            <a:extLst>
              <a:ext uri="{FF2B5EF4-FFF2-40B4-BE49-F238E27FC236}">
                <a16:creationId xmlns:a16="http://schemas.microsoft.com/office/drawing/2014/main" id="{F712070E-E247-4127-B990-957B9E4CB9DF}"/>
              </a:ext>
            </a:extLst>
          </p:cNvPr>
          <p:cNvPicPr>
            <a:picLocks noChangeAspect="1"/>
          </p:cNvPicPr>
          <p:nvPr/>
        </p:nvPicPr>
        <p:blipFill>
          <a:blip r:embed="rId7"/>
          <a:stretch>
            <a:fillRect/>
          </a:stretch>
        </p:blipFill>
        <p:spPr>
          <a:xfrm>
            <a:off x="5256362" y="1908261"/>
            <a:ext cx="6625085" cy="3832231"/>
          </a:xfrm>
          <a:prstGeom prst="rect">
            <a:avLst/>
          </a:prstGeom>
        </p:spPr>
      </p:pic>
    </p:spTree>
    <p:extLst>
      <p:ext uri="{BB962C8B-B14F-4D97-AF65-F5344CB8AC3E}">
        <p14:creationId xmlns:p14="http://schemas.microsoft.com/office/powerpoint/2010/main" val="298062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ccentBox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297</Words>
  <Application>Microsoft Office PowerPoint</Application>
  <PresentationFormat>Widescreen</PresentationFormat>
  <Paragraphs>51</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Avenir Next LT Pro</vt:lpstr>
      <vt:lpstr>Calibri</vt:lpstr>
      <vt:lpstr>Calibri Light</vt:lpstr>
      <vt:lpstr>Courier New</vt:lpstr>
      <vt:lpstr>Wingdings</vt:lpstr>
      <vt:lpstr>office theme</vt:lpstr>
      <vt:lpstr>office theme</vt:lpstr>
      <vt:lpstr>AccentBoxVTI</vt:lpstr>
      <vt:lpstr>PowerPoint Presentation</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Execution</vt:lpstr>
      <vt:lpstr>PowerPoint Presentation</vt:lpstr>
      <vt:lpstr>PowerPoint Presentation</vt:lpstr>
      <vt:lpstr>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Jwala Srihari</dc:creator>
  <cp:lastModifiedBy>Jwala Sri Hari Badam</cp:lastModifiedBy>
  <cp:revision>85</cp:revision>
  <dcterms:created xsi:type="dcterms:W3CDTF">2021-03-22T08:19:33Z</dcterms:created>
  <dcterms:modified xsi:type="dcterms:W3CDTF">2024-02-09T04:35:41Z</dcterms:modified>
</cp:coreProperties>
</file>