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91" r:id="rId3"/>
    <p:sldId id="290" r:id="rId4"/>
    <p:sldId id="288" r:id="rId5"/>
    <p:sldId id="284" r:id="rId6"/>
    <p:sldId id="285" r:id="rId7"/>
    <p:sldId id="292" r:id="rId8"/>
    <p:sldId id="286" r:id="rId9"/>
    <p:sldId id="293" r:id="rId10"/>
    <p:sldId id="287" r:id="rId11"/>
    <p:sldId id="294" r:id="rId12"/>
    <p:sldId id="289" r:id="rId13"/>
    <p:sldId id="295" r:id="rId14"/>
    <p:sldId id="296" r:id="rId15"/>
    <p:sldId id="297" r:id="rId16"/>
  </p:sldIdLst>
  <p:sldSz cx="12195175" cy="685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2" y="-10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D8F6-FF7C-447F-A91D-4FA7CFC9C0C5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EE11-88F6-4E42-B196-8CF9EA9FE2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11.09.2018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83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psf\Host\Users\cd\Desktop\Startbild_16zu9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8399" y="1573200"/>
            <a:ext cx="10864800" cy="741600"/>
          </a:xfrm>
        </p:spPr>
        <p:txBody>
          <a:bodyPr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 smtClean="0"/>
              <a:t>Click here to insert lecture title</a:t>
            </a:r>
            <a:endParaRPr lang="de-DE" noProof="0" dirty="0" smtClean="0"/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399" y="2430000"/>
            <a:ext cx="10864800" cy="1152000"/>
          </a:xfr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 smtClean="0"/>
              <a:t>Click here to insert lecture subtitle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pic>
        <p:nvPicPr>
          <p:cNvPr id="8" name="Picture 4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0" y="5598000"/>
            <a:ext cx="1080000" cy="9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112212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Click onto symbol to insert picture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06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362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1591200"/>
            <a:ext cx="5482800" cy="43380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179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>
            <a:spLocks noGrp="1"/>
          </p:cNvSpPr>
          <p:nvPr>
            <p:ph type="body" idx="11" hasCustomPrompt="1"/>
          </p:nvPr>
        </p:nvSpPr>
        <p:spPr>
          <a:xfrm>
            <a:off x="4859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24399" y="1591200"/>
            <a:ext cx="5482800" cy="3348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 smtClean="0"/>
              <a:t>Click here to insert header 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1999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224400" y="2142000"/>
            <a:ext cx="5482800" cy="3787200"/>
          </a:xfrm>
        </p:spPr>
        <p:txBody>
          <a:bodyPr/>
          <a:lstStyle/>
          <a:p>
            <a:pPr lvl="0"/>
            <a:r>
              <a:rPr lang="en-GB" noProof="0" dirty="0" smtClean="0"/>
              <a:t>Click here to insert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84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here to insert chart title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93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284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0" descr="Folie-0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7"/>
          <a:stretch>
            <a:fillRect/>
          </a:stretch>
        </p:blipFill>
        <p:spPr bwMode="auto">
          <a:xfrm>
            <a:off x="1588" y="6143625"/>
            <a:ext cx="12185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999" y="648000"/>
            <a:ext cx="11221200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here to insert chart title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112212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Master text format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Rectangle 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6000"/>
            <a:ext cx="101772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6000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1" r:id="rId4"/>
    <p:sldLayoutId id="2147483662" r:id="rId5"/>
    <p:sldLayoutId id="2147483658" r:id="rId6"/>
    <p:sldLayoutId id="2147483655" r:id="rId7"/>
    <p:sldLayoutId id="2147483656" r:id="rId8"/>
    <p:sldLayoutId id="21474836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15.png"/><Relationship Id="rId5" Type="http://schemas.openxmlformats.org/officeDocument/2006/relationships/image" Target="../media/image48.png"/><Relationship Id="rId10" Type="http://schemas.openxmlformats.org/officeDocument/2006/relationships/image" Target="../media/image460.png"/><Relationship Id="rId4" Type="http://schemas.openxmlformats.org/officeDocument/2006/relationships/image" Target="../media/image430.png"/><Relationship Id="rId9" Type="http://schemas.openxmlformats.org/officeDocument/2006/relationships/image" Target="../media/image4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 API: </a:t>
            </a:r>
            <a:r>
              <a:rPr lang="en-GB" dirty="0" smtClean="0"/>
              <a:t>Geometry</a:t>
            </a:r>
            <a:endParaRPr lang="en-GB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1. TiGL Workshop, </a:t>
            </a:r>
            <a:r>
              <a:rPr lang="en-GB" dirty="0"/>
              <a:t>September 11 / </a:t>
            </a:r>
            <a:r>
              <a:rPr lang="en-GB" dirty="0" smtClean="0"/>
              <a:t>12, Cologne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Martin </a:t>
            </a:r>
            <a:r>
              <a:rPr lang="en-GB" sz="2000" dirty="0" smtClean="0"/>
              <a:t>Siggel + Jan Kleinert</a:t>
            </a:r>
            <a:endParaRPr lang="en-GB" sz="2000" dirty="0" smtClean="0"/>
          </a:p>
          <a:p>
            <a:r>
              <a:rPr lang="en-GB" sz="2000" dirty="0" smtClean="0"/>
              <a:t>German Aerospace </a:t>
            </a:r>
            <a:r>
              <a:rPr lang="en-GB" sz="2000" dirty="0" err="1" smtClean="0"/>
              <a:t>Center</a:t>
            </a:r>
            <a:endParaRPr lang="en-GB" sz="2000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0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surfaces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TiGL</a:t>
            </a:r>
            <a:r>
              <a:rPr lang="de-DE" b="0" dirty="0"/>
              <a:t/>
            </a:r>
            <a:br>
              <a:rPr lang="de-DE" b="0" dirty="0"/>
            </a:br>
            <a:r>
              <a:rPr lang="de-DE" b="0" dirty="0"/>
              <a:t>Surface </a:t>
            </a:r>
            <a:r>
              <a:rPr lang="de-DE" b="0" dirty="0" err="1"/>
              <a:t>Factories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Interpolating a curve network (using the Merlin‘s Gordon Surface technique):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In theory: Profiles and Guides must all intersect each other exactly!</a:t>
            </a:r>
          </a:p>
          <a:p>
            <a:endParaRPr lang="en-US" sz="1600" dirty="0" smtClean="0"/>
          </a:p>
          <a:p>
            <a:r>
              <a:rPr lang="en-US" sz="1600" dirty="0" smtClean="0"/>
              <a:t>In TiGL:</a:t>
            </a:r>
          </a:p>
          <a:p>
            <a:pPr lvl="1"/>
            <a:r>
              <a:rPr lang="en-US" sz="1600" dirty="0" smtClean="0"/>
              <a:t>Parameter </a:t>
            </a:r>
            <a:r>
              <a:rPr lang="en-US" sz="1600" dirty="0" err="1" smtClean="0"/>
              <a:t>spatialTol</a:t>
            </a:r>
            <a:r>
              <a:rPr lang="en-US" sz="1600" dirty="0" smtClean="0"/>
              <a:t> defines the maximum allowed distance between a guide and a profile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If they don‘t intersect exactly, the surface will be somewhere between both curves!</a:t>
            </a:r>
          </a:p>
          <a:p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sp>
        <p:nvSpPr>
          <p:cNvPr id="8" name="Rechteck 7"/>
          <p:cNvSpPr/>
          <p:nvPr/>
        </p:nvSpPr>
        <p:spPr>
          <a:xfrm>
            <a:off x="624979" y="2061642"/>
            <a:ext cx="10333148" cy="181588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46400" lvl="1" indent="0">
              <a:buNone/>
            </a:pPr>
            <a:r>
              <a:rPr lang="de-DE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tigl3.surface_factories</a:t>
            </a:r>
          </a:p>
          <a:p>
            <a:pPr marL="446400" lvl="1" indent="0">
              <a:buNone/>
            </a:pP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interpolate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guides</a:t>
            </a: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tigl3.surface_factories.interpolate_curve_network(</a:t>
            </a:r>
          </a:p>
          <a:p>
            <a:pPr marL="446400" lvl="1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[profile1, profile2, profile3, ...],</a:t>
            </a:r>
          </a:p>
          <a:p>
            <a:pPr marL="446400" lvl="1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[guide1, guide2, ...],</a:t>
            </a:r>
          </a:p>
          <a:p>
            <a:pPr marL="446400" lvl="1" indent="0">
              <a:buNone/>
            </a:pP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spatialTol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=3e-4 </a:t>
            </a:r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2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</a:t>
            </a:r>
            <a:r>
              <a:rPr lang="de-DE" dirty="0" err="1"/>
              <a:t>G</a:t>
            </a:r>
            <a:r>
              <a:rPr lang="de-DE" dirty="0" err="1" smtClean="0"/>
              <a:t>eometry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lgorithms</a:t>
            </a:r>
            <a:r>
              <a:rPr lang="de-DE" dirty="0" smtClean="0"/>
              <a:t> in TiGL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7699819" cy="4338000"/>
          </a:xfrm>
        </p:spPr>
        <p:txBody>
          <a:bodyPr/>
          <a:lstStyle/>
          <a:p>
            <a:r>
              <a:rPr lang="en-US" sz="1600" dirty="0" smtClean="0"/>
              <a:t>B-spline approximation: Fit a curve to a set of points </a:t>
            </a:r>
            <a:br>
              <a:rPr lang="en-US" sz="1600" dirty="0" smtClean="0"/>
            </a:br>
            <a:r>
              <a:rPr lang="en-US" sz="1600" dirty="0" smtClean="0"/>
              <a:t>	→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tigl3.geometry.CTiglBSplineFit</a:t>
            </a:r>
          </a:p>
          <a:p>
            <a:endParaRPr lang="en-US" sz="1600" dirty="0" smtClean="0"/>
          </a:p>
          <a:p>
            <a:r>
              <a:rPr lang="en-US" sz="1600" dirty="0" smtClean="0"/>
              <a:t>B-spline representation of arbitrary analytical functions </a:t>
            </a:r>
            <a:br>
              <a:rPr lang="en-US" sz="1600" dirty="0" smtClean="0"/>
            </a:br>
            <a:r>
              <a:rPr lang="en-US" sz="1600" dirty="0" smtClean="0"/>
              <a:t>(e.g. How does the B-spline representation of CST curves look like?)</a:t>
            </a:r>
            <a:br>
              <a:rPr lang="en-US" sz="1600" dirty="0" smtClean="0"/>
            </a:br>
            <a:r>
              <a:rPr lang="en-US" sz="1600" dirty="0" smtClean="0"/>
              <a:t>	→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tigl3.geometry.CFunctionToBSpline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Hybrid B-spline approximation + interpolation of selected points </a:t>
            </a:r>
            <a:br>
              <a:rPr lang="en-US" sz="1600" dirty="0" smtClean="0"/>
            </a:br>
            <a:r>
              <a:rPr lang="en-US" sz="1600" dirty="0" smtClean="0"/>
              <a:t>	→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tigl3.geometry.CTiglBSplineApproxInterp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 err="1"/>
              <a:t>Interpolate</a:t>
            </a:r>
            <a:r>
              <a:rPr lang="de-DE" sz="1600" dirty="0"/>
              <a:t> a </a:t>
            </a:r>
            <a:r>
              <a:rPr lang="de-DE" sz="1600" dirty="0" err="1"/>
              <a:t>grid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points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</a:t>
            </a:r>
            <a:r>
              <a:rPr lang="de-DE" sz="1600" dirty="0" err="1"/>
              <a:t>surface</a:t>
            </a:r>
            <a:endParaRPr lang="de-DE" sz="1600" dirty="0"/>
          </a:p>
          <a:p>
            <a:pPr marL="896400" lvl="2" indent="0">
              <a:buNone/>
            </a:pPr>
            <a:r>
              <a:rPr lang="de-DE" sz="1600" dirty="0" smtClean="0"/>
              <a:t>→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tigl3.geometry.BSplineAlgorithms_points_to_surface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8617867" y="2781722"/>
            <a:ext cx="2734323" cy="1282884"/>
            <a:chOff x="8353887" y="3629052"/>
            <a:chExt cx="2734323" cy="1282884"/>
          </a:xfrm>
        </p:grpSpPr>
        <p:sp>
          <p:nvSpPr>
            <p:cNvPr id="7" name="Freihandform 6"/>
            <p:cNvSpPr/>
            <p:nvPr/>
          </p:nvSpPr>
          <p:spPr>
            <a:xfrm>
              <a:off x="8353887" y="3852906"/>
              <a:ext cx="2734323" cy="1029812"/>
            </a:xfrm>
            <a:custGeom>
              <a:avLst/>
              <a:gdLst>
                <a:gd name="connsiteX0" fmla="*/ 0 w 2734323"/>
                <a:gd name="connsiteY0" fmla="*/ 1020935 h 1029812"/>
                <a:gd name="connsiteX1" fmla="*/ 1358284 w 2734323"/>
                <a:gd name="connsiteY1" fmla="*/ 3 h 1029812"/>
                <a:gd name="connsiteX2" fmla="*/ 2734323 w 2734323"/>
                <a:gd name="connsiteY2" fmla="*/ 1029812 h 102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4323" h="1029812">
                  <a:moveTo>
                    <a:pt x="0" y="1020935"/>
                  </a:moveTo>
                  <a:cubicBezTo>
                    <a:pt x="451282" y="509729"/>
                    <a:pt x="902564" y="-1476"/>
                    <a:pt x="1358284" y="3"/>
                  </a:cubicBezTo>
                  <a:cubicBezTo>
                    <a:pt x="1814004" y="1482"/>
                    <a:pt x="2274163" y="515647"/>
                    <a:pt x="2734323" y="102981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ern mit 5 Zacken 7"/>
            <p:cNvSpPr/>
            <p:nvPr/>
          </p:nvSpPr>
          <p:spPr>
            <a:xfrm>
              <a:off x="8391077" y="4789624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Stern mit 5 Zacken 9"/>
            <p:cNvSpPr/>
            <p:nvPr/>
          </p:nvSpPr>
          <p:spPr>
            <a:xfrm>
              <a:off x="8915425" y="4077866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Stern mit 5 Zacken 10"/>
            <p:cNvSpPr/>
            <p:nvPr/>
          </p:nvSpPr>
          <p:spPr>
            <a:xfrm>
              <a:off x="9598736" y="3789834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Stern mit 5 Zacken 11"/>
            <p:cNvSpPr/>
            <p:nvPr/>
          </p:nvSpPr>
          <p:spPr>
            <a:xfrm>
              <a:off x="10379400" y="4077866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Stern mit 5 Zacken 12"/>
            <p:cNvSpPr/>
            <p:nvPr/>
          </p:nvSpPr>
          <p:spPr>
            <a:xfrm>
              <a:off x="10946117" y="4789624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9401077" y="3629052"/>
              <a:ext cx="504056" cy="493204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8655057" y="1061360"/>
            <a:ext cx="2734323" cy="1059030"/>
            <a:chOff x="8353887" y="3852906"/>
            <a:chExt cx="2734323" cy="1059030"/>
          </a:xfrm>
        </p:grpSpPr>
        <p:sp>
          <p:nvSpPr>
            <p:cNvPr id="17" name="Freihandform 16"/>
            <p:cNvSpPr/>
            <p:nvPr/>
          </p:nvSpPr>
          <p:spPr>
            <a:xfrm>
              <a:off x="8353887" y="3852906"/>
              <a:ext cx="2734323" cy="1029812"/>
            </a:xfrm>
            <a:custGeom>
              <a:avLst/>
              <a:gdLst>
                <a:gd name="connsiteX0" fmla="*/ 0 w 2734323"/>
                <a:gd name="connsiteY0" fmla="*/ 1020935 h 1029812"/>
                <a:gd name="connsiteX1" fmla="*/ 1358284 w 2734323"/>
                <a:gd name="connsiteY1" fmla="*/ 3 h 1029812"/>
                <a:gd name="connsiteX2" fmla="*/ 2734323 w 2734323"/>
                <a:gd name="connsiteY2" fmla="*/ 1029812 h 102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4323" h="1029812">
                  <a:moveTo>
                    <a:pt x="0" y="1020935"/>
                  </a:moveTo>
                  <a:cubicBezTo>
                    <a:pt x="451282" y="509729"/>
                    <a:pt x="902564" y="-1476"/>
                    <a:pt x="1358284" y="3"/>
                  </a:cubicBezTo>
                  <a:cubicBezTo>
                    <a:pt x="1814004" y="1482"/>
                    <a:pt x="2274163" y="515647"/>
                    <a:pt x="2734323" y="102981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tern mit 5 Zacken 17"/>
            <p:cNvSpPr/>
            <p:nvPr/>
          </p:nvSpPr>
          <p:spPr>
            <a:xfrm>
              <a:off x="8391077" y="4789624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Stern mit 5 Zacken 18"/>
            <p:cNvSpPr/>
            <p:nvPr/>
          </p:nvSpPr>
          <p:spPr>
            <a:xfrm>
              <a:off x="8915425" y="4077866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Stern mit 5 Zacken 19"/>
            <p:cNvSpPr/>
            <p:nvPr/>
          </p:nvSpPr>
          <p:spPr>
            <a:xfrm>
              <a:off x="9598736" y="3857815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Stern mit 5 Zacken 20"/>
            <p:cNvSpPr/>
            <p:nvPr/>
          </p:nvSpPr>
          <p:spPr>
            <a:xfrm>
              <a:off x="10379400" y="4077866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Stern mit 5 Zacken 21"/>
            <p:cNvSpPr/>
            <p:nvPr/>
          </p:nvSpPr>
          <p:spPr>
            <a:xfrm>
              <a:off x="10946117" y="4789624"/>
              <a:ext cx="122312" cy="122312"/>
            </a:xfrm>
            <a:prstGeom prst="star5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9860">
            <a:off x="8772173" y="4066568"/>
            <a:ext cx="2809294" cy="241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0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programming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988" y="1629594"/>
            <a:ext cx="11221200" cy="4338000"/>
          </a:xfrm>
        </p:spPr>
        <p:txBody>
          <a:bodyPr/>
          <a:lstStyle/>
          <a:p>
            <a:r>
              <a:rPr lang="en-US" sz="1600" dirty="0" smtClean="0"/>
              <a:t>Geometric objects (curves and surfaces) are returned by a </a:t>
            </a:r>
            <a:r>
              <a:rPr lang="en-US" sz="1600" b="1" dirty="0" smtClean="0">
                <a:solidFill>
                  <a:srgbClr val="0070C0"/>
                </a:solidFill>
              </a:rPr>
              <a:t>Handle</a:t>
            </a:r>
          </a:p>
          <a:p>
            <a:endParaRPr lang="en-US" sz="1600" b="1" dirty="0" smtClean="0">
              <a:solidFill>
                <a:srgbClr val="0070C0"/>
              </a:solidFill>
            </a:endParaRPr>
          </a:p>
          <a:p>
            <a:r>
              <a:rPr lang="en-US" sz="1600" dirty="0" smtClean="0"/>
              <a:t>OpenCASCADE Handles are </a:t>
            </a:r>
            <a:r>
              <a:rPr lang="en-US" sz="1600" b="1" dirty="0" smtClean="0">
                <a:solidFill>
                  <a:srgbClr val="0070C0"/>
                </a:solidFill>
              </a:rPr>
              <a:t>Smart Pointers </a:t>
            </a:r>
            <a:r>
              <a:rPr lang="en-US" sz="1600" dirty="0" smtClean="0"/>
              <a:t>that automatically free memory, when not needed</a:t>
            </a:r>
          </a:p>
          <a:p>
            <a:endParaRPr lang="en-US" sz="1600" dirty="0" smtClean="0"/>
          </a:p>
          <a:p>
            <a:r>
              <a:rPr lang="en-US" sz="1600" dirty="0" smtClean="0"/>
              <a:t>Unfortunately, this is still exposed in Python. We are working on it, to remove this from Python.</a:t>
            </a:r>
          </a:p>
          <a:p>
            <a:endParaRPr lang="en-US" sz="1600" dirty="0" smtClean="0"/>
          </a:p>
          <a:p>
            <a:r>
              <a:rPr lang="en-US" sz="1600" dirty="0" smtClean="0"/>
              <a:t>Whenever you e.g. get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Handle_Geom_BsplineCurve</a:t>
            </a:r>
            <a:r>
              <a:rPr lang="en-US" sz="1600" dirty="0" smtClean="0"/>
              <a:t> and you need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Geom_BsplineCurve</a:t>
            </a:r>
            <a:r>
              <a:rPr lang="en-US" sz="1600" dirty="0" smtClean="0"/>
              <a:t>, call its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smtClean="0"/>
              <a:t>method: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Whenever you have e.g.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Geom_BsplineCurve</a:t>
            </a:r>
            <a:r>
              <a:rPr lang="en-US" sz="1600" dirty="0" smtClean="0"/>
              <a:t> and you need its Handle, call its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GetHandle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smtClean="0"/>
              <a:t>method: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p:sp>
        <p:nvSpPr>
          <p:cNvPr id="6" name="Rechteck 5"/>
          <p:cNvSpPr/>
          <p:nvPr/>
        </p:nvSpPr>
        <p:spPr>
          <a:xfrm>
            <a:off x="660983" y="3717826"/>
            <a:ext cx="10333148" cy="30777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46400" lvl="1" indent="0">
              <a:buNone/>
            </a:pP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b_spline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b_spline_handle.GetObject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60983" y="4869954"/>
            <a:ext cx="10333148" cy="30777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46400" lvl="1" indent="0">
              <a:buNone/>
            </a:pP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b_spline_handle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b_spline.GetHandle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Excercise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8203875" cy="43380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Goal:</a:t>
            </a:r>
          </a:p>
          <a:p>
            <a:pPr marL="446400" lvl="1" indent="0" algn="ctr">
              <a:buNone/>
            </a:pPr>
            <a:r>
              <a:rPr lang="de-DE" b="1" dirty="0" err="1" smtClean="0"/>
              <a:t>Learn</a:t>
            </a:r>
            <a:r>
              <a:rPr lang="de-DE" b="1" dirty="0" smtClean="0"/>
              <a:t>, </a:t>
            </a:r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our</a:t>
            </a:r>
            <a:r>
              <a:rPr lang="de-DE" b="1" dirty="0" smtClean="0"/>
              <a:t> </a:t>
            </a:r>
            <a:r>
              <a:rPr lang="de-DE" b="1" dirty="0" err="1" smtClean="0"/>
              <a:t>geometry</a:t>
            </a:r>
            <a:r>
              <a:rPr lang="de-DE" b="1" dirty="0" smtClean="0"/>
              <a:t> </a:t>
            </a:r>
            <a:r>
              <a:rPr lang="de-DE" b="1" dirty="0" err="1" smtClean="0"/>
              <a:t>tools</a:t>
            </a:r>
            <a:r>
              <a:rPr lang="de-DE" b="1" dirty="0" smtClean="0"/>
              <a:t>.</a:t>
            </a:r>
          </a:p>
          <a:p>
            <a:pPr marL="446400" lvl="1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Tasks:</a:t>
            </a:r>
          </a:p>
          <a:p>
            <a:endParaRPr lang="de-DE" dirty="0" smtClean="0"/>
          </a:p>
          <a:p>
            <a:pPr marL="789300" lvl="1" indent="-342900">
              <a:buFont typeface="+mj-lt"/>
              <a:buAutoNum type="arabicPeriod"/>
            </a:pPr>
            <a:r>
              <a:rPr lang="de-DE" dirty="0" smtClean="0"/>
              <a:t>Create an </a:t>
            </a:r>
            <a:r>
              <a:rPr lang="de-DE" dirty="0" err="1" smtClean="0"/>
              <a:t>airfoil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interpolating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pPr marL="789300" lvl="1" indent="-3429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r>
              <a:rPr lang="de-DE" dirty="0" smtClean="0"/>
              <a:t> multiple </a:t>
            </a:r>
            <a:r>
              <a:rPr lang="de-DE" dirty="0" err="1" smtClean="0"/>
              <a:t>airfoils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wing</a:t>
            </a:r>
            <a:r>
              <a:rPr lang="de-DE" dirty="0" smtClean="0"/>
              <a:t> </a:t>
            </a:r>
            <a:r>
              <a:rPr lang="de-DE" dirty="0" err="1" smtClean="0"/>
              <a:t>loft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/>
          </a:p>
          <a:p>
            <a:pPr marL="789300" lvl="1" indent="-3429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interpolation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wing</a:t>
            </a:r>
            <a:r>
              <a:rPr lang="de-DE" dirty="0" smtClean="0"/>
              <a:t> </a:t>
            </a:r>
            <a:r>
              <a:rPr lang="de-DE" dirty="0" err="1" smtClean="0"/>
              <a:t>loft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leading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13</a:t>
            </a:fld>
            <a:endParaRPr lang="en-GB" noProof="0" dirty="0"/>
          </a:p>
        </p:txBody>
      </p:sp>
      <p:sp>
        <p:nvSpPr>
          <p:cNvPr id="6" name="AutoShape 2" descr="wing-guide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wing-guide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3" b="9430"/>
          <a:stretch/>
        </p:blipFill>
        <p:spPr bwMode="auto">
          <a:xfrm>
            <a:off x="9193931" y="4462803"/>
            <a:ext cx="2692525" cy="170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7" b="11310"/>
          <a:stretch/>
        </p:blipFill>
        <p:spPr bwMode="auto">
          <a:xfrm>
            <a:off x="9202883" y="735106"/>
            <a:ext cx="2674620" cy="155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9" b="16705"/>
          <a:stretch/>
        </p:blipFill>
        <p:spPr bwMode="auto">
          <a:xfrm>
            <a:off x="9211836" y="2637706"/>
            <a:ext cx="2674620" cy="14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8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  <p:pic>
        <p:nvPicPr>
          <p:cNvPr id="6" name="Picture 2" descr="media_object_image_highres_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31" y="1557544"/>
            <a:ext cx="8208914" cy="4464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5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We had different problems with the surfaces created by OpenCASCADE. Reasons are: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We used OpenCASCADE as a black box (we had no background in B-splines back then)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The resulting surfaces have sometimes bad quality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Not all modelling algorithms available that we needed</a:t>
            </a:r>
          </a:p>
          <a:p>
            <a:pPr lvl="1"/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We started developing our own algorithms ☺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Even if you don‘t use CPACS </a:t>
            </a:r>
            <a:r>
              <a:rPr lang="en-US" sz="1600" b="1" dirty="0" err="1" smtClean="0"/>
              <a:t>oder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TiGL‘s</a:t>
            </a:r>
            <a:r>
              <a:rPr lang="en-US" sz="1600" b="1" dirty="0" smtClean="0"/>
              <a:t> aircraft models, you can now use the algorithms in your own applications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b="1" dirty="0" smtClean="0"/>
              <a:t>We show you now how to do it!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pic>
        <p:nvPicPr>
          <p:cNvPr id="2050" name="Picture 2" descr="C:\Users\sigg_ma\Pictures\advertisement\helicop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39" y="1472173"/>
            <a:ext cx="4608512" cy="2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2929235" y="1557586"/>
            <a:ext cx="6268932" cy="671500"/>
          </a:xfrm>
          <a:prstGeom prst="roundRect">
            <a:avLst>
              <a:gd name="adj" fmla="val 949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1971675"/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Metadata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TiGL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933471" y="2349674"/>
            <a:ext cx="6268932" cy="1535596"/>
          </a:xfrm>
          <a:prstGeom prst="roundRect">
            <a:avLst>
              <a:gd name="adj" fmla="val 9499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1971675"/>
            <a:r>
              <a:rPr lang="de-DE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Topology</a:t>
            </a:r>
            <a:r>
              <a:rPr lang="de-DE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971675"/>
            <a:r>
              <a:rPr lang="de-DE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How</a:t>
            </a:r>
            <a:r>
              <a:rPr lang="de-DE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de-DE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faces</a:t>
            </a:r>
            <a:r>
              <a:rPr lang="de-DE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edges</a:t>
            </a:r>
            <a:r>
              <a:rPr lang="de-DE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belong</a:t>
            </a:r>
            <a:r>
              <a:rPr lang="de-DE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gether</a:t>
            </a:r>
            <a:r>
              <a:rPr lang="de-DE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1971675"/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971675"/>
            <a:r>
              <a:rPr lang="de-DE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only</a:t>
            </a:r>
            <a:r>
              <a:rPr lang="de-DE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OpenCASCADE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2933471" y="3952068"/>
            <a:ext cx="6264696" cy="2376264"/>
          </a:xfrm>
          <a:prstGeom prst="roundRect">
            <a:avLst>
              <a:gd name="adj" fmla="val 949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1971675"/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Geometry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971675"/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How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curves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surfaces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971675"/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971675"/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TiGL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algorithms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971675"/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OpenCASCADE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Big Picture</a:t>
            </a:r>
            <a:br>
              <a:rPr lang="de-DE" dirty="0" smtClean="0"/>
            </a:br>
            <a:r>
              <a:rPr lang="de-DE" b="0" dirty="0" smtClean="0"/>
              <a:t>The </a:t>
            </a:r>
            <a:r>
              <a:rPr lang="de-DE" b="0" dirty="0" err="1" smtClean="0"/>
              <a:t>shape</a:t>
            </a:r>
            <a:r>
              <a:rPr lang="de-DE" b="0" dirty="0" smtClean="0"/>
              <a:t> </a:t>
            </a:r>
            <a:r>
              <a:rPr lang="de-DE" b="0" dirty="0" err="1" smtClean="0"/>
              <a:t>creation</a:t>
            </a:r>
            <a:r>
              <a:rPr lang="de-DE" b="0" dirty="0" smtClean="0"/>
              <a:t> </a:t>
            </a:r>
            <a:r>
              <a:rPr lang="de-DE" b="0" dirty="0" err="1" smtClean="0"/>
              <a:t>process</a:t>
            </a:r>
            <a:endParaRPr lang="en-US" b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sp>
        <p:nvSpPr>
          <p:cNvPr id="8" name="Abgerundetes Rechteck 7"/>
          <p:cNvSpPr/>
          <p:nvPr/>
        </p:nvSpPr>
        <p:spPr>
          <a:xfrm>
            <a:off x="3156680" y="5759202"/>
            <a:ext cx="1237235" cy="457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Points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156681" y="4916810"/>
            <a:ext cx="1237235" cy="457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Curves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156681" y="4098622"/>
            <a:ext cx="1237235" cy="457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Surfaces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156681" y="3285778"/>
            <a:ext cx="1237235" cy="457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Shells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156681" y="2468538"/>
            <a:ext cx="1237235" cy="457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Solids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156681" y="1674707"/>
            <a:ext cx="1237235" cy="4572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Named</a:t>
            </a:r>
            <a:r>
              <a:rPr lang="de-DE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Shapes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Gerade Verbindung mit Pfeil 17"/>
          <p:cNvCxnSpPr>
            <a:stCxn id="8" idx="0"/>
          </p:cNvCxnSpPr>
          <p:nvPr/>
        </p:nvCxnSpPr>
        <p:spPr>
          <a:xfrm flipH="1" flipV="1">
            <a:off x="3775297" y="5374010"/>
            <a:ext cx="1" cy="385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0"/>
            <a:endCxn id="10" idx="2"/>
          </p:cNvCxnSpPr>
          <p:nvPr/>
        </p:nvCxnSpPr>
        <p:spPr>
          <a:xfrm flipV="1">
            <a:off x="3775299" y="4555822"/>
            <a:ext cx="0" cy="360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1" idx="2"/>
          </p:cNvCxnSpPr>
          <p:nvPr/>
        </p:nvCxnSpPr>
        <p:spPr>
          <a:xfrm flipV="1">
            <a:off x="3775297" y="3742978"/>
            <a:ext cx="2" cy="35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0"/>
            <a:endCxn id="12" idx="2"/>
          </p:cNvCxnSpPr>
          <p:nvPr/>
        </p:nvCxnSpPr>
        <p:spPr>
          <a:xfrm flipV="1">
            <a:off x="3775299" y="292573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2" idx="0"/>
            <a:endCxn id="13" idx="2"/>
          </p:cNvCxnSpPr>
          <p:nvPr/>
        </p:nvCxnSpPr>
        <p:spPr>
          <a:xfrm flipV="1">
            <a:off x="3775299" y="2131907"/>
            <a:ext cx="0" cy="336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repeatCount="indefinit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14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Bezier</a:t>
            </a:r>
            <a:r>
              <a:rPr lang="de-DE" dirty="0" smtClean="0"/>
              <a:t> / B-</a:t>
            </a:r>
            <a:r>
              <a:rPr lang="de-DE" dirty="0" err="1" smtClean="0"/>
              <a:t>splines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smtClean="0"/>
              <a:t>NURBS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0" dirty="0" smtClean="0"/>
              <a:t>The </a:t>
            </a:r>
            <a:r>
              <a:rPr lang="de-DE" b="0" dirty="0" err="1" smtClean="0"/>
              <a:t>basis</a:t>
            </a:r>
            <a:r>
              <a:rPr lang="de-DE" b="0" dirty="0" smtClean="0"/>
              <a:t> </a:t>
            </a:r>
            <a:r>
              <a:rPr lang="de-DE" b="0" dirty="0" err="1" smtClean="0"/>
              <a:t>for</a:t>
            </a:r>
            <a:r>
              <a:rPr lang="de-DE" b="0" dirty="0" smtClean="0"/>
              <a:t> all </a:t>
            </a:r>
            <a:r>
              <a:rPr lang="de-DE" b="0" dirty="0" err="1" smtClean="0"/>
              <a:t>geometry</a:t>
            </a:r>
            <a:r>
              <a:rPr lang="de-DE" b="0" dirty="0" smtClean="0"/>
              <a:t> </a:t>
            </a:r>
            <a:r>
              <a:rPr lang="de-DE" b="0" dirty="0" err="1" smtClean="0"/>
              <a:t>reprentations</a:t>
            </a:r>
            <a:r>
              <a:rPr lang="de-DE" b="0" dirty="0" smtClean="0"/>
              <a:t> in OpenCASCADE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de-DE" dirty="0" smtClean="0"/>
                  <a:t>B-</a:t>
                </a:r>
                <a:r>
                  <a:rPr lang="de-DE" dirty="0" err="1" smtClean="0"/>
                  <a:t>spline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curve</a:t>
                </a:r>
                <a:r>
                  <a:rPr lang="de-D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1" i="1"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/>
                            </a:rPr>
                            <m:t>𝑖</m:t>
                          </m:r>
                          <m:r>
                            <a:rPr lang="de-DE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de-DE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/>
                                </a:rPr>
                                <m:t>𝑑</m:t>
                              </m:r>
                            </m:sup>
                          </m:sSubSup>
                          <m:r>
                            <a:rPr lang="de-DE" i="1">
                              <a:latin typeface="Cambria Math"/>
                            </a:rPr>
                            <m:t>(</m:t>
                          </m:r>
                          <m:r>
                            <a:rPr lang="de-DE" i="1">
                              <a:latin typeface="Cambria Math"/>
                            </a:rPr>
                            <m:t>𝑢</m:t>
                          </m:r>
                          <m:r>
                            <a:rPr lang="de-DE" i="1">
                              <a:latin typeface="Cambria Math"/>
                            </a:rPr>
                            <m:t>, </m:t>
                          </m:r>
                          <m:r>
                            <a:rPr lang="de-DE" b="1" i="1">
                              <a:latin typeface="Cambria Math"/>
                            </a:rPr>
                            <m:t>𝒕</m:t>
                          </m:r>
                          <m:r>
                            <a:rPr lang="de-DE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 smtClean="0"/>
              </a:p>
              <a:p>
                <a:pPr marL="446400" lvl="1" indent="0">
                  <a:buNone/>
                </a:pPr>
                <a:endParaRPr lang="en-US" sz="1600" dirty="0" smtClean="0"/>
              </a:p>
              <a:p>
                <a:pPr marL="446400" lvl="1" indent="0">
                  <a:buNone/>
                </a:pPr>
                <a:r>
                  <a:rPr lang="en-US" sz="1600" dirty="0" smtClean="0"/>
                  <a:t>with</a:t>
                </a:r>
                <a:r>
                  <a:rPr lang="en-US" sz="1600" dirty="0"/>
                  <a:t>:</a:t>
                </a:r>
              </a:p>
              <a:p>
                <a:pPr lvl="2"/>
                <a:r>
                  <a:rPr lang="en-US" sz="1600" dirty="0"/>
                  <a:t>Control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𝑐</m:t>
                            </m:r>
                          </m:sup>
                        </m:sSubSup>
                      </m:e>
                    </m:d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B-spline basis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𝑢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en-US" sz="1600" b="1" i="1">
                        <a:latin typeface="Cambria Math"/>
                      </a:rPr>
                      <m:t>𝒕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Knot vector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𝒕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2"/>
                <a:stretch>
                  <a:fillRect l="-2447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9"/>
              <p:cNvSpPr>
                <a:spLocks noGrp="1"/>
              </p:cNvSpPr>
              <p:nvPr>
                <p:ph type="body" sz="quarter" idx="16"/>
              </p:nvPr>
            </p:nvSpPr>
            <p:spPr/>
            <p:txBody>
              <a:bodyPr/>
              <a:lstStyle/>
              <a:p>
                <a:r>
                  <a:rPr lang="de-DE" dirty="0"/>
                  <a:t>B-</a:t>
                </a:r>
                <a:r>
                  <a:rPr lang="de-DE" dirty="0" err="1"/>
                  <a:t>spline</a:t>
                </a:r>
                <a:r>
                  <a:rPr lang="de-DE" dirty="0"/>
                  <a:t> </a:t>
                </a:r>
                <a:r>
                  <a:rPr lang="de-DE" dirty="0" err="1"/>
                  <a:t>surface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1" i="1">
                          <a:latin typeface="Cambria Math"/>
                        </a:rPr>
                        <m:t>𝒔</m:t>
                      </m:r>
                      <m:d>
                        <m:dPr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/>
                            </a:rPr>
                            <m:t>𝑢</m:t>
                          </m:r>
                          <m:r>
                            <a:rPr lang="de-DE" i="1">
                              <a:latin typeface="Cambria Math"/>
                            </a:rPr>
                            <m:t>,</m:t>
                          </m:r>
                          <m:r>
                            <a:rPr lang="de-DE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de-DE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/>
                            </a:rPr>
                            <m:t>𝑖</m:t>
                          </m:r>
                          <m:r>
                            <a:rPr lang="de-DE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de-DE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de-DE" i="1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1" i="1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de-DE" i="1">
                                  <a:latin typeface="Cambria Math"/>
                                </a:rPr>
                                <m:t> (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 rotWithShape="1">
                <a:blip r:embed="rId3"/>
                <a:stretch>
                  <a:fillRect l="-2336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C:\Users\sigg_ma\Pictures\B-Spline-Cur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01" y="4386976"/>
            <a:ext cx="3312890" cy="16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igg_ma\Pictures\B-spline-surfa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3611601"/>
            <a:ext cx="4248472" cy="21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</a:t>
            </a:r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</a:t>
            </a:r>
            <a:r>
              <a:rPr lang="de-DE" dirty="0" err="1" smtClean="0"/>
              <a:t>interpolation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0" dirty="0" err="1" smtClean="0"/>
              <a:t>Or</a:t>
            </a:r>
            <a:r>
              <a:rPr lang="de-DE" b="0" dirty="0" smtClean="0"/>
              <a:t>: </a:t>
            </a:r>
            <a:r>
              <a:rPr lang="de-DE" b="0" dirty="0" err="1" smtClean="0"/>
              <a:t>PointsToCurve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86000" y="1591200"/>
                <a:ext cx="7195763" cy="4338000"/>
              </a:xfrm>
            </p:spPr>
            <p:txBody>
              <a:bodyPr/>
              <a:lstStyle/>
              <a:p>
                <a:r>
                  <a:rPr lang="en-US" dirty="0" smtClean="0"/>
                  <a:t>Solve </a:t>
                </a:r>
                <a:r>
                  <a:rPr lang="en-US" dirty="0"/>
                  <a:t>control points Pi</a:t>
                </a:r>
                <a:r>
                  <a:rPr lang="en-US" dirty="0" smtClean="0"/>
                  <a:t>, given data points </a:t>
                </a:r>
                <a:r>
                  <a:rPr lang="en-US" dirty="0" err="1" smtClean="0"/>
                  <a:t>Dj</a:t>
                </a:r>
                <a:r>
                  <a:rPr lang="en-US" dirty="0" smtClean="0"/>
                  <a:t>, </a:t>
                </a:r>
                <a:r>
                  <a:rPr lang="en-US" dirty="0"/>
                  <a:t>such that:</a:t>
                </a:r>
              </a:p>
              <a:p>
                <a:endParaRPr lang="en-US" dirty="0"/>
              </a:p>
              <a:p>
                <a:pPr marL="4460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460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⇒</m:t>
                      </m:r>
                      <m:r>
                        <a:rPr lang="en-US" sz="2000" b="1" i="1">
                          <a:latin typeface="Cambria Math"/>
                        </a:rPr>
                        <m:t>𝑵𝒑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𝒅</m:t>
                      </m:r>
                    </m:oMath>
                  </m:oMathPara>
                </a14:m>
                <a:endParaRPr lang="en-US" b="1" dirty="0" smtClean="0"/>
              </a:p>
              <a:p>
                <a:pPr marL="446087" lvl="1" indent="0">
                  <a:buNone/>
                </a:pPr>
                <a:endParaRPr lang="en-US" dirty="0" smtClean="0"/>
              </a:p>
              <a:p>
                <a:pPr marL="446087" lvl="1" indent="0">
                  <a:buNone/>
                </a:pPr>
                <a:r>
                  <a:rPr lang="en-US" dirty="0" smtClean="0"/>
                  <a:t>i.e. the curve passes though the data points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7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86000" y="1591200"/>
                <a:ext cx="7195763" cy="4338000"/>
              </a:xfrm>
              <a:blipFill rotWithShape="1">
                <a:blip r:embed="rId2"/>
                <a:stretch>
                  <a:fillRect l="-1864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pic>
        <p:nvPicPr>
          <p:cNvPr id="8" name="Picture 2" descr="C:\Users\sigg_ma\Pictures\Closed-b-sp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118" y="1341562"/>
            <a:ext cx="4051337" cy="435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sigg_ma\Pictures\Accelerated-Newton-Bord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8" t="4687" r="4331"/>
          <a:stretch/>
        </p:blipFill>
        <p:spPr bwMode="auto">
          <a:xfrm>
            <a:off x="961156" y="4077866"/>
            <a:ext cx="333623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TiGL</a:t>
            </a:r>
            <a:r>
              <a:rPr lang="de-DE" b="0" dirty="0"/>
              <a:t/>
            </a:r>
            <a:br>
              <a:rPr lang="de-DE" b="0" dirty="0"/>
            </a:br>
            <a:r>
              <a:rPr lang="de-DE" b="0" dirty="0" err="1" smtClean="0"/>
              <a:t>Curve</a:t>
            </a:r>
            <a:r>
              <a:rPr lang="de-DE" b="0" dirty="0"/>
              <a:t> </a:t>
            </a:r>
            <a:r>
              <a:rPr lang="de-DE" b="0" dirty="0" err="1" smtClean="0"/>
              <a:t>Factories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1600" dirty="0" smtClean="0"/>
              <a:t>The </a:t>
            </a:r>
            <a:r>
              <a:rPr lang="de-DE" sz="1600" dirty="0" err="1" smtClean="0"/>
              <a:t>package</a:t>
            </a:r>
            <a:r>
              <a:rPr lang="de-DE" sz="1600" dirty="0" smtClean="0"/>
              <a:t> </a:t>
            </a:r>
            <a:r>
              <a:rPr lang="de-DE" sz="1600" b="1" dirty="0" smtClean="0">
                <a:solidFill>
                  <a:srgbClr val="0070C0"/>
                </a:solidFill>
              </a:rPr>
              <a:t>tigl3.curve_factories</a:t>
            </a:r>
            <a:r>
              <a:rPr lang="de-DE" sz="1600" dirty="0" smtClean="0"/>
              <a:t> </a:t>
            </a:r>
            <a:r>
              <a:rPr lang="de-DE" sz="1600" dirty="0" err="1" smtClean="0"/>
              <a:t>provides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create</a:t>
            </a:r>
            <a:r>
              <a:rPr lang="de-DE" sz="1600" dirty="0" smtClean="0"/>
              <a:t> B-</a:t>
            </a:r>
            <a:r>
              <a:rPr lang="de-DE" sz="1600" dirty="0" err="1" smtClean="0"/>
              <a:t>spline</a:t>
            </a:r>
            <a:r>
              <a:rPr lang="de-DE" sz="1600" dirty="0" smtClean="0"/>
              <a:t> </a:t>
            </a:r>
            <a:r>
              <a:rPr lang="de-DE" sz="1600" dirty="0" err="1" smtClean="0"/>
              <a:t>curves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smtClean="0"/>
              <a:t>B-</a:t>
            </a:r>
            <a:r>
              <a:rPr lang="de-DE" sz="1600" dirty="0" err="1" smtClean="0"/>
              <a:t>spline</a:t>
            </a:r>
            <a:r>
              <a:rPr lang="de-DE" sz="1600" dirty="0" smtClean="0"/>
              <a:t> Interpolation: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sz="1600" dirty="0" smtClean="0"/>
              <a:t>Even </a:t>
            </a:r>
            <a:r>
              <a:rPr lang="de-DE" sz="1600" dirty="0" err="1" smtClean="0"/>
              <a:t>better</a:t>
            </a:r>
            <a:r>
              <a:rPr lang="de-DE" sz="1600" dirty="0" smtClean="0"/>
              <a:t>: </a:t>
            </a:r>
            <a:r>
              <a:rPr lang="de-DE" sz="1600" dirty="0" err="1"/>
              <a:t>c</a:t>
            </a:r>
            <a:r>
              <a:rPr lang="de-DE" sz="1600" dirty="0" err="1" smtClean="0"/>
              <a:t>ontrol</a:t>
            </a:r>
            <a:r>
              <a:rPr lang="de-DE" sz="1600" dirty="0" smtClean="0"/>
              <a:t> at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curve</a:t>
            </a:r>
            <a:r>
              <a:rPr lang="de-DE" sz="1600" dirty="0" smtClean="0"/>
              <a:t> </a:t>
            </a:r>
            <a:r>
              <a:rPr lang="de-DE" sz="1600" dirty="0" err="1" smtClean="0"/>
              <a:t>parameter</a:t>
            </a:r>
            <a:r>
              <a:rPr lang="de-DE" sz="1600" dirty="0" smtClean="0"/>
              <a:t>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point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interpolated</a:t>
            </a:r>
            <a:r>
              <a:rPr lang="de-DE" sz="1600" dirty="0" smtClean="0"/>
              <a:t>!</a:t>
            </a:r>
            <a:endParaRPr lang="de-DE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sp>
        <p:nvSpPr>
          <p:cNvPr id="6" name="Rechteck 5"/>
          <p:cNvSpPr/>
          <p:nvPr/>
        </p:nvSpPr>
        <p:spPr>
          <a:xfrm>
            <a:off x="624979" y="2709714"/>
            <a:ext cx="10333148" cy="160043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46400" lvl="1" indent="0">
              <a:buNone/>
            </a:pPr>
            <a:r>
              <a:rPr lang="de-DE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tigl3.curve_factories</a:t>
            </a:r>
          </a:p>
          <a:p>
            <a:pPr marL="446400" lvl="1" indent="0">
              <a:buNone/>
            </a:pPr>
            <a:endParaRPr lang="de-DE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3d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0, 0], [1, 0, 0], [1, 3, -1], [0, 0, 0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446400" lvl="1" indent="0">
              <a:buNone/>
            </a:pPr>
            <a:endParaRPr lang="de-DE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 = tigl3.curve_factories.interpolate_points(points)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24979" y="5139402"/>
            <a:ext cx="10333148" cy="95410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46400" lvl="1" indent="0">
              <a:buNone/>
            </a:pPr>
            <a:r>
              <a:rPr lang="de-DE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[0., 0.2, 0.7, 1.0]</a:t>
            </a:r>
          </a:p>
          <a:p>
            <a:pPr marL="446400" lvl="1" indent="0">
              <a:buNone/>
            </a:pPr>
            <a:endParaRPr lang="de-DE" sz="1400" i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 =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tigl3.curve_factories.interpolate_points(points, parameters, degree=2)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</a:t>
            </a:r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skinning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0" dirty="0" err="1" smtClean="0"/>
              <a:t>Or</a:t>
            </a:r>
            <a:r>
              <a:rPr lang="de-DE" b="0" dirty="0" smtClean="0"/>
              <a:t>: </a:t>
            </a:r>
            <a:r>
              <a:rPr lang="de-DE" b="0" dirty="0" err="1" smtClean="0"/>
              <a:t>CurvesToSurface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Interpolates </a:t>
                </a:r>
                <a:r>
                  <a:rPr lang="en-US" dirty="0"/>
                  <a:t>set of B-spline curves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by B-spline surface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smtClean="0"/>
                  <a:t>Also </a:t>
                </a:r>
                <a:r>
                  <a:rPr lang="de-DE" dirty="0" err="1" smtClean="0"/>
                  <a:t>involves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solving</a:t>
                </a:r>
                <a:r>
                  <a:rPr lang="de-DE" dirty="0" smtClean="0"/>
                  <a:t> multiple linear </a:t>
                </a:r>
                <a:r>
                  <a:rPr lang="de-DE" dirty="0" err="1" smtClean="0"/>
                  <a:t>systems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2"/>
                <a:stretch>
                  <a:fillRect l="-1196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31" y="2205375"/>
            <a:ext cx="3516516" cy="266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5905516" y="2133350"/>
            <a:ext cx="4296527" cy="2858005"/>
            <a:chOff x="4427984" y="2132856"/>
            <a:chExt cx="4032448" cy="285734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651" y="2132856"/>
              <a:ext cx="3461781" cy="285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Pfeil nach rechts 8"/>
            <p:cNvSpPr/>
            <p:nvPr/>
          </p:nvSpPr>
          <p:spPr>
            <a:xfrm>
              <a:off x="4427984" y="3723241"/>
              <a:ext cx="570667" cy="258846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646360" y="3140968"/>
                  <a:ext cx="420775" cy="2153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/>
                            <a:cs typeface="Arial" pitchFamily="34" charset="0"/>
                          </a:rPr>
                          <m:t>𝑠</m:t>
                        </m:r>
                        <m:r>
                          <a:rPr lang="de-DE" sz="1400" i="1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de-DE" sz="1400" i="1">
                            <a:latin typeface="Cambria Math"/>
                            <a:cs typeface="Arial" pitchFamily="34" charset="0"/>
                          </a:rPr>
                          <m:t>𝑢</m:t>
                        </m:r>
                        <m:r>
                          <a:rPr lang="de-DE" sz="1400" i="1"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de-DE" sz="1400" i="1">
                            <a:latin typeface="Cambria Math"/>
                            <a:cs typeface="Arial" pitchFamily="34" charset="0"/>
                          </a:rPr>
                          <m:t>𝑣</m:t>
                        </m:r>
                        <m:r>
                          <a:rPr lang="de-DE" sz="1400" i="1">
                            <a:latin typeface="Cambria Math"/>
                            <a:cs typeface="Arial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360" y="3140968"/>
                  <a:ext cx="482824" cy="18466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2" r="-11392" b="-387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40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 smtClean="0"/>
              <a:t>surfaces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/>
              <a:t>TiGL</a:t>
            </a:r>
            <a:r>
              <a:rPr lang="de-DE" b="0" dirty="0"/>
              <a:t/>
            </a:r>
            <a:br>
              <a:rPr lang="de-DE" b="0" dirty="0"/>
            </a:br>
            <a:r>
              <a:rPr lang="de-DE" b="0" dirty="0" smtClean="0"/>
              <a:t>Surface </a:t>
            </a:r>
            <a:r>
              <a:rPr lang="de-DE" b="0" dirty="0" err="1" smtClean="0"/>
              <a:t>Factories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The module </a:t>
            </a:r>
            <a:r>
              <a:rPr lang="en-US" sz="1600" b="1" dirty="0" smtClean="0">
                <a:solidFill>
                  <a:srgbClr val="0070C0"/>
                </a:solidFill>
              </a:rPr>
              <a:t>tigl3.surface_factories</a:t>
            </a:r>
            <a:r>
              <a:rPr lang="en-US" sz="1600" dirty="0" smtClean="0"/>
              <a:t> provides functions to create B-spline surfaces</a:t>
            </a:r>
          </a:p>
          <a:p>
            <a:endParaRPr lang="en-US" sz="1600" dirty="0" smtClean="0"/>
          </a:p>
          <a:p>
            <a:r>
              <a:rPr lang="en-US" sz="1600" dirty="0" smtClean="0"/>
              <a:t>Skinning a set of curves: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Similar to curve interpolation – define a set of parameters at which each curve should be interpolated:</a:t>
            </a:r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sp>
        <p:nvSpPr>
          <p:cNvPr id="7" name="Rechteck 6"/>
          <p:cNvSpPr/>
          <p:nvPr/>
        </p:nvSpPr>
        <p:spPr>
          <a:xfrm>
            <a:off x="624979" y="2709714"/>
            <a:ext cx="10333148" cy="95410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46400" lvl="1" indent="0">
              <a:buNone/>
            </a:pPr>
            <a:r>
              <a:rPr lang="de-DE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tigl3.surface_factories</a:t>
            </a:r>
          </a:p>
          <a:p>
            <a:pPr marL="446400" lvl="1" indent="0">
              <a:buNone/>
            </a:pP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tigl3.surface_factories.interpolate_curves([curve1, curve2, curve3, ...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curveN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24979" y="4293890"/>
            <a:ext cx="10333148" cy="181588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46400" lvl="1" indent="0">
              <a:buNone/>
            </a:pPr>
            <a:r>
              <a:rPr lang="de-DE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de-D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[0., </a:t>
            </a:r>
            <a:r>
              <a:rPr lang="de-DE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0.333, 1.0]</a:t>
            </a:r>
          </a:p>
          <a:p>
            <a:pPr marL="446400" lvl="1" indent="0">
              <a:buNone/>
            </a:pP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tigl3.surface_factories.interpolate_curves([curve1, curve2, curve3], parameters)</a:t>
            </a:r>
          </a:p>
          <a:p>
            <a:pPr marL="446400" lvl="1" indent="0">
              <a:buNone/>
            </a:pPr>
            <a:endParaRPr lang="de-DE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de-DE" sz="1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de-DE" sz="14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linear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lofting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Default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4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de-DE" sz="14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 = tigl3.surface_factories.interpolate_curves([curve1, curve2, curve3],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degree=2)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400" lvl="1" indent="0">
              <a:buNone/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Gordon </a:t>
            </a:r>
            <a:r>
              <a:rPr lang="de-DE" dirty="0" err="1" smtClean="0"/>
              <a:t>Surfaces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 smtClean="0"/>
              <a:t>Or</a:t>
            </a:r>
            <a:r>
              <a:rPr lang="de-DE" b="0" dirty="0" smtClean="0"/>
              <a:t>: </a:t>
            </a:r>
            <a:r>
              <a:rPr lang="de-DE" b="0" dirty="0" err="1" smtClean="0"/>
              <a:t>Curve</a:t>
            </a:r>
            <a:r>
              <a:rPr lang="de-DE" b="0" dirty="0" smtClean="0"/>
              <a:t> </a:t>
            </a:r>
            <a:r>
              <a:rPr lang="de-DE" b="0" dirty="0" err="1" smtClean="0"/>
              <a:t>network</a:t>
            </a:r>
            <a:r>
              <a:rPr lang="de-DE" b="0" dirty="0" smtClean="0"/>
              <a:t> </a:t>
            </a:r>
            <a:r>
              <a:rPr lang="de-DE" b="0" dirty="0" err="1" smtClean="0"/>
              <a:t>interpolation</a:t>
            </a:r>
            <a:endParaRPr lang="en-US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86000" y="1591200"/>
            <a:ext cx="8275883" cy="4338000"/>
          </a:xfrm>
        </p:spPr>
        <p:txBody>
          <a:bodyPr/>
          <a:lstStyle/>
          <a:p>
            <a:r>
              <a:rPr lang="en-US" sz="1600" dirty="0" smtClean="0"/>
              <a:t>Given network </a:t>
            </a:r>
            <a:r>
              <a:rPr lang="en-US" sz="1600" dirty="0"/>
              <a:t>of </a:t>
            </a:r>
            <a:r>
              <a:rPr lang="en-US" sz="1600" dirty="0">
                <a:solidFill>
                  <a:srgbClr val="0000FF"/>
                </a:solidFill>
              </a:rPr>
              <a:t>profile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B050"/>
                </a:solidFill>
              </a:rPr>
              <a:t>guide</a:t>
            </a:r>
            <a:r>
              <a:rPr lang="en-US" sz="1600" dirty="0"/>
              <a:t> curves: </a:t>
            </a:r>
            <a:r>
              <a:rPr lang="en-US" sz="1600" dirty="0" smtClean="0"/>
              <a:t>Find </a:t>
            </a:r>
            <a:r>
              <a:rPr lang="en-US" sz="1600" dirty="0"/>
              <a:t>surface that </a:t>
            </a:r>
            <a:r>
              <a:rPr lang="en-US" sz="1600" dirty="0" smtClean="0"/>
              <a:t>interpolates these curves</a:t>
            </a:r>
          </a:p>
          <a:p>
            <a:endParaRPr lang="en-US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&gt; Python API: Geometry &gt; Martin Siggel  • 1. TiGL Workshop &gt; 12.09.2018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579886" y="3641972"/>
            <a:ext cx="2560526" cy="2707661"/>
            <a:chOff x="9044966" y="3242803"/>
            <a:chExt cx="2560526" cy="2707661"/>
          </a:xfrm>
        </p:grpSpPr>
        <p:sp>
          <p:nvSpPr>
            <p:cNvPr id="7" name="Pfeil nach unten 6"/>
            <p:cNvSpPr/>
            <p:nvPr/>
          </p:nvSpPr>
          <p:spPr>
            <a:xfrm>
              <a:off x="10077335" y="3242803"/>
              <a:ext cx="360040" cy="589156"/>
            </a:xfrm>
            <a:prstGeom prst="down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66" y="3746859"/>
              <a:ext cx="2560526" cy="2203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8296803" y="1747654"/>
            <a:ext cx="3240360" cy="2152523"/>
            <a:chOff x="8761883" y="1348485"/>
            <a:chExt cx="3240360" cy="2152523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899" y="1348485"/>
              <a:ext cx="2493896" cy="21525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10804928" y="2474872"/>
                  <a:ext cx="1197315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600" dirty="0" smtClean="0">
                      <a:solidFill>
                        <a:srgbClr val="00B050"/>
                      </a:solidFill>
                      <a:latin typeface="Arial" pitchFamily="34" charset="0"/>
                      <a:cs typeface="Arial" pitchFamily="34" charset="0"/>
                    </a:rPr>
                    <a:t>Guides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Arial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rgbClr val="00B050"/>
                              </a:solidFill>
                              <a:latin typeface="Cambria Math"/>
                              <a:cs typeface="Arial" pitchFamily="34" charset="0"/>
                            </a:rPr>
                            <m:t>𝑗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rgbClr val="00B050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rgbClr val="00B050"/>
                          </a:solidFill>
                          <a:latin typeface="Cambria Math"/>
                          <a:cs typeface="Arial" pitchFamily="34" charset="0"/>
                        </a:rPr>
                        <m:t>𝑣</m:t>
                      </m:r>
                      <m:r>
                        <a:rPr lang="de-DE" sz="1600" b="0" i="1" smtClean="0">
                          <a:solidFill>
                            <a:srgbClr val="00B050"/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a14:m>
                  <a:endParaRPr lang="en-US" sz="1600" dirty="0" smtClean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928" y="2474872"/>
                  <a:ext cx="1197315" cy="2660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152" t="-25000" r="-7107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8761883" y="1527389"/>
                  <a:ext cx="12371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600" dirty="0" smtClean="0">
                      <a:solidFill>
                        <a:srgbClr val="304BD4"/>
                      </a:solidFill>
                      <a:latin typeface="Arial" pitchFamily="34" charset="0"/>
                      <a:cs typeface="Arial" pitchFamily="34" charset="0"/>
                    </a:rPr>
                    <a:t>Profiles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rgbClr val="304BD4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rgbClr val="304BD4"/>
                              </a:solidFill>
                              <a:latin typeface="Cambria Math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rgbClr val="304BD4"/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rgbClr val="304BD4"/>
                          </a:solidFill>
                          <a:latin typeface="Cambria Math"/>
                          <a:cs typeface="Arial" pitchFamily="34" charset="0"/>
                        </a:rPr>
                        <m:t>(</m:t>
                      </m:r>
                      <m:r>
                        <a:rPr lang="de-DE" sz="1600" b="0" i="1" smtClean="0">
                          <a:solidFill>
                            <a:srgbClr val="304BD4"/>
                          </a:solidFill>
                          <a:latin typeface="Cambria Math"/>
                          <a:cs typeface="Arial" pitchFamily="34" charset="0"/>
                        </a:rPr>
                        <m:t>𝑢</m:t>
                      </m:r>
                      <m:r>
                        <a:rPr lang="de-DE" sz="1600" b="0" i="1" smtClean="0">
                          <a:solidFill>
                            <a:srgbClr val="304BD4"/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a14:m>
                  <a:r>
                    <a:rPr lang="de-DE" sz="1600" dirty="0" smtClean="0">
                      <a:solidFill>
                        <a:srgbClr val="304BD4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en-US" sz="1600" dirty="0" smtClean="0">
                    <a:solidFill>
                      <a:srgbClr val="304BD4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883" y="1527389"/>
                  <a:ext cx="1237134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9852" t="-27500" r="-246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pieren 25"/>
          <p:cNvGrpSpPr/>
          <p:nvPr/>
        </p:nvGrpSpPr>
        <p:grpSpPr>
          <a:xfrm>
            <a:off x="1926579" y="2637706"/>
            <a:ext cx="4536505" cy="2091271"/>
            <a:chOff x="1705099" y="2856062"/>
            <a:chExt cx="4536505" cy="2091271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1705099" y="2856062"/>
              <a:ext cx="4536505" cy="2091271"/>
              <a:chOff x="2267744" y="3604374"/>
              <a:chExt cx="4536505" cy="2091271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909" y="3620675"/>
                <a:ext cx="4430340" cy="20749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feld 39"/>
                  <p:cNvSpPr txBox="1"/>
                  <p:nvPr/>
                </p:nvSpPr>
                <p:spPr>
                  <a:xfrm>
                    <a:off x="2267744" y="3604374"/>
                    <a:ext cx="56143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744" y="3604374"/>
                    <a:ext cx="561436" cy="18466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5435" t="-3333" r="-9783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feld 40"/>
                  <p:cNvSpPr txBox="1"/>
                  <p:nvPr/>
                </p:nvSpPr>
                <p:spPr>
                  <a:xfrm>
                    <a:off x="2267744" y="4684494"/>
                    <a:ext cx="55271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744" y="4684494"/>
                    <a:ext cx="552715" cy="18466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4396" t="-3333" r="-989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feld 41"/>
                  <p:cNvSpPr txBox="1"/>
                  <p:nvPr/>
                </p:nvSpPr>
                <p:spPr>
                  <a:xfrm>
                    <a:off x="3496825" y="3604374"/>
                    <a:ext cx="49911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feld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6825" y="3604374"/>
                    <a:ext cx="499111" cy="18466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7317" t="-3333" r="-975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hteck 42"/>
              <p:cNvSpPr/>
              <p:nvPr/>
            </p:nvSpPr>
            <p:spPr>
              <a:xfrm>
                <a:off x="3222996" y="373817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4481067" y="373817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958470" y="3727604"/>
                <a:ext cx="864096" cy="21602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/>
                  <p:cNvSpPr txBox="1"/>
                  <p:nvPr/>
                </p:nvSpPr>
                <p:spPr>
                  <a:xfrm>
                    <a:off x="5364088" y="3604374"/>
                    <a:ext cx="50725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de-DE" sz="12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feld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4088" y="3604374"/>
                    <a:ext cx="507255" cy="18466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7229" t="-3333" r="-963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feld 46"/>
              <p:cNvSpPr txBox="1"/>
              <p:nvPr/>
            </p:nvSpPr>
            <p:spPr>
              <a:xfrm>
                <a:off x="2915816" y="4520153"/>
                <a:ext cx="134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3630960" y="4509120"/>
                <a:ext cx="76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 smtClean="0">
                    <a:latin typeface="Arial" pitchFamily="34" charset="0"/>
                    <a:cs typeface="Arial" pitchFamily="34" charset="0"/>
                  </a:rPr>
                  <a:t>-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725380" y="4520153"/>
                <a:ext cx="134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 smtClean="0">
                    <a:latin typeface="Arial" pitchFamily="34" charset="0"/>
                    <a:cs typeface="Arial" pitchFamily="34" charset="0"/>
                  </a:rPr>
                  <a:t>=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1809750" y="2985896"/>
              <a:ext cx="1082410" cy="898127"/>
              <a:chOff x="1809750" y="2985896"/>
              <a:chExt cx="1082410" cy="898127"/>
            </a:xfrm>
          </p:grpSpPr>
          <p:sp>
            <p:nvSpPr>
              <p:cNvPr id="37" name="Freihandform 36"/>
              <p:cNvSpPr/>
              <p:nvPr/>
            </p:nvSpPr>
            <p:spPr>
              <a:xfrm>
                <a:off x="1809750" y="2985896"/>
                <a:ext cx="661822" cy="360553"/>
              </a:xfrm>
              <a:custGeom>
                <a:avLst/>
                <a:gdLst>
                  <a:gd name="connsiteX0" fmla="*/ 0 w 825500"/>
                  <a:gd name="connsiteY0" fmla="*/ 405156 h 405156"/>
                  <a:gd name="connsiteX1" fmla="*/ 647700 w 825500"/>
                  <a:gd name="connsiteY1" fmla="*/ 49556 h 405156"/>
                  <a:gd name="connsiteX2" fmla="*/ 825500 w 825500"/>
                  <a:gd name="connsiteY2" fmla="*/ 11456 h 405156"/>
                  <a:gd name="connsiteX0" fmla="*/ 0 w 825500"/>
                  <a:gd name="connsiteY0" fmla="*/ 395236 h 395236"/>
                  <a:gd name="connsiteX1" fmla="*/ 311150 w 825500"/>
                  <a:gd name="connsiteY1" fmla="*/ 134886 h 395236"/>
                  <a:gd name="connsiteX2" fmla="*/ 825500 w 825500"/>
                  <a:gd name="connsiteY2" fmla="*/ 1536 h 395236"/>
                  <a:gd name="connsiteX0" fmla="*/ 0 w 647700"/>
                  <a:gd name="connsiteY0" fmla="*/ 345666 h 345666"/>
                  <a:gd name="connsiteX1" fmla="*/ 311150 w 647700"/>
                  <a:gd name="connsiteY1" fmla="*/ 85316 h 345666"/>
                  <a:gd name="connsiteX2" fmla="*/ 647700 w 647700"/>
                  <a:gd name="connsiteY2" fmla="*/ 2766 h 345666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4290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2900 h 342900"/>
                  <a:gd name="connsiteX1" fmla="*/ 342900 w 647700"/>
                  <a:gd name="connsiteY1" fmla="*/ 82550 h 342900"/>
                  <a:gd name="connsiteX2" fmla="*/ 647700 w 647700"/>
                  <a:gd name="connsiteY2" fmla="*/ 0 h 342900"/>
                  <a:gd name="connsiteX0" fmla="*/ 0 w 661822"/>
                  <a:gd name="connsiteY0" fmla="*/ 360553 h 360553"/>
                  <a:gd name="connsiteX1" fmla="*/ 342900 w 661822"/>
                  <a:gd name="connsiteY1" fmla="*/ 100203 h 360553"/>
                  <a:gd name="connsiteX2" fmla="*/ 661822 w 661822"/>
                  <a:gd name="connsiteY2" fmla="*/ 0 h 360553"/>
                  <a:gd name="connsiteX0" fmla="*/ 0 w 661822"/>
                  <a:gd name="connsiteY0" fmla="*/ 360553 h 360553"/>
                  <a:gd name="connsiteX1" fmla="*/ 342900 w 661822"/>
                  <a:gd name="connsiteY1" fmla="*/ 100203 h 360553"/>
                  <a:gd name="connsiteX2" fmla="*/ 661822 w 661822"/>
                  <a:gd name="connsiteY2" fmla="*/ 0 h 360553"/>
                  <a:gd name="connsiteX0" fmla="*/ 0 w 661822"/>
                  <a:gd name="connsiteY0" fmla="*/ 360553 h 360553"/>
                  <a:gd name="connsiteX1" fmla="*/ 304064 w 661822"/>
                  <a:gd name="connsiteY1" fmla="*/ 107264 h 360553"/>
                  <a:gd name="connsiteX2" fmla="*/ 661822 w 661822"/>
                  <a:gd name="connsiteY2" fmla="*/ 0 h 360553"/>
                  <a:gd name="connsiteX0" fmla="*/ 0 w 661822"/>
                  <a:gd name="connsiteY0" fmla="*/ 360553 h 360553"/>
                  <a:gd name="connsiteX1" fmla="*/ 304064 w 661822"/>
                  <a:gd name="connsiteY1" fmla="*/ 107264 h 360553"/>
                  <a:gd name="connsiteX2" fmla="*/ 661822 w 661822"/>
                  <a:gd name="connsiteY2" fmla="*/ 0 h 360553"/>
                  <a:gd name="connsiteX0" fmla="*/ 0 w 661822"/>
                  <a:gd name="connsiteY0" fmla="*/ 360553 h 360553"/>
                  <a:gd name="connsiteX1" fmla="*/ 304064 w 661822"/>
                  <a:gd name="connsiteY1" fmla="*/ 107264 h 360553"/>
                  <a:gd name="connsiteX2" fmla="*/ 661822 w 661822"/>
                  <a:gd name="connsiteY2" fmla="*/ 0 h 360553"/>
                  <a:gd name="connsiteX0" fmla="*/ 0 w 661822"/>
                  <a:gd name="connsiteY0" fmla="*/ 360553 h 360553"/>
                  <a:gd name="connsiteX1" fmla="*/ 304064 w 661822"/>
                  <a:gd name="connsiteY1" fmla="*/ 107264 h 360553"/>
                  <a:gd name="connsiteX2" fmla="*/ 661822 w 661822"/>
                  <a:gd name="connsiteY2" fmla="*/ 0 h 36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1822" h="360553">
                    <a:moveTo>
                      <a:pt x="0" y="360553"/>
                    </a:moveTo>
                    <a:cubicBezTo>
                      <a:pt x="121708" y="209211"/>
                      <a:pt x="204351" y="121460"/>
                      <a:pt x="304064" y="107264"/>
                    </a:cubicBezTo>
                    <a:cubicBezTo>
                      <a:pt x="403777" y="93068"/>
                      <a:pt x="512604" y="134448"/>
                      <a:pt x="661822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ihandform 37"/>
              <p:cNvSpPr/>
              <p:nvPr/>
            </p:nvSpPr>
            <p:spPr>
              <a:xfrm>
                <a:off x="2120255" y="3508864"/>
                <a:ext cx="771905" cy="375159"/>
              </a:xfrm>
              <a:custGeom>
                <a:avLst/>
                <a:gdLst>
                  <a:gd name="connsiteX0" fmla="*/ 0 w 825500"/>
                  <a:gd name="connsiteY0" fmla="*/ 405156 h 405156"/>
                  <a:gd name="connsiteX1" fmla="*/ 647700 w 825500"/>
                  <a:gd name="connsiteY1" fmla="*/ 49556 h 405156"/>
                  <a:gd name="connsiteX2" fmla="*/ 825500 w 825500"/>
                  <a:gd name="connsiteY2" fmla="*/ 11456 h 405156"/>
                  <a:gd name="connsiteX0" fmla="*/ 0 w 825500"/>
                  <a:gd name="connsiteY0" fmla="*/ 395236 h 395236"/>
                  <a:gd name="connsiteX1" fmla="*/ 311150 w 825500"/>
                  <a:gd name="connsiteY1" fmla="*/ 134886 h 395236"/>
                  <a:gd name="connsiteX2" fmla="*/ 825500 w 825500"/>
                  <a:gd name="connsiteY2" fmla="*/ 1536 h 395236"/>
                  <a:gd name="connsiteX0" fmla="*/ 0 w 647700"/>
                  <a:gd name="connsiteY0" fmla="*/ 345666 h 345666"/>
                  <a:gd name="connsiteX1" fmla="*/ 311150 w 647700"/>
                  <a:gd name="connsiteY1" fmla="*/ 85316 h 345666"/>
                  <a:gd name="connsiteX2" fmla="*/ 647700 w 647700"/>
                  <a:gd name="connsiteY2" fmla="*/ 2766 h 345666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4290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2900 h 342900"/>
                  <a:gd name="connsiteX1" fmla="*/ 342900 w 647700"/>
                  <a:gd name="connsiteY1" fmla="*/ 82550 h 342900"/>
                  <a:gd name="connsiteX2" fmla="*/ 647700 w 647700"/>
                  <a:gd name="connsiteY2" fmla="*/ 0 h 342900"/>
                  <a:gd name="connsiteX0" fmla="*/ 0 w 736600"/>
                  <a:gd name="connsiteY0" fmla="*/ 361950 h 361950"/>
                  <a:gd name="connsiteX1" fmla="*/ 431800 w 736600"/>
                  <a:gd name="connsiteY1" fmla="*/ 82550 h 361950"/>
                  <a:gd name="connsiteX2" fmla="*/ 736600 w 736600"/>
                  <a:gd name="connsiteY2" fmla="*/ 0 h 361950"/>
                  <a:gd name="connsiteX0" fmla="*/ 0 w 771905"/>
                  <a:gd name="connsiteY0" fmla="*/ 354889 h 354889"/>
                  <a:gd name="connsiteX1" fmla="*/ 431800 w 771905"/>
                  <a:gd name="connsiteY1" fmla="*/ 75489 h 354889"/>
                  <a:gd name="connsiteX2" fmla="*/ 771905 w 771905"/>
                  <a:gd name="connsiteY2" fmla="*/ 0 h 354889"/>
                  <a:gd name="connsiteX0" fmla="*/ 0 w 771905"/>
                  <a:gd name="connsiteY0" fmla="*/ 354889 h 354889"/>
                  <a:gd name="connsiteX1" fmla="*/ 431800 w 771905"/>
                  <a:gd name="connsiteY1" fmla="*/ 75489 h 354889"/>
                  <a:gd name="connsiteX2" fmla="*/ 771905 w 771905"/>
                  <a:gd name="connsiteY2" fmla="*/ 0 h 354889"/>
                  <a:gd name="connsiteX0" fmla="*/ 0 w 771905"/>
                  <a:gd name="connsiteY0" fmla="*/ 354889 h 370786"/>
                  <a:gd name="connsiteX1" fmla="*/ 431800 w 771905"/>
                  <a:gd name="connsiteY1" fmla="*/ 75489 h 370786"/>
                  <a:gd name="connsiteX2" fmla="*/ 771905 w 771905"/>
                  <a:gd name="connsiteY2" fmla="*/ 0 h 370786"/>
                  <a:gd name="connsiteX0" fmla="*/ 0 w 771905"/>
                  <a:gd name="connsiteY0" fmla="*/ 354889 h 375159"/>
                  <a:gd name="connsiteX1" fmla="*/ 428269 w 771905"/>
                  <a:gd name="connsiteY1" fmla="*/ 156691 h 375159"/>
                  <a:gd name="connsiteX2" fmla="*/ 771905 w 771905"/>
                  <a:gd name="connsiteY2" fmla="*/ 0 h 375159"/>
                  <a:gd name="connsiteX0" fmla="*/ 0 w 771905"/>
                  <a:gd name="connsiteY0" fmla="*/ 354889 h 375159"/>
                  <a:gd name="connsiteX1" fmla="*/ 428269 w 771905"/>
                  <a:gd name="connsiteY1" fmla="*/ 156691 h 375159"/>
                  <a:gd name="connsiteX2" fmla="*/ 771905 w 771905"/>
                  <a:gd name="connsiteY2" fmla="*/ 0 h 37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1905" h="375159">
                    <a:moveTo>
                      <a:pt x="0" y="354889"/>
                    </a:moveTo>
                    <a:cubicBezTo>
                      <a:pt x="146421" y="443621"/>
                      <a:pt x="349045" y="215839"/>
                      <a:pt x="428269" y="156691"/>
                    </a:cubicBezTo>
                    <a:cubicBezTo>
                      <a:pt x="507493" y="97543"/>
                      <a:pt x="555608" y="7350"/>
                      <a:pt x="771905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1813689" y="4039028"/>
              <a:ext cx="1092989" cy="886157"/>
              <a:chOff x="1813689" y="4039028"/>
              <a:chExt cx="1092989" cy="886157"/>
            </a:xfrm>
          </p:grpSpPr>
          <p:sp>
            <p:nvSpPr>
              <p:cNvPr id="35" name="Freihandform 34"/>
              <p:cNvSpPr/>
              <p:nvPr/>
            </p:nvSpPr>
            <p:spPr>
              <a:xfrm>
                <a:off x="1813689" y="4413880"/>
                <a:ext cx="351776" cy="511305"/>
              </a:xfrm>
              <a:custGeom>
                <a:avLst/>
                <a:gdLst>
                  <a:gd name="connsiteX0" fmla="*/ 0 w 825500"/>
                  <a:gd name="connsiteY0" fmla="*/ 405156 h 405156"/>
                  <a:gd name="connsiteX1" fmla="*/ 647700 w 825500"/>
                  <a:gd name="connsiteY1" fmla="*/ 49556 h 405156"/>
                  <a:gd name="connsiteX2" fmla="*/ 825500 w 825500"/>
                  <a:gd name="connsiteY2" fmla="*/ 11456 h 405156"/>
                  <a:gd name="connsiteX0" fmla="*/ 0 w 825500"/>
                  <a:gd name="connsiteY0" fmla="*/ 395236 h 395236"/>
                  <a:gd name="connsiteX1" fmla="*/ 311150 w 825500"/>
                  <a:gd name="connsiteY1" fmla="*/ 134886 h 395236"/>
                  <a:gd name="connsiteX2" fmla="*/ 825500 w 825500"/>
                  <a:gd name="connsiteY2" fmla="*/ 1536 h 395236"/>
                  <a:gd name="connsiteX0" fmla="*/ 0 w 647700"/>
                  <a:gd name="connsiteY0" fmla="*/ 345666 h 345666"/>
                  <a:gd name="connsiteX1" fmla="*/ 311150 w 647700"/>
                  <a:gd name="connsiteY1" fmla="*/ 85316 h 345666"/>
                  <a:gd name="connsiteX2" fmla="*/ 647700 w 647700"/>
                  <a:gd name="connsiteY2" fmla="*/ 2766 h 345666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4290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2900 h 342900"/>
                  <a:gd name="connsiteX1" fmla="*/ 342900 w 647700"/>
                  <a:gd name="connsiteY1" fmla="*/ 82550 h 342900"/>
                  <a:gd name="connsiteX2" fmla="*/ 647700 w 647700"/>
                  <a:gd name="connsiteY2" fmla="*/ 0 h 342900"/>
                  <a:gd name="connsiteX0" fmla="*/ 0 w 736600"/>
                  <a:gd name="connsiteY0" fmla="*/ 361950 h 361950"/>
                  <a:gd name="connsiteX1" fmla="*/ 431800 w 736600"/>
                  <a:gd name="connsiteY1" fmla="*/ 82550 h 361950"/>
                  <a:gd name="connsiteX2" fmla="*/ 736600 w 736600"/>
                  <a:gd name="connsiteY2" fmla="*/ 0 h 361950"/>
                  <a:gd name="connsiteX0" fmla="*/ 0 w 771905"/>
                  <a:gd name="connsiteY0" fmla="*/ 354889 h 354889"/>
                  <a:gd name="connsiteX1" fmla="*/ 431800 w 771905"/>
                  <a:gd name="connsiteY1" fmla="*/ 75489 h 354889"/>
                  <a:gd name="connsiteX2" fmla="*/ 771905 w 771905"/>
                  <a:gd name="connsiteY2" fmla="*/ 0 h 354889"/>
                  <a:gd name="connsiteX0" fmla="*/ 0 w 771905"/>
                  <a:gd name="connsiteY0" fmla="*/ 354889 h 354889"/>
                  <a:gd name="connsiteX1" fmla="*/ 431800 w 771905"/>
                  <a:gd name="connsiteY1" fmla="*/ 75489 h 354889"/>
                  <a:gd name="connsiteX2" fmla="*/ 771905 w 771905"/>
                  <a:gd name="connsiteY2" fmla="*/ 0 h 354889"/>
                  <a:gd name="connsiteX0" fmla="*/ 0 w 771905"/>
                  <a:gd name="connsiteY0" fmla="*/ 354889 h 370786"/>
                  <a:gd name="connsiteX1" fmla="*/ 431800 w 771905"/>
                  <a:gd name="connsiteY1" fmla="*/ 75489 h 370786"/>
                  <a:gd name="connsiteX2" fmla="*/ 771905 w 771905"/>
                  <a:gd name="connsiteY2" fmla="*/ 0 h 370786"/>
                  <a:gd name="connsiteX0" fmla="*/ 0 w 771905"/>
                  <a:gd name="connsiteY0" fmla="*/ 354889 h 375159"/>
                  <a:gd name="connsiteX1" fmla="*/ 428269 w 771905"/>
                  <a:gd name="connsiteY1" fmla="*/ 156691 h 375159"/>
                  <a:gd name="connsiteX2" fmla="*/ 771905 w 771905"/>
                  <a:gd name="connsiteY2" fmla="*/ 0 h 375159"/>
                  <a:gd name="connsiteX0" fmla="*/ 0 w 771905"/>
                  <a:gd name="connsiteY0" fmla="*/ 354889 h 375159"/>
                  <a:gd name="connsiteX1" fmla="*/ 428269 w 771905"/>
                  <a:gd name="connsiteY1" fmla="*/ 156691 h 375159"/>
                  <a:gd name="connsiteX2" fmla="*/ 771905 w 771905"/>
                  <a:gd name="connsiteY2" fmla="*/ 0 h 375159"/>
                  <a:gd name="connsiteX0" fmla="*/ 0 w 1230871"/>
                  <a:gd name="connsiteY0" fmla="*/ 764427 h 773773"/>
                  <a:gd name="connsiteX1" fmla="*/ 887235 w 1230871"/>
                  <a:gd name="connsiteY1" fmla="*/ 156691 h 773773"/>
                  <a:gd name="connsiteX2" fmla="*/ 1230871 w 1230871"/>
                  <a:gd name="connsiteY2" fmla="*/ 0 h 773773"/>
                  <a:gd name="connsiteX0" fmla="*/ 0 w 890278"/>
                  <a:gd name="connsiteY0" fmla="*/ 613970 h 1113502"/>
                  <a:gd name="connsiteX1" fmla="*/ 887235 w 890278"/>
                  <a:gd name="connsiteY1" fmla="*/ 6234 h 1113502"/>
                  <a:gd name="connsiteX2" fmla="*/ 351776 w 890278"/>
                  <a:gd name="connsiteY2" fmla="*/ 1113463 h 1113502"/>
                  <a:gd name="connsiteX0" fmla="*/ 0 w 351776"/>
                  <a:gd name="connsiteY0" fmla="*/ 0 h 499676"/>
                  <a:gd name="connsiteX1" fmla="*/ 198787 w 351776"/>
                  <a:gd name="connsiteY1" fmla="*/ 207810 h 499676"/>
                  <a:gd name="connsiteX2" fmla="*/ 351776 w 351776"/>
                  <a:gd name="connsiteY2" fmla="*/ 499493 h 499676"/>
                  <a:gd name="connsiteX0" fmla="*/ 0 w 351776"/>
                  <a:gd name="connsiteY0" fmla="*/ 11642 h 511318"/>
                  <a:gd name="connsiteX1" fmla="*/ 198787 w 351776"/>
                  <a:gd name="connsiteY1" fmla="*/ 219452 h 511318"/>
                  <a:gd name="connsiteX2" fmla="*/ 351776 w 351776"/>
                  <a:gd name="connsiteY2" fmla="*/ 511135 h 511318"/>
                  <a:gd name="connsiteX0" fmla="*/ 0 w 351776"/>
                  <a:gd name="connsiteY0" fmla="*/ 11812 h 511491"/>
                  <a:gd name="connsiteX1" fmla="*/ 198787 w 351776"/>
                  <a:gd name="connsiteY1" fmla="*/ 219622 h 511491"/>
                  <a:gd name="connsiteX2" fmla="*/ 351776 w 351776"/>
                  <a:gd name="connsiteY2" fmla="*/ 511305 h 511491"/>
                  <a:gd name="connsiteX0" fmla="*/ 0 w 351776"/>
                  <a:gd name="connsiteY0" fmla="*/ 11812 h 511305"/>
                  <a:gd name="connsiteX1" fmla="*/ 198787 w 351776"/>
                  <a:gd name="connsiteY1" fmla="*/ 219622 h 511305"/>
                  <a:gd name="connsiteX2" fmla="*/ 351776 w 351776"/>
                  <a:gd name="connsiteY2" fmla="*/ 511305 h 51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1776" h="511305">
                    <a:moveTo>
                      <a:pt x="0" y="11812"/>
                    </a:moveTo>
                    <a:cubicBezTo>
                      <a:pt x="111116" y="-47737"/>
                      <a:pt x="164871" y="132843"/>
                      <a:pt x="198787" y="219622"/>
                    </a:cubicBezTo>
                    <a:cubicBezTo>
                      <a:pt x="232703" y="306401"/>
                      <a:pt x="255516" y="465697"/>
                      <a:pt x="351776" y="511305"/>
                    </a:cubicBezTo>
                  </a:path>
                </a:pathLst>
              </a:cu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ihandform 35"/>
              <p:cNvSpPr/>
              <p:nvPr/>
            </p:nvSpPr>
            <p:spPr>
              <a:xfrm>
                <a:off x="2466640" y="4039028"/>
                <a:ext cx="440038" cy="545390"/>
              </a:xfrm>
              <a:custGeom>
                <a:avLst/>
                <a:gdLst>
                  <a:gd name="connsiteX0" fmla="*/ 0 w 825500"/>
                  <a:gd name="connsiteY0" fmla="*/ 405156 h 405156"/>
                  <a:gd name="connsiteX1" fmla="*/ 647700 w 825500"/>
                  <a:gd name="connsiteY1" fmla="*/ 49556 h 405156"/>
                  <a:gd name="connsiteX2" fmla="*/ 825500 w 825500"/>
                  <a:gd name="connsiteY2" fmla="*/ 11456 h 405156"/>
                  <a:gd name="connsiteX0" fmla="*/ 0 w 825500"/>
                  <a:gd name="connsiteY0" fmla="*/ 395236 h 395236"/>
                  <a:gd name="connsiteX1" fmla="*/ 311150 w 825500"/>
                  <a:gd name="connsiteY1" fmla="*/ 134886 h 395236"/>
                  <a:gd name="connsiteX2" fmla="*/ 825500 w 825500"/>
                  <a:gd name="connsiteY2" fmla="*/ 1536 h 395236"/>
                  <a:gd name="connsiteX0" fmla="*/ 0 w 647700"/>
                  <a:gd name="connsiteY0" fmla="*/ 345666 h 345666"/>
                  <a:gd name="connsiteX1" fmla="*/ 311150 w 647700"/>
                  <a:gd name="connsiteY1" fmla="*/ 85316 h 345666"/>
                  <a:gd name="connsiteX2" fmla="*/ 647700 w 647700"/>
                  <a:gd name="connsiteY2" fmla="*/ 2766 h 345666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1115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4532 h 344532"/>
                  <a:gd name="connsiteX1" fmla="*/ 342900 w 647700"/>
                  <a:gd name="connsiteY1" fmla="*/ 84182 h 344532"/>
                  <a:gd name="connsiteX2" fmla="*/ 647700 w 647700"/>
                  <a:gd name="connsiteY2" fmla="*/ 1632 h 344532"/>
                  <a:gd name="connsiteX0" fmla="*/ 0 w 647700"/>
                  <a:gd name="connsiteY0" fmla="*/ 342900 h 342900"/>
                  <a:gd name="connsiteX1" fmla="*/ 342900 w 647700"/>
                  <a:gd name="connsiteY1" fmla="*/ 82550 h 342900"/>
                  <a:gd name="connsiteX2" fmla="*/ 647700 w 647700"/>
                  <a:gd name="connsiteY2" fmla="*/ 0 h 342900"/>
                  <a:gd name="connsiteX0" fmla="*/ 0 w 736600"/>
                  <a:gd name="connsiteY0" fmla="*/ 361950 h 361950"/>
                  <a:gd name="connsiteX1" fmla="*/ 431800 w 736600"/>
                  <a:gd name="connsiteY1" fmla="*/ 82550 h 361950"/>
                  <a:gd name="connsiteX2" fmla="*/ 736600 w 736600"/>
                  <a:gd name="connsiteY2" fmla="*/ 0 h 361950"/>
                  <a:gd name="connsiteX0" fmla="*/ 0 w 771905"/>
                  <a:gd name="connsiteY0" fmla="*/ 354889 h 354889"/>
                  <a:gd name="connsiteX1" fmla="*/ 431800 w 771905"/>
                  <a:gd name="connsiteY1" fmla="*/ 75489 h 354889"/>
                  <a:gd name="connsiteX2" fmla="*/ 771905 w 771905"/>
                  <a:gd name="connsiteY2" fmla="*/ 0 h 354889"/>
                  <a:gd name="connsiteX0" fmla="*/ 0 w 771905"/>
                  <a:gd name="connsiteY0" fmla="*/ 354889 h 354889"/>
                  <a:gd name="connsiteX1" fmla="*/ 431800 w 771905"/>
                  <a:gd name="connsiteY1" fmla="*/ 75489 h 354889"/>
                  <a:gd name="connsiteX2" fmla="*/ 771905 w 771905"/>
                  <a:gd name="connsiteY2" fmla="*/ 0 h 354889"/>
                  <a:gd name="connsiteX0" fmla="*/ 0 w 771905"/>
                  <a:gd name="connsiteY0" fmla="*/ 354889 h 370786"/>
                  <a:gd name="connsiteX1" fmla="*/ 431800 w 771905"/>
                  <a:gd name="connsiteY1" fmla="*/ 75489 h 370786"/>
                  <a:gd name="connsiteX2" fmla="*/ 771905 w 771905"/>
                  <a:gd name="connsiteY2" fmla="*/ 0 h 370786"/>
                  <a:gd name="connsiteX0" fmla="*/ 0 w 771905"/>
                  <a:gd name="connsiteY0" fmla="*/ 354889 h 375159"/>
                  <a:gd name="connsiteX1" fmla="*/ 428269 w 771905"/>
                  <a:gd name="connsiteY1" fmla="*/ 156691 h 375159"/>
                  <a:gd name="connsiteX2" fmla="*/ 771905 w 771905"/>
                  <a:gd name="connsiteY2" fmla="*/ 0 h 375159"/>
                  <a:gd name="connsiteX0" fmla="*/ 0 w 771905"/>
                  <a:gd name="connsiteY0" fmla="*/ 354889 h 375159"/>
                  <a:gd name="connsiteX1" fmla="*/ 428269 w 771905"/>
                  <a:gd name="connsiteY1" fmla="*/ 156691 h 375159"/>
                  <a:gd name="connsiteX2" fmla="*/ 771905 w 771905"/>
                  <a:gd name="connsiteY2" fmla="*/ 0 h 375159"/>
                  <a:gd name="connsiteX0" fmla="*/ 0 w 1230871"/>
                  <a:gd name="connsiteY0" fmla="*/ 764427 h 773773"/>
                  <a:gd name="connsiteX1" fmla="*/ 887235 w 1230871"/>
                  <a:gd name="connsiteY1" fmla="*/ 156691 h 773773"/>
                  <a:gd name="connsiteX2" fmla="*/ 1230871 w 1230871"/>
                  <a:gd name="connsiteY2" fmla="*/ 0 h 773773"/>
                  <a:gd name="connsiteX0" fmla="*/ 0 w 890278"/>
                  <a:gd name="connsiteY0" fmla="*/ 613970 h 1113502"/>
                  <a:gd name="connsiteX1" fmla="*/ 887235 w 890278"/>
                  <a:gd name="connsiteY1" fmla="*/ 6234 h 1113502"/>
                  <a:gd name="connsiteX2" fmla="*/ 351776 w 890278"/>
                  <a:gd name="connsiteY2" fmla="*/ 1113463 h 1113502"/>
                  <a:gd name="connsiteX0" fmla="*/ 0 w 351776"/>
                  <a:gd name="connsiteY0" fmla="*/ 0 h 499676"/>
                  <a:gd name="connsiteX1" fmla="*/ 198787 w 351776"/>
                  <a:gd name="connsiteY1" fmla="*/ 207810 h 499676"/>
                  <a:gd name="connsiteX2" fmla="*/ 351776 w 351776"/>
                  <a:gd name="connsiteY2" fmla="*/ 499493 h 499676"/>
                  <a:gd name="connsiteX0" fmla="*/ 0 w 351776"/>
                  <a:gd name="connsiteY0" fmla="*/ 11642 h 511318"/>
                  <a:gd name="connsiteX1" fmla="*/ 198787 w 351776"/>
                  <a:gd name="connsiteY1" fmla="*/ 219452 h 511318"/>
                  <a:gd name="connsiteX2" fmla="*/ 351776 w 351776"/>
                  <a:gd name="connsiteY2" fmla="*/ 511135 h 511318"/>
                  <a:gd name="connsiteX0" fmla="*/ 0 w 351776"/>
                  <a:gd name="connsiteY0" fmla="*/ 11812 h 511491"/>
                  <a:gd name="connsiteX1" fmla="*/ 198787 w 351776"/>
                  <a:gd name="connsiteY1" fmla="*/ 219622 h 511491"/>
                  <a:gd name="connsiteX2" fmla="*/ 351776 w 351776"/>
                  <a:gd name="connsiteY2" fmla="*/ 511305 h 511491"/>
                  <a:gd name="connsiteX0" fmla="*/ 0 w 351776"/>
                  <a:gd name="connsiteY0" fmla="*/ 11812 h 511305"/>
                  <a:gd name="connsiteX1" fmla="*/ 198787 w 351776"/>
                  <a:gd name="connsiteY1" fmla="*/ 219622 h 511305"/>
                  <a:gd name="connsiteX2" fmla="*/ 351776 w 351776"/>
                  <a:gd name="connsiteY2" fmla="*/ 511305 h 511305"/>
                  <a:gd name="connsiteX0" fmla="*/ 0 w 351776"/>
                  <a:gd name="connsiteY0" fmla="*/ 0 h 499493"/>
                  <a:gd name="connsiteX1" fmla="*/ 198787 w 351776"/>
                  <a:gd name="connsiteY1" fmla="*/ 207810 h 499493"/>
                  <a:gd name="connsiteX2" fmla="*/ 351776 w 351776"/>
                  <a:gd name="connsiteY2" fmla="*/ 499493 h 499493"/>
                  <a:gd name="connsiteX0" fmla="*/ 0 w 372959"/>
                  <a:gd name="connsiteY0" fmla="*/ 0 h 510084"/>
                  <a:gd name="connsiteX1" fmla="*/ 219970 w 372959"/>
                  <a:gd name="connsiteY1" fmla="*/ 218401 h 510084"/>
                  <a:gd name="connsiteX2" fmla="*/ 372959 w 372959"/>
                  <a:gd name="connsiteY2" fmla="*/ 510084 h 510084"/>
                  <a:gd name="connsiteX0" fmla="*/ 0 w 372959"/>
                  <a:gd name="connsiteY0" fmla="*/ 0 h 510084"/>
                  <a:gd name="connsiteX1" fmla="*/ 174073 w 372959"/>
                  <a:gd name="connsiteY1" fmla="*/ 271358 h 510084"/>
                  <a:gd name="connsiteX2" fmla="*/ 372959 w 372959"/>
                  <a:gd name="connsiteY2" fmla="*/ 510084 h 510084"/>
                  <a:gd name="connsiteX0" fmla="*/ 0 w 372959"/>
                  <a:gd name="connsiteY0" fmla="*/ 0 h 510084"/>
                  <a:gd name="connsiteX1" fmla="*/ 174073 w 372959"/>
                  <a:gd name="connsiteY1" fmla="*/ 271358 h 510084"/>
                  <a:gd name="connsiteX2" fmla="*/ 372959 w 372959"/>
                  <a:gd name="connsiteY2" fmla="*/ 510084 h 510084"/>
                  <a:gd name="connsiteX0" fmla="*/ 0 w 440038"/>
                  <a:gd name="connsiteY0" fmla="*/ 0 h 545390"/>
                  <a:gd name="connsiteX1" fmla="*/ 174073 w 440038"/>
                  <a:gd name="connsiteY1" fmla="*/ 271358 h 545390"/>
                  <a:gd name="connsiteX2" fmla="*/ 440038 w 440038"/>
                  <a:gd name="connsiteY2" fmla="*/ 545390 h 545390"/>
                  <a:gd name="connsiteX0" fmla="*/ 0 w 440038"/>
                  <a:gd name="connsiteY0" fmla="*/ 0 h 545390"/>
                  <a:gd name="connsiteX1" fmla="*/ 174073 w 440038"/>
                  <a:gd name="connsiteY1" fmla="*/ 271358 h 545390"/>
                  <a:gd name="connsiteX2" fmla="*/ 440038 w 440038"/>
                  <a:gd name="connsiteY2" fmla="*/ 545390 h 545390"/>
                  <a:gd name="connsiteX0" fmla="*/ 0 w 440038"/>
                  <a:gd name="connsiteY0" fmla="*/ 0 h 545390"/>
                  <a:gd name="connsiteX1" fmla="*/ 174073 w 440038"/>
                  <a:gd name="connsiteY1" fmla="*/ 271358 h 545390"/>
                  <a:gd name="connsiteX2" fmla="*/ 440038 w 440038"/>
                  <a:gd name="connsiteY2" fmla="*/ 545390 h 54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038" h="545390">
                    <a:moveTo>
                      <a:pt x="0" y="0"/>
                    </a:moveTo>
                    <a:cubicBezTo>
                      <a:pt x="44037" y="127567"/>
                      <a:pt x="111324" y="215765"/>
                      <a:pt x="174073" y="271358"/>
                    </a:cubicBezTo>
                    <a:cubicBezTo>
                      <a:pt x="236822" y="326951"/>
                      <a:pt x="326126" y="266769"/>
                      <a:pt x="440038" y="545390"/>
                    </a:cubicBezTo>
                  </a:path>
                </a:pathLst>
              </a:cu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056682" y="2951929"/>
              <a:ext cx="1116725" cy="932094"/>
              <a:chOff x="3056682" y="2951929"/>
              <a:chExt cx="1116725" cy="93209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3361283" y="3839205"/>
                <a:ext cx="45719" cy="4481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4127688" y="3493598"/>
                <a:ext cx="45719" cy="4481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3694652" y="2951929"/>
                <a:ext cx="45719" cy="4481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3056682" y="3343921"/>
                <a:ext cx="45719" cy="4481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/>
              <p:cNvSpPr/>
              <p:nvPr/>
            </p:nvSpPr>
            <p:spPr>
              <a:xfrm>
                <a:off x="1128028" y="5148694"/>
                <a:ext cx="5116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de-DE" i="1">
                        <a:latin typeface="Cambria Math"/>
                      </a:rPr>
                      <m:t>(</m:t>
                    </m:r>
                    <m:r>
                      <a:rPr lang="de-DE" i="1">
                        <a:latin typeface="Cambria Math"/>
                      </a:rPr>
                      <m:t>𝑢</m:t>
                    </m:r>
                    <m:r>
                      <a:rPr lang="de-DE" i="1">
                        <a:latin typeface="Cambria Math"/>
                      </a:rPr>
                      <m:t>,</m:t>
                    </m:r>
                    <m:r>
                      <a:rPr lang="de-DE" i="1">
                        <a:latin typeface="Cambria Math"/>
                      </a:rPr>
                      <m:t>𝑣</m:t>
                    </m:r>
                    <m:r>
                      <a:rPr lang="de-DE" i="1">
                        <a:latin typeface="Cambria Math"/>
                      </a:rPr>
                      <m:t>)=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(</m:t>
                    </m:r>
                    <m:r>
                      <a:rPr lang="de-DE" i="1">
                        <a:latin typeface="Cambria Math"/>
                      </a:rPr>
                      <m:t>𝑢</m:t>
                    </m:r>
                    <m:r>
                      <a:rPr lang="de-DE" i="1">
                        <a:latin typeface="Cambria Math"/>
                      </a:rPr>
                      <m:t>,</m:t>
                    </m:r>
                    <m:r>
                      <a:rPr lang="de-DE" i="1">
                        <a:latin typeface="Cambria Math"/>
                      </a:rPr>
                      <m:t>𝑣</m:t>
                    </m:r>
                    <m:r>
                      <a:rPr lang="de-DE" i="1">
                        <a:latin typeface="Cambria Math"/>
                      </a:rPr>
                      <m:t>) +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(</m:t>
                    </m:r>
                    <m:r>
                      <a:rPr lang="de-DE" i="1">
                        <a:latin typeface="Cambria Math"/>
                      </a:rPr>
                      <m:t>𝑢</m:t>
                    </m:r>
                    <m:r>
                      <a:rPr lang="de-DE" i="1">
                        <a:latin typeface="Cambria Math"/>
                      </a:rPr>
                      <m:t>,</m:t>
                    </m:r>
                    <m:r>
                      <a:rPr lang="de-DE" i="1">
                        <a:latin typeface="Cambria Math"/>
                      </a:rPr>
                      <m:t>𝑣</m:t>
                    </m:r>
                    <m:r>
                      <a:rPr lang="de-DE" i="1">
                        <a:latin typeface="Cambria Math"/>
                      </a:rPr>
                      <m:t>) −</m:t>
                    </m:r>
                    <m:r>
                      <a:rPr lang="de-DE" i="1">
                        <a:latin typeface="Cambria Math"/>
                      </a:rPr>
                      <m:t>𝑇</m:t>
                    </m:r>
                    <m:r>
                      <a:rPr lang="de-DE" i="1">
                        <a:latin typeface="Cambria Math"/>
                      </a:rPr>
                      <m:t>(</m:t>
                    </m:r>
                    <m:r>
                      <a:rPr lang="de-DE" i="1">
                        <a:latin typeface="Cambria Math"/>
                      </a:rPr>
                      <m:t>𝑢</m:t>
                    </m:r>
                    <m:r>
                      <a:rPr lang="de-DE" i="1">
                        <a:latin typeface="Cambria Math"/>
                      </a:rPr>
                      <m:t>,</m:t>
                    </m:r>
                    <m:r>
                      <a:rPr lang="de-DE" i="1">
                        <a:latin typeface="Cambria Math"/>
                      </a:rPr>
                      <m:t>𝑣</m:t>
                    </m:r>
                    <m:r>
                      <a:rPr lang="de-DE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28" y="5148694"/>
                <a:ext cx="5116465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1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1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theme/theme1.xml><?xml version="1.0" encoding="utf-8"?>
<a:theme xmlns:a="http://schemas.openxmlformats.org/drawingml/2006/main" name="DLR-Präsentation 16:9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95C61B9F-14F0-4AD9-AC81-B8624FAD5FC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1127</Words>
  <Application>Microsoft Office PowerPoint</Application>
  <PresentationFormat>Benutzerdefiniert</PresentationFormat>
  <Paragraphs>219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DLR-Präsentation 16:9 Englisch</vt:lpstr>
      <vt:lpstr>Python API: Geometry</vt:lpstr>
      <vt:lpstr>Motivation</vt:lpstr>
      <vt:lpstr>Big Picture The shape creation process</vt:lpstr>
      <vt:lpstr>Bezier / B-splines / NURBS The basis for all geometry reprentations in OpenCASCADE</vt:lpstr>
      <vt:lpstr>B-spline curve interpolation Or: PointsToCurve</vt:lpstr>
      <vt:lpstr>Creating curves with TiGL Curve Factories</vt:lpstr>
      <vt:lpstr>B-spline surface skinning Or: CurvesToSurface</vt:lpstr>
      <vt:lpstr>Creating surfaces with TiGL Surface Factories</vt:lpstr>
      <vt:lpstr>Gordon Surfaces Or: Curve network interpolation</vt:lpstr>
      <vt:lpstr>Creating surfaces with TiGL Surface Factories</vt:lpstr>
      <vt:lpstr>Other Geometry Algorithms in TiGL</vt:lpstr>
      <vt:lpstr>Remarks on programming with the geometry module</vt:lpstr>
      <vt:lpstr>Excercise Geometry:</vt:lpstr>
      <vt:lpstr>Questions?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Siggel, Martin</dc:creator>
  <cp:lastModifiedBy>Siggel, Martin</cp:lastModifiedBy>
  <cp:revision>109</cp:revision>
  <dcterms:created xsi:type="dcterms:W3CDTF">2012-06-19T06:51:55Z</dcterms:created>
  <dcterms:modified xsi:type="dcterms:W3CDTF">2018-09-11T22:12:03Z</dcterms:modified>
</cp:coreProperties>
</file>