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83" r:id="rId3"/>
    <p:sldId id="289" r:id="rId4"/>
    <p:sldId id="282" r:id="rId5"/>
    <p:sldId id="290" r:id="rId6"/>
    <p:sldId id="291" r:id="rId7"/>
    <p:sldId id="284" r:id="rId8"/>
    <p:sldId id="292" r:id="rId9"/>
    <p:sldId id="293" r:id="rId10"/>
    <p:sldId id="299" r:id="rId11"/>
    <p:sldId id="285" r:id="rId12"/>
    <p:sldId id="286" r:id="rId13"/>
    <p:sldId id="287" r:id="rId14"/>
    <p:sldId id="294" r:id="rId15"/>
    <p:sldId id="288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206" autoAdjust="0"/>
  </p:normalViewPr>
  <p:slideViewPr>
    <p:cSldViewPr>
      <p:cViewPr>
        <p:scale>
          <a:sx n="100" d="100"/>
          <a:sy n="100" d="100"/>
        </p:scale>
        <p:origin x="192" y="-14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83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16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5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19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51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48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78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21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74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98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42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440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523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039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904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67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251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48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44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34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52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95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3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78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1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2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g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conda.org/DLR-SC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Basics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Siggel</a:t>
            </a:r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5251547" cy="4338000"/>
          </a:xfrm>
        </p:spPr>
        <p:txBody>
          <a:bodyPr/>
          <a:lstStyle/>
          <a:p>
            <a:r>
              <a:rPr lang="en-US" sz="1600" dirty="0" smtClean="0"/>
              <a:t>OpenCASCADE bindings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pythonOCC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generated with SWIG software: </a:t>
            </a:r>
            <a:r>
              <a:rPr lang="en-US" sz="1600" dirty="0" smtClean="0">
                <a:hlinkClick r:id="rId3"/>
              </a:rPr>
              <a:t>http://www.swig.org/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TiGL low-level API also generated with SWIG from TiGL and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Objects between </a:t>
            </a:r>
            <a:r>
              <a:rPr lang="en-US" sz="1600" dirty="0" err="1" smtClean="0"/>
              <a:t>pythonOCC</a:t>
            </a:r>
            <a:r>
              <a:rPr lang="en-US" sz="1600" dirty="0" smtClean="0"/>
              <a:t> and TiGL can be exchanged</a:t>
            </a:r>
          </a:p>
          <a:p>
            <a:endParaRPr lang="en-US" dirty="0" smtClean="0"/>
          </a:p>
          <a:p>
            <a:r>
              <a:rPr lang="en-US" sz="1600" dirty="0" smtClean="0"/>
              <a:t>Input files for Swig can be found 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&lt;TiGL-Source&gt;/bindings/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python_internal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SWIG can also generate bindings for other languages!</a:t>
            </a:r>
          </a:p>
          <a:p>
            <a:endParaRPr lang="en-US" sz="1600" dirty="0" smtClean="0"/>
          </a:p>
          <a:p>
            <a:r>
              <a:rPr lang="en-US" sz="1600" dirty="0" smtClean="0"/>
              <a:t>Small drawback: Bindings must be compiled for specific platform and python version!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457627" y="5291222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OpenCASCADE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CAD Kernel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9282509" y="37898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457626" y="37898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rPr>
              <a:t>pythonOCC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9282510" y="54552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TiXI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cxnSp>
        <p:nvCxnSpPr>
          <p:cNvPr id="14" name="Gerade Verbindung mit Pfeil 13"/>
          <p:cNvCxnSpPr>
            <a:stCxn id="9" idx="2"/>
            <a:endCxn id="7" idx="0"/>
          </p:cNvCxnSpPr>
          <p:nvPr/>
        </p:nvCxnSpPr>
        <p:spPr>
          <a:xfrm>
            <a:off x="7781489" y="4257176"/>
            <a:ext cx="1" cy="103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2"/>
            <a:endCxn id="10" idx="0"/>
          </p:cNvCxnSpPr>
          <p:nvPr/>
        </p:nvCxnSpPr>
        <p:spPr>
          <a:xfrm>
            <a:off x="10606372" y="4257176"/>
            <a:ext cx="1" cy="119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2"/>
            <a:endCxn id="7" idx="0"/>
          </p:cNvCxnSpPr>
          <p:nvPr/>
        </p:nvCxnSpPr>
        <p:spPr>
          <a:xfrm flipH="1">
            <a:off x="7781490" y="4257176"/>
            <a:ext cx="2824882" cy="103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 bwMode="auto">
          <a:xfrm>
            <a:off x="6457627" y="1989634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kumimoji="0" lang="de-DE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low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-level</a:t>
            </a:r>
            <a:b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Python API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9273011" y="1988422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 hi-level</a:t>
            </a:r>
            <a:b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Python API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cxnSp>
        <p:nvCxnSpPr>
          <p:cNvPr id="31" name="Gerade Verbindung mit Pfeil 30"/>
          <p:cNvCxnSpPr>
            <a:stCxn id="30" idx="2"/>
            <a:endCxn id="8" idx="0"/>
          </p:cNvCxnSpPr>
          <p:nvPr/>
        </p:nvCxnSpPr>
        <p:spPr>
          <a:xfrm>
            <a:off x="10596874" y="2762231"/>
            <a:ext cx="9498" cy="1027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47" name="Gerade Verbindung mit Pfeil 6146"/>
          <p:cNvCxnSpPr>
            <a:stCxn id="29" idx="2"/>
            <a:endCxn id="9" idx="0"/>
          </p:cNvCxnSpPr>
          <p:nvPr/>
        </p:nvCxnSpPr>
        <p:spPr>
          <a:xfrm flipH="1">
            <a:off x="7781489" y="2763443"/>
            <a:ext cx="1" cy="1026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49" name="Gerade Verbindung mit Pfeil 6148"/>
          <p:cNvCxnSpPr>
            <a:stCxn id="29" idx="2"/>
            <a:endCxn id="8" idx="0"/>
          </p:cNvCxnSpPr>
          <p:nvPr/>
        </p:nvCxnSpPr>
        <p:spPr>
          <a:xfrm>
            <a:off x="7781490" y="2763443"/>
            <a:ext cx="2824882" cy="1026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982569" y="329681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ia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Swig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0760297" y="3161154"/>
            <a:ext cx="1115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ia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ctypes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2569" y="4437906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via </a:t>
            </a:r>
            <a:r>
              <a:rPr lang="de-DE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Swig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607202" y="4717705"/>
            <a:ext cx="6668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native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35" y="333450"/>
            <a:ext cx="1790701" cy="115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Structure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Low-Level API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: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94245"/>
              </p:ext>
            </p:extLst>
          </p:nvPr>
        </p:nvGraphicFramePr>
        <p:xfrm>
          <a:off x="1921123" y="2205658"/>
          <a:ext cx="87849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089"/>
                <a:gridCol w="5983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Module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tigl3.configuration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Access</a:t>
                      </a:r>
                      <a:r>
                        <a:rPr lang="en-US" sz="1600" baseline="0" noProof="0" dirty="0" smtClean="0"/>
                        <a:t> to the whole </a:t>
                      </a:r>
                      <a:r>
                        <a:rPr lang="en-US" sz="1600" baseline="0" noProof="0" dirty="0" err="1" smtClean="0"/>
                        <a:t>cpacs</a:t>
                      </a:r>
                      <a:r>
                        <a:rPr lang="en-US" sz="1600" baseline="0" noProof="0" dirty="0" smtClean="0"/>
                        <a:t> tree including wings, fuselages …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</a:t>
                      </a:r>
                      <a:r>
                        <a:rPr lang="en-US" sz="1600" baseline="0" noProof="0" dirty="0" smtClean="0"/>
                        <a:t> related to geometry operations, e.g. curve interpolation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tigl3.curve_factories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</a:t>
                      </a:r>
                      <a:r>
                        <a:rPr lang="en-US" sz="1600" baseline="0" noProof="0" dirty="0" smtClean="0"/>
                        <a:t> to create curves based on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tigl3.surface_factories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 to create surfaces </a:t>
                      </a:r>
                      <a:r>
                        <a:rPr lang="en-US" sz="1600" baseline="0" noProof="0" dirty="0" smtClean="0"/>
                        <a:t>based on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tigl3.occ_helpers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Pythonic</a:t>
                      </a:r>
                      <a:r>
                        <a:rPr lang="en-US" sz="1600" noProof="0" dirty="0" smtClean="0"/>
                        <a:t> wrappers</a:t>
                      </a:r>
                      <a:r>
                        <a:rPr lang="en-US" sz="1600" baseline="0" noProof="0" dirty="0" smtClean="0"/>
                        <a:t> to OpenCASCADE functions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tigl3.exports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File export</a:t>
                      </a:r>
                      <a:r>
                        <a:rPr lang="en-US" sz="1600" baseline="0" noProof="0" dirty="0" smtClean="0"/>
                        <a:t> classes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tigl3.imports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File import classes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tigl3.boolean_ops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Classes to perform Boolean</a:t>
                      </a:r>
                      <a:r>
                        <a:rPr lang="en-US" sz="1600" baseline="0" noProof="0" dirty="0" smtClean="0"/>
                        <a:t> operations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tigl3.tmath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 few</a:t>
                      </a:r>
                      <a:r>
                        <a:rPr lang="en-US" sz="1600" baseline="0" noProof="0" dirty="0" smtClean="0"/>
                        <a:t> math functions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Core</a:t>
                      </a:r>
                      <a:r>
                        <a:rPr lang="en-US" sz="1600" baseline="0" noProof="0" dirty="0" smtClean="0"/>
                        <a:t> functionality, like error handling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60983" y="2061642"/>
            <a:ext cx="10333148" cy="181588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tigl3wrapper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tigl3.configuration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CCPACSConfigurationManager_get_instance</a:t>
            </a:r>
            <a:r>
              <a:rPr lang="en-US" sz="1600" b="1" dirty="0">
                <a:solidFill>
                  <a:schemeClr val="bg1"/>
                </a:solidFill>
              </a:rPr>
              <a:t/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	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tigl_handle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tigl3wrapper.Tigl3()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tigl_handle.open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tixi_handle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CCPACSConfigurationManager_get_instance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mgr.get_configuration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(tigl_handle._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handle.value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tigl3.configuration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/>
              <a:t>CPACS </a:t>
            </a:r>
            <a:r>
              <a:rPr lang="de-DE" b="0" dirty="0" err="1" smtClean="0"/>
              <a:t>tree</a:t>
            </a:r>
            <a:r>
              <a:rPr lang="de-DE" b="0" dirty="0" smtClean="0"/>
              <a:t> </a:t>
            </a:r>
            <a:r>
              <a:rPr lang="de-DE" b="0" dirty="0" err="1"/>
              <a:t>traversal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940179" cy="4286866"/>
          </a:xfrm>
        </p:spPr>
        <p:txBody>
          <a:bodyPr/>
          <a:lstStyle/>
          <a:p>
            <a:r>
              <a:rPr lang="en-US" sz="1600" dirty="0" smtClean="0"/>
              <a:t>TiGL handles several aircraft configurations at a time. To get a specific one, use the </a:t>
            </a:r>
            <a:r>
              <a:rPr lang="en-US" sz="1600" b="1" dirty="0">
                <a:solidFill>
                  <a:schemeClr val="accent1"/>
                </a:solidFill>
              </a:rPr>
              <a:t>configuration manager class:</a:t>
            </a:r>
            <a:br>
              <a:rPr lang="en-US" sz="1600" b="1" dirty="0">
                <a:solidFill>
                  <a:schemeClr val="accent1"/>
                </a:solidFill>
              </a:rPr>
            </a:br>
            <a:endParaRPr lang="en-US" sz="1600" b="1" dirty="0" smtClean="0">
              <a:solidFill>
                <a:schemeClr val="accent1"/>
              </a:solidFill>
            </a:endParaRPr>
          </a:p>
          <a:p>
            <a:endParaRPr lang="de-DE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600" dirty="0" smtClean="0"/>
              <a:t>Load </a:t>
            </a:r>
            <a:r>
              <a:rPr lang="de-DE" sz="1600" dirty="0" err="1" smtClean="0"/>
              <a:t>the</a:t>
            </a:r>
            <a:r>
              <a:rPr lang="de-DE" sz="1600" dirty="0" smtClean="0"/>
              <a:t> „</a:t>
            </a:r>
            <a:r>
              <a:rPr lang="de-DE" sz="1600" dirty="0" err="1" smtClean="0"/>
              <a:t>old</a:t>
            </a:r>
            <a:r>
              <a:rPr lang="de-DE" sz="1600" dirty="0" smtClean="0"/>
              <a:t>“ high-level </a:t>
            </a:r>
            <a:r>
              <a:rPr lang="de-DE" sz="1600" dirty="0" err="1" smtClean="0"/>
              <a:t>python</a:t>
            </a:r>
            <a:r>
              <a:rPr lang="de-DE" sz="1600" dirty="0" smtClean="0"/>
              <a:t> API</a:t>
            </a:r>
            <a:endParaRPr lang="en-US" sz="1600" dirty="0" smtClean="0"/>
          </a:p>
          <a:p>
            <a:pPr marL="446400" lvl="1" indent="0">
              <a:buNone/>
            </a:pPr>
            <a:endParaRPr lang="en-US" sz="1600" dirty="0"/>
          </a:p>
          <a:p>
            <a:pPr marL="446400" lvl="1" indent="0">
              <a:buNone/>
            </a:pPr>
            <a:r>
              <a:rPr lang="en-US" sz="1600" dirty="0" smtClean="0"/>
              <a:t>Retrieve the global </a:t>
            </a:r>
            <a:r>
              <a:rPr lang="en-US" sz="1600" b="1" dirty="0" err="1">
                <a:solidFill>
                  <a:schemeClr val="accent1"/>
                </a:solidFill>
              </a:rPr>
              <a:t>CCPACSConfigurationManager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object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pPr marL="446400" lvl="1" indent="0">
              <a:buNone/>
            </a:pPr>
            <a:r>
              <a:rPr lang="en-US" sz="1600" dirty="0" smtClean="0"/>
              <a:t>Access a </a:t>
            </a:r>
            <a:r>
              <a:rPr lang="en-US" sz="1600" b="1" dirty="0">
                <a:solidFill>
                  <a:schemeClr val="accent1"/>
                </a:solidFill>
              </a:rPr>
              <a:t>specific aircraft </a:t>
            </a:r>
            <a:r>
              <a:rPr lang="en-US" sz="1600" dirty="0" err="1" smtClean="0"/>
              <a:t>config</a:t>
            </a:r>
            <a:r>
              <a:rPr lang="en-US" sz="1600" dirty="0" smtClean="0"/>
              <a:t>, given by it‘s TiGL handle (integer value)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600" dirty="0" smtClean="0"/>
              <a:t> is instance of class </a:t>
            </a:r>
            <a:r>
              <a:rPr lang="en-US" sz="1600" dirty="0" err="1" smtClean="0"/>
              <a:t>CCPACSConfiguration</a:t>
            </a:r>
            <a:r>
              <a:rPr lang="en-US" sz="1600" dirty="0" smtClean="0"/>
              <a:t>. Gives direct access to fuselages, wings, systems …</a:t>
            </a:r>
          </a:p>
          <a:p>
            <a:endParaRPr lang="de-DE" sz="1600" dirty="0"/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sp>
        <p:nvSpPr>
          <p:cNvPr id="6" name="Ellipse 5"/>
          <p:cNvSpPr/>
          <p:nvPr/>
        </p:nvSpPr>
        <p:spPr>
          <a:xfrm>
            <a:off x="10418067" y="3285778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418067" y="3600993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2971" y="4293890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52971" y="4780016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418067" y="2171750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52971" y="5270355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68995" y="2083128"/>
            <a:ext cx="10585176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68995" y="5124078"/>
            <a:ext cx="10585176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995" y="2997746"/>
            <a:ext cx="10585176" cy="156966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tigl3.configuration </a:t>
            </a:r>
            <a:r>
              <a:rPr lang="de-DE" dirty="0" err="1"/>
              <a:t>module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CPACS </a:t>
            </a:r>
            <a:r>
              <a:rPr lang="de-DE" b="0" dirty="0" err="1"/>
              <a:t>tree</a:t>
            </a:r>
            <a:r>
              <a:rPr lang="de-DE" b="0" dirty="0"/>
              <a:t> </a:t>
            </a:r>
            <a:r>
              <a:rPr lang="de-DE" b="0" dirty="0" err="1"/>
              <a:t>traversal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004075" cy="4338000"/>
          </a:xfrm>
        </p:spPr>
        <p:txBody>
          <a:bodyPr/>
          <a:lstStyle/>
          <a:p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members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CPACS </a:t>
            </a:r>
            <a:r>
              <a:rPr lang="de-DE" sz="1600" dirty="0" err="1"/>
              <a:t>node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sz="1600" dirty="0" err="1" smtClean="0"/>
              <a:t>Examples</a:t>
            </a:r>
            <a:r>
              <a:rPr lang="de-DE" sz="1600" dirty="0" smtClean="0"/>
              <a:t>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wing_uid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46400" lvl="1" indent="0">
              <a:buNone/>
            </a:pP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wing.get_uid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wing.get_segment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wing.get_segment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segment_uid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46400" lvl="1" indent="0">
              <a:buNone/>
            </a:pP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aircraft_config.get_fuselage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aircraft_config.get_uid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/>
              <a:t>Access </a:t>
            </a:r>
            <a:r>
              <a:rPr lang="de-DE" sz="1600" dirty="0" err="1"/>
              <a:t>wing</a:t>
            </a:r>
            <a:r>
              <a:rPr lang="de-DE" sz="1600" dirty="0"/>
              <a:t> spar </a:t>
            </a:r>
            <a:r>
              <a:rPr lang="de-DE" sz="1600" dirty="0" err="1"/>
              <a:t>properties</a:t>
            </a:r>
            <a:r>
              <a:rPr lang="de-DE" sz="1600" dirty="0" smtClean="0"/>
              <a:t>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446400" lvl="1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get_component_segment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get_structure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get_spar_segment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get_spar_cross_section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get_rotation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/>
              <a:t>This </a:t>
            </a:r>
            <a:r>
              <a:rPr lang="de-DE" sz="1600" dirty="0" err="1" smtClean="0"/>
              <a:t>way</a:t>
            </a:r>
            <a:r>
              <a:rPr lang="de-DE" sz="1600" dirty="0" smtClean="0"/>
              <a:t>, </a:t>
            </a:r>
            <a:r>
              <a:rPr lang="de-DE" sz="1600" dirty="0" err="1" smtClean="0"/>
              <a:t>accessing</a:t>
            </a:r>
            <a:r>
              <a:rPr lang="de-DE" sz="1600" dirty="0" smtClean="0"/>
              <a:t> </a:t>
            </a:r>
            <a:r>
              <a:rPr lang="de-DE" sz="1600" dirty="0"/>
              <a:t>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lengthy</a:t>
            </a:r>
            <a:r>
              <a:rPr lang="de-DE" sz="1600" dirty="0"/>
              <a:t>!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20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68995" y="3141762"/>
            <a:ext cx="10585176" cy="107721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tigl3.configuration </a:t>
            </a:r>
            <a:r>
              <a:rPr lang="de-DE" dirty="0" err="1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UID Manager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9500019" cy="4338000"/>
          </a:xfrm>
        </p:spPr>
        <p:txBody>
          <a:bodyPr/>
          <a:lstStyle/>
          <a:p>
            <a:r>
              <a:rPr lang="en-US" sz="1600" dirty="0" smtClean="0"/>
              <a:t>Most objects that have a CPACS </a:t>
            </a:r>
            <a:r>
              <a:rPr lang="en-US" sz="1600" dirty="0" err="1" smtClean="0"/>
              <a:t>uid</a:t>
            </a:r>
            <a:r>
              <a:rPr lang="en-US" sz="1600" dirty="0" smtClean="0"/>
              <a:t> are registered at the </a:t>
            </a:r>
            <a:r>
              <a:rPr lang="en-US" sz="1600" b="1" dirty="0">
                <a:solidFill>
                  <a:schemeClr val="accent1"/>
                </a:solidFill>
              </a:rPr>
              <a:t>UID manager </a:t>
            </a:r>
            <a:r>
              <a:rPr lang="en-US" sz="1600" dirty="0" smtClean="0"/>
              <a:t>when reading the CPACS file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The UID Manager is </a:t>
            </a:r>
            <a:r>
              <a:rPr lang="en-US" sz="1600" b="1" dirty="0">
                <a:solidFill>
                  <a:schemeClr val="accent1"/>
                </a:solidFill>
              </a:rPr>
              <a:t>a member of the </a:t>
            </a:r>
            <a:r>
              <a:rPr lang="en-US" sz="1600" b="1" dirty="0" err="1">
                <a:solidFill>
                  <a:schemeClr val="accent1"/>
                </a:solidFill>
              </a:rPr>
              <a:t>CCPACSConfiguration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object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The UID Manager enables </a:t>
            </a:r>
            <a:r>
              <a:rPr lang="en-US" sz="1600" b="1" dirty="0">
                <a:solidFill>
                  <a:schemeClr val="accent1"/>
                </a:solidFill>
              </a:rPr>
              <a:t>direct access </a:t>
            </a:r>
            <a:r>
              <a:rPr lang="en-US" sz="1600" dirty="0" smtClean="0"/>
              <a:t>to those objects:</a:t>
            </a:r>
          </a:p>
          <a:p>
            <a:pPr marL="0" indent="0">
              <a:buNone/>
            </a:pPr>
            <a:endParaRPr lang="en-US" dirty="0" smtClean="0"/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uid_mgr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aircraft_config.get_uidmanager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 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uid_mgr.get_geometric_component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WingUID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uid_mgr.get_geometric_component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SparSegmentsUID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 smtClean="0"/>
              <a:t>Caveat: From Python </a:t>
            </a:r>
            <a:r>
              <a:rPr lang="en-US" sz="1600" b="1" dirty="0">
                <a:solidFill>
                  <a:schemeClr val="accent1"/>
                </a:solidFill>
              </a:rPr>
              <a:t>only geometric components </a:t>
            </a:r>
            <a:r>
              <a:rPr lang="en-US" sz="1600" dirty="0" smtClean="0"/>
              <a:t>can be queried at the moment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1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82811" y="5494845"/>
            <a:ext cx="6178872" cy="584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smtClean="0"/>
              <a:t>tigl3.configuration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Geometric</a:t>
            </a:r>
            <a:r>
              <a:rPr lang="de-DE" b="0" dirty="0" smtClean="0"/>
              <a:t> </a:t>
            </a:r>
            <a:r>
              <a:rPr lang="de-DE" b="0" dirty="0" err="1" smtClean="0"/>
              <a:t>components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691707" cy="4338000"/>
          </a:xfrm>
        </p:spPr>
        <p:txBody>
          <a:bodyPr/>
          <a:lstStyle/>
          <a:p>
            <a:r>
              <a:rPr lang="en-US" sz="1600" dirty="0" err="1" smtClean="0"/>
              <a:t>Cpacs</a:t>
            </a:r>
            <a:r>
              <a:rPr lang="en-US" sz="1600" dirty="0" smtClean="0"/>
              <a:t> nodes that have a geometry are a geometric component and </a:t>
            </a:r>
            <a:r>
              <a:rPr lang="en-US" sz="1600" b="1" dirty="0" smtClean="0">
                <a:solidFill>
                  <a:schemeClr val="accent1"/>
                </a:solidFill>
              </a:rPr>
              <a:t>derived from class </a:t>
            </a:r>
            <a:r>
              <a:rPr lang="en-US" sz="1600" b="1" dirty="0" err="1" smtClean="0">
                <a:solidFill>
                  <a:schemeClr val="accent1"/>
                </a:solidFill>
              </a:rPr>
              <a:t>ITiglGeometricComponent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endParaRPr lang="en-US" sz="1600" b="1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To look, which geometric components currently are supported: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Open TiGL Viewer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Menu →  Draw →  Aircraft →  Draw any component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These are today: </a:t>
            </a:r>
          </a:p>
          <a:p>
            <a:pPr lvl="1"/>
            <a:r>
              <a:rPr lang="en-US" sz="1600" dirty="0" smtClean="0"/>
              <a:t>Wings, Wing Segments, Fuselages, Fuselage Segments, Component Segments, Wing Cells, Wing Spars, Wing Ribs, Wing Chord Face, Wing Upper/Lower Side, External Components, Systems, Rotors, Rotor Blades, Fuselage Cross Beams, Fuselage Cross Beam Struts, Long Floors, Pressure Bulkheads, Doors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Access the geometry of geometric </a:t>
            </a:r>
            <a:r>
              <a:rPr lang="en-US" sz="1600" dirty="0" err="1" smtClean="0"/>
              <a:t>componenent</a:t>
            </a:r>
            <a:r>
              <a:rPr lang="en-US" sz="1600" dirty="0" smtClean="0"/>
              <a:t> with </a:t>
            </a:r>
            <a:r>
              <a:rPr lang="en-US" sz="1600" b="1" dirty="0" err="1" smtClean="0">
                <a:solidFill>
                  <a:schemeClr val="accent1"/>
                </a:solidFill>
              </a:rPr>
              <a:t>get_loft</a:t>
            </a:r>
            <a:r>
              <a:rPr lang="en-US" sz="1600" b="1" dirty="0" smtClean="0">
                <a:solidFill>
                  <a:schemeClr val="accent1"/>
                </a:solidFill>
              </a:rPr>
              <a:t>() </a:t>
            </a:r>
            <a:r>
              <a:rPr lang="en-US" sz="1600" dirty="0" smtClean="0"/>
              <a:t>method:</a:t>
            </a:r>
          </a:p>
          <a:p>
            <a:endParaRPr lang="en-US" sz="1600" dirty="0" smtClean="0"/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71" y="1460338"/>
            <a:ext cx="4127749" cy="45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3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Named</a:t>
            </a:r>
            <a:r>
              <a:rPr lang="de-DE" dirty="0" smtClean="0"/>
              <a:t> Shapes</a:t>
            </a:r>
            <a:br>
              <a:rPr lang="de-DE" dirty="0" smtClean="0"/>
            </a:br>
            <a:r>
              <a:rPr lang="de-DE" b="0" dirty="0" err="1" smtClean="0"/>
              <a:t>Shapes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metadata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483795" cy="4338000"/>
          </a:xfrm>
        </p:spPr>
        <p:txBody>
          <a:bodyPr/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/>
              <a:t>returns </a:t>
            </a:r>
            <a:r>
              <a:rPr lang="en-US" sz="1600" dirty="0" smtClean="0"/>
              <a:t>an instance of </a:t>
            </a:r>
            <a:r>
              <a:rPr lang="en-US" sz="1600" dirty="0">
                <a:solidFill>
                  <a:schemeClr val="accent1"/>
                </a:solidFill>
              </a:rPr>
              <a:t>tigl3.geometry.CNamedShap</a:t>
            </a:r>
            <a:r>
              <a:rPr lang="en-US" sz="1600" dirty="0" smtClean="0">
                <a:solidFill>
                  <a:schemeClr val="accent1"/>
                </a:solidFill>
              </a:rPr>
              <a:t>e</a:t>
            </a:r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Contains additional metadata next to the raw shape</a:t>
            </a:r>
          </a:p>
          <a:p>
            <a:endParaRPr lang="en-US" sz="1600" dirty="0" smtClean="0"/>
          </a:p>
          <a:p>
            <a:r>
              <a:rPr lang="en-US" sz="1600" dirty="0" smtClean="0"/>
              <a:t>Is used by the TiGL exports to write also identifiers and names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Allows to track the history of shape creation and modification, in particular after Boolean operations</a:t>
            </a:r>
          </a:p>
          <a:p>
            <a:endParaRPr lang="de-DE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Contains a graph of the shape creation history 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  <p:pic>
        <p:nvPicPr>
          <p:cNvPr id="8194" name="Picture 2" descr="C:\Users\sigg_ma\Pictures\face_trai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5776"/>
          <a:stretch/>
        </p:blipFill>
        <p:spPr bwMode="auto">
          <a:xfrm>
            <a:off x="8062392" y="1571303"/>
            <a:ext cx="3556992" cy="4124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Shapes</a:t>
            </a:r>
            <a:br>
              <a:rPr lang="de-DE" dirty="0"/>
            </a:br>
            <a:r>
              <a:rPr lang="de-DE" b="0" dirty="0" err="1"/>
              <a:t>Shapes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metadata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Methods of </a:t>
            </a:r>
            <a:r>
              <a:rPr lang="en-US" sz="1600" b="1" dirty="0">
                <a:solidFill>
                  <a:schemeClr val="accent1"/>
                </a:solidFill>
              </a:rPr>
              <a:t>tigl3.geometry.</a:t>
            </a:r>
            <a:r>
              <a:rPr lang="en-US" sz="1600" b="1" dirty="0" smtClean="0">
                <a:solidFill>
                  <a:schemeClr val="accent1"/>
                </a:solidFill>
              </a:rPr>
              <a:t>CNamedShape </a:t>
            </a:r>
            <a:r>
              <a:rPr lang="en-US" sz="1600" dirty="0" smtClean="0"/>
              <a:t>object are: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400" dirty="0"/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shape(): </a:t>
            </a:r>
            <a:r>
              <a:rPr lang="en-US" sz="1400" dirty="0"/>
              <a:t>The actual shape as used by OpenCASCADE  (</a:t>
            </a:r>
            <a:r>
              <a:rPr lang="en-US" sz="1400" dirty="0" err="1"/>
              <a:t>OCC.TopoDS.TopoDS_Shape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.name(): </a:t>
            </a:r>
            <a:r>
              <a:rPr lang="en-US" sz="1400" dirty="0"/>
              <a:t>The name of the shape (string)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400" dirty="0"/>
              <a:t>A short name of the shape (used for IGES identifiers)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get_face_traits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/>
              <a:t>properties of the </a:t>
            </a:r>
            <a:r>
              <a:rPr lang="en-US" sz="1400" dirty="0" err="1"/>
              <a:t>i-th</a:t>
            </a:r>
            <a:r>
              <a:rPr lang="en-US" sz="1400" dirty="0"/>
              <a:t> face, including: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name(): </a:t>
            </a:r>
            <a:r>
              <a:rPr lang="en-US" sz="1400" dirty="0"/>
              <a:t>Name of the </a:t>
            </a:r>
            <a:r>
              <a:rPr lang="en-US" sz="1400" dirty="0" smtClean="0"/>
              <a:t>face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400" dirty="0"/>
              <a:t>Set the </a:t>
            </a:r>
            <a:r>
              <a:rPr lang="en-US" sz="1400" dirty="0"/>
              <a:t>n</a:t>
            </a:r>
            <a:r>
              <a:rPr lang="en-US" sz="1400" dirty="0"/>
              <a:t>ame </a:t>
            </a:r>
            <a:r>
              <a:rPr lang="en-US" sz="1400" dirty="0"/>
              <a:t>of </a:t>
            </a:r>
            <a:r>
              <a:rPr lang="en-US" sz="1400" dirty="0"/>
              <a:t>the </a:t>
            </a:r>
            <a:r>
              <a:rPr lang="en-US" sz="1400" dirty="0" smtClean="0"/>
              <a:t>face</a:t>
            </a: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.origin(): </a:t>
            </a:r>
            <a:r>
              <a:rPr lang="en-US" sz="1400" dirty="0"/>
              <a:t>Shape from which the face was originally created from (</a:t>
            </a:r>
            <a:r>
              <a:rPr lang="en-US" sz="1400" dirty="0" err="1"/>
              <a:t>CNamedShape</a:t>
            </a:r>
            <a:r>
              <a:rPr lang="en-US" sz="1400" dirty="0"/>
              <a:t>)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53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96987" y="5662042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6987" y="4634880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6987" y="3429794"/>
            <a:ext cx="10729192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6987" y="2061642"/>
            <a:ext cx="10729192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smtClean="0"/>
              <a:t>Shapes</a:t>
            </a:r>
            <a:br>
              <a:rPr lang="de-DE" dirty="0" smtClean="0"/>
            </a:br>
            <a:r>
              <a:rPr lang="de-DE" b="0" dirty="0" err="1" smtClean="0"/>
              <a:t>Creation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modification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148091" cy="4338000"/>
          </a:xfrm>
        </p:spPr>
        <p:txBody>
          <a:bodyPr/>
          <a:lstStyle/>
          <a:p>
            <a:r>
              <a:rPr lang="en-US" sz="1600" dirty="0" smtClean="0"/>
              <a:t>Build from an OpenCASCADE shape, e.g.</a:t>
            </a:r>
          </a:p>
          <a:p>
            <a:endParaRPr lang="en-US" dirty="0" smtClean="0"/>
          </a:p>
          <a:p>
            <a:pPr marL="896400" lvl="2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tigl3.geometry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CNamedShape</a:t>
            </a: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BRepPrimAPI_MakeBox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(0.5, 0.5, 0.5).Shape() </a:t>
            </a: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Build a box with OpenCASCADE</a:t>
            </a: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box_ns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CNamedShape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(box,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MyBoxObj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Get number of faces of the box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box_ns.get_face_count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   </a:t>
            </a: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Should be 6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Print current name of the 4-th face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box_ns.get_face_traits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(4).name())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Modify the name of the 4-th face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box_ns.get_face_traits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"bottom"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tigl3.export </a:t>
            </a:r>
            <a:r>
              <a:rPr lang="de-DE" dirty="0" err="1" smtClean="0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 smtClean="0"/>
              <a:t>File </a:t>
            </a:r>
            <a:r>
              <a:rPr lang="de-DE" sz="1600" dirty="0" err="1" smtClean="0"/>
              <a:t>exports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simulation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CAD </a:t>
            </a:r>
            <a:r>
              <a:rPr lang="de-DE" sz="1600" dirty="0" err="1" smtClean="0"/>
              <a:t>programs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smtClean="0"/>
              <a:t>The tigl3.export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</a:t>
            </a:r>
            <a:r>
              <a:rPr lang="de-DE" sz="1600" dirty="0" err="1" smtClean="0"/>
              <a:t>exports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formats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46493"/>
              </p:ext>
            </p:extLst>
          </p:nvPr>
        </p:nvGraphicFramePr>
        <p:xfrm>
          <a:off x="2032529" y="2781722"/>
          <a:ext cx="8130118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906"/>
                <a:gridCol w="54332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Step (ISO 10303)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Current industry standard for CAD products.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IGES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Predecessor to Step. Standard file exchange format for CAD surfaces.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BRep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Native OpenCASCADE format to store shapes.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VTP (VTK </a:t>
                      </a:r>
                      <a:r>
                        <a:rPr lang="en-US" sz="1600" noProof="0" dirty="0" err="1" smtClean="0"/>
                        <a:t>Polydata</a:t>
                      </a:r>
                      <a:r>
                        <a:rPr lang="en-US" sz="1600" noProof="0" dirty="0" smtClean="0"/>
                        <a:t> Mesh)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Triangulated surface mesh for </a:t>
                      </a:r>
                      <a:r>
                        <a:rPr lang="en-US" sz="1600" noProof="0" dirty="0" err="1" smtClean="0"/>
                        <a:t>Paraview</a:t>
                      </a:r>
                      <a:r>
                        <a:rPr lang="en-US" sz="1600" noProof="0" dirty="0" smtClean="0"/>
                        <a:t> / VTK.</a:t>
                      </a:r>
                      <a:br>
                        <a:rPr lang="en-US" sz="1600" noProof="0" dirty="0" smtClean="0"/>
                      </a:br>
                      <a:r>
                        <a:rPr lang="en-US" sz="1600" noProof="0" dirty="0" smtClean="0"/>
                        <a:t>Can include </a:t>
                      </a:r>
                      <a:r>
                        <a:rPr lang="en-US" sz="1600" baseline="0" noProof="0" dirty="0" smtClean="0"/>
                        <a:t>metadata.</a:t>
                      </a:r>
                      <a:endParaRPr lang="en-US" sz="1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Simple surface mesh format. Used for 3D printers.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Collada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Standard format for 3D rendering software like Blender.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Motivation: Why a new low-level Python API?</a:t>
            </a:r>
          </a:p>
          <a:p>
            <a:endParaRPr lang="en-US" sz="1600" dirty="0" smtClean="0"/>
          </a:p>
          <a:p>
            <a:r>
              <a:rPr lang="en-US" sz="1600" dirty="0" smtClean="0"/>
              <a:t>Installation</a:t>
            </a:r>
          </a:p>
          <a:p>
            <a:endParaRPr lang="en-US" sz="1600" dirty="0" smtClean="0"/>
          </a:p>
          <a:p>
            <a:r>
              <a:rPr lang="en-US" sz="1600" dirty="0" smtClean="0"/>
              <a:t>Design and architecture</a:t>
            </a:r>
          </a:p>
          <a:p>
            <a:endParaRPr lang="en-US" sz="1600" dirty="0" smtClean="0"/>
          </a:p>
          <a:p>
            <a:r>
              <a:rPr lang="en-US" sz="1600" dirty="0" smtClean="0"/>
              <a:t>CPACS tree traversal with the tigl3.configuration module</a:t>
            </a:r>
          </a:p>
          <a:p>
            <a:endParaRPr lang="en-US" sz="1600" dirty="0" smtClean="0"/>
          </a:p>
          <a:p>
            <a:r>
              <a:rPr lang="en-US" sz="1600" dirty="0" smtClean="0"/>
              <a:t>Geometric components and named shapes</a:t>
            </a:r>
          </a:p>
          <a:p>
            <a:endParaRPr lang="en-US" sz="1600" dirty="0" smtClean="0"/>
          </a:p>
          <a:p>
            <a:r>
              <a:rPr lang="en-US" sz="1600" dirty="0" smtClean="0"/>
              <a:t>File exports with tigl3.exports</a:t>
            </a:r>
          </a:p>
          <a:p>
            <a:endParaRPr lang="en-US" sz="1600" dirty="0" smtClean="0"/>
          </a:p>
          <a:p>
            <a:r>
              <a:rPr lang="en-US" sz="1600" dirty="0" smtClean="0"/>
              <a:t>Practical session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91" y="1125538"/>
            <a:ext cx="2500636" cy="84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G:\HPC\Software\TiGL\Logos\logo\Logo_TIG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09" y="1984360"/>
            <a:ext cx="1379594" cy="4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smtClean="0"/>
              <a:t>tigl3.export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/>
              <a:t>C</a:t>
            </a:r>
            <a:r>
              <a:rPr lang="de-DE" b="0" dirty="0" err="1" smtClean="0"/>
              <a:t>TiglCadExporter</a:t>
            </a:r>
            <a:r>
              <a:rPr lang="de-DE" b="0" dirty="0" smtClean="0"/>
              <a:t> Interface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 smtClean="0"/>
              <a:t>All </a:t>
            </a:r>
            <a:r>
              <a:rPr lang="de-DE" sz="1600" dirty="0" err="1" smtClean="0"/>
              <a:t>exporters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a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</a:t>
            </a:r>
            <a:r>
              <a:rPr lang="de-DE" sz="1600" dirty="0" smtClean="0"/>
              <a:t> </a:t>
            </a:r>
            <a:r>
              <a:rPr lang="en-US" sz="1600" dirty="0" err="1" smtClean="0"/>
              <a:t>CTiglCADExporter</a:t>
            </a:r>
            <a:endParaRPr lang="en-US" sz="1600" dirty="0"/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important</a:t>
            </a:r>
            <a:r>
              <a:rPr lang="de-DE" sz="1600" dirty="0" smtClean="0"/>
              <a:t> </a:t>
            </a:r>
            <a:r>
              <a:rPr lang="de-DE" sz="1600" dirty="0" err="1" smtClean="0"/>
              <a:t>methods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79296"/>
              </p:ext>
            </p:extLst>
          </p:nvPr>
        </p:nvGraphicFramePr>
        <p:xfrm>
          <a:off x="1633091" y="2812162"/>
          <a:ext cx="932164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697"/>
                <a:gridCol w="48259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Method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add_shape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named_</a:t>
                      </a:r>
                      <a:r>
                        <a:rPr lang="en-US" sz="16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 a (named)</a:t>
                      </a:r>
                      <a:r>
                        <a:rPr lang="en-US" sz="1600" baseline="0" noProof="0" dirty="0" smtClean="0"/>
                        <a:t> shape to the file. Options are exporter specific, e.g. IGES level, triangulation accuracy …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add_configuration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aircraft_config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options)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</a:t>
                      </a:r>
                      <a:r>
                        <a:rPr lang="en-US" sz="1600" baseline="0" noProof="0" dirty="0" smtClean="0"/>
                        <a:t> the whole aircraft to the exporter</a:t>
                      </a:r>
                      <a:endParaRPr lang="en-US" sz="1600" noProof="0" dirty="0"/>
                    </a:p>
                  </a:txBody>
                  <a:tcPr/>
                </a:tc>
              </a:tr>
              <a:tr h="40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 smtClean="0"/>
                        <a:t>add_fused_configuration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aircraft_config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options)</a:t>
                      </a:r>
                      <a:endParaRPr lang="en-US" sz="16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</a:t>
                      </a:r>
                      <a:r>
                        <a:rPr lang="en-US" sz="1600" baseline="0" noProof="0" dirty="0" smtClean="0"/>
                        <a:t> the fused aircraft to the exporter by trimming all surfaces first.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write(filename)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Writes the geometries to the specified</a:t>
                      </a:r>
                      <a:r>
                        <a:rPr lang="en-US" sz="1600" baseline="0" noProof="0" dirty="0" smtClean="0"/>
                        <a:t> file.</a:t>
                      </a:r>
                      <a:endParaRPr lang="en-US" sz="1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supported_file_type</a:t>
                      </a:r>
                      <a:r>
                        <a:rPr lang="en-US" sz="16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Returns semicolon</a:t>
                      </a:r>
                      <a:r>
                        <a:rPr lang="en-US" sz="1600" baseline="0" noProof="0" dirty="0" smtClean="0"/>
                        <a:t> separated list of supported file extensions, like “</a:t>
                      </a:r>
                      <a:r>
                        <a:rPr lang="en-US" sz="1600" baseline="0" noProof="0" dirty="0" err="1" smtClean="0"/>
                        <a:t>igs;iges</a:t>
                      </a:r>
                      <a:r>
                        <a:rPr lang="en-US" sz="1600" baseline="0" noProof="0" dirty="0" smtClean="0"/>
                        <a:t>”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018209"/>
            <a:ext cx="10729192" cy="132343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tigl3.export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Example</a:t>
            </a:r>
            <a:r>
              <a:rPr lang="de-DE" b="0" dirty="0" smtClean="0"/>
              <a:t>: Basic IGES Export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/>
              <a:t>Write </a:t>
            </a:r>
            <a:r>
              <a:rPr lang="de-DE" sz="1600" dirty="0" err="1"/>
              <a:t>left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wing</a:t>
            </a:r>
            <a:r>
              <a:rPr lang="de-DE" sz="1600" dirty="0"/>
              <a:t> + </a:t>
            </a:r>
            <a:r>
              <a:rPr lang="de-DE" sz="1600" dirty="0" err="1"/>
              <a:t>fuselage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test.iges</a:t>
            </a:r>
            <a:r>
              <a:rPr lang="de-DE" sz="1600" dirty="0"/>
              <a:t>:</a:t>
            </a:r>
            <a:endParaRPr lang="en-US" sz="1600" dirty="0"/>
          </a:p>
          <a:p>
            <a:pPr marL="896400" lvl="2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wing.get_mirrored_loft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test.igs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pic>
        <p:nvPicPr>
          <p:cNvPr id="9218" name="Picture 2" descr="C:\Users\sigg_ma\Pictures\expo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3861842"/>
            <a:ext cx="3327697" cy="208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565698"/>
            <a:ext cx="10729192" cy="132343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tigl3.export </a:t>
            </a:r>
            <a:r>
              <a:rPr lang="de-DE" dirty="0" err="1"/>
              <a:t>module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Example</a:t>
            </a:r>
            <a:r>
              <a:rPr lang="de-DE" b="0" dirty="0"/>
              <a:t>: </a:t>
            </a:r>
            <a:r>
              <a:rPr lang="de-DE" b="0" dirty="0" smtClean="0"/>
              <a:t>IGES Export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layers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The  IGES file format supports layers that are used e.g. by mesh generators</a:t>
            </a:r>
          </a:p>
          <a:p>
            <a:endParaRPr lang="en-US" sz="1600" dirty="0" smtClean="0"/>
          </a:p>
          <a:p>
            <a:r>
              <a:rPr lang="en-US" sz="1600" dirty="0" smtClean="0"/>
              <a:t>Write fuselage and wing to separate layers 1111 and 2222:</a:t>
            </a:r>
          </a:p>
          <a:p>
            <a:endParaRPr lang="de-DE" dirty="0"/>
          </a:p>
          <a:p>
            <a:pPr marL="896400" lvl="2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tigl3.exports.IgesShapeOptions(1111))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tigl3.exports.IgesShapeOptions(2222))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test_layers.igs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pic>
        <p:nvPicPr>
          <p:cNvPr id="10242" name="Picture 2" descr="C:\Users\sigg_ma\Pictures\iges-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3933850"/>
            <a:ext cx="2952328" cy="19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129035" y="4149874"/>
            <a:ext cx="5514330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S0000001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,,31HOpen CASCADE IGES processor 6.8,13HFilename.iges,                  G0000001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16HOpen CASCADE 6.8,31HOpen CASCADE IGES processor 6.8,32,308,15,308,15,G0000002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,1.,2,2HMM,1,0.01,15H20180910.100150,0.000195405,2000.322906,4HTiGL,    G0000003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33HGerman Aerospace Center (DLR), SC,11,0,15H20180910.100150,;          G0000004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514       1       0       0    1111       0       0       000010000D0000001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514       0       0       1       1                      F1        D0000002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510       2       0       0    1111       0       0       000010000D0000003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510       0       0       1       1                F1              D0000004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514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 0       0    2222       0       0       000010000D0000079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514 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0       1       1                      W1        D0000080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510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0       0    2222       0       0       000010000D0000081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510 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0       1       1                Bottom          D0000082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92       0       0       0       0       0       000010000D0000083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4241" y="4754513"/>
            <a:ext cx="576064" cy="54396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414241" y="5579232"/>
            <a:ext cx="576064" cy="54396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129035" y="3319685"/>
            <a:ext cx="10297144" cy="230832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tigl3.export module</a:t>
            </a:r>
            <a:br>
              <a:rPr lang="en-US" dirty="0" smtClean="0"/>
            </a:br>
            <a:r>
              <a:rPr lang="en-US" b="0" dirty="0" smtClean="0"/>
              <a:t>Example: IGES Export of whole aircraft with custom settings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796163" cy="4338000"/>
          </a:xfrm>
        </p:spPr>
        <p:txBody>
          <a:bodyPr/>
          <a:lstStyle/>
          <a:p>
            <a:r>
              <a:rPr lang="en-US" sz="1600" dirty="0" smtClean="0"/>
              <a:t>Now lets export the whole aircraft.</a:t>
            </a:r>
          </a:p>
          <a:p>
            <a:endParaRPr lang="en-US" sz="1600" dirty="0" smtClean="0"/>
          </a:p>
          <a:p>
            <a:r>
              <a:rPr lang="en-US" sz="1600" dirty="0" smtClean="0"/>
              <a:t>Lets tweak the default settings:</a:t>
            </a:r>
          </a:p>
          <a:p>
            <a:pPr lvl="1"/>
            <a:r>
              <a:rPr lang="en-US" sz="1600" dirty="0" smtClean="0"/>
              <a:t>By default, the IGES export includes the far field and produces does not include symmetries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Lets change this</a:t>
            </a:r>
          </a:p>
          <a:p>
            <a:pPr lvl="1"/>
            <a:endParaRPr lang="en-US" dirty="0" smtClean="0"/>
          </a:p>
          <a:p>
            <a:pPr marL="896400" lvl="2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</a:p>
          <a:p>
            <a:pPr marL="896400" lvl="2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current IGES settings and modify them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iges_config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tigl3.exports.get_export_config(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iges_config.set_include_farfield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iges_config.set_apply_symmetries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the exporter with the new settings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iges_config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exporter.add_configuration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test.igs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19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129035" y="4087391"/>
            <a:ext cx="10297144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de-DE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tigl3.import_export_helper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Convenience </a:t>
            </a:r>
            <a:r>
              <a:rPr lang="de-DE" b="0" dirty="0" err="1" smtClean="0"/>
              <a:t>layer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652147" cy="4338000"/>
          </a:xfrm>
        </p:spPr>
        <p:txBody>
          <a:bodyPr/>
          <a:lstStyle/>
          <a:p>
            <a:r>
              <a:rPr lang="en-US" sz="1600" dirty="0" smtClean="0"/>
              <a:t>Wrap the exporters in simple to use functions</a:t>
            </a:r>
          </a:p>
          <a:p>
            <a:endParaRPr lang="en-US" sz="1600" dirty="0" smtClean="0"/>
          </a:p>
          <a:p>
            <a:r>
              <a:rPr lang="en-US" sz="1600" dirty="0" smtClean="0"/>
              <a:t>Currently only one function: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(shapes, filename, deflection=0.001)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Automatically determines exporter according to file extension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Can also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OCC.TopoDS.TopoDS_Shapes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600" dirty="0" smtClean="0"/>
              <a:t>Example: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896400" lvl="2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tigl3.import_export_helper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a_named_shape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a_topods_shape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mystepfile.stp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51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Session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Now it‘s your turn</a:t>
            </a:r>
          </a:p>
          <a:p>
            <a:endParaRPr lang="en-US" sz="1600" dirty="0" smtClean="0"/>
          </a:p>
          <a:p>
            <a:r>
              <a:rPr lang="en-US" sz="1600" dirty="0" smtClean="0"/>
              <a:t>Goal: Get to know the new API. Look around. Play around.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Possible Tasks: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Install tigl3 via </a:t>
            </a:r>
            <a:r>
              <a:rPr lang="en-US" sz="1400" dirty="0" err="1" smtClean="0"/>
              <a:t>conda</a:t>
            </a:r>
            <a:r>
              <a:rPr lang="en-US" sz="1400" dirty="0" smtClean="0"/>
              <a:t> if not yet done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Open exercise 1 from course material inside a </a:t>
            </a:r>
            <a:r>
              <a:rPr lang="en-US" sz="1400" dirty="0" err="1" smtClean="0"/>
              <a:t>jupyter</a:t>
            </a:r>
            <a:r>
              <a:rPr lang="en-US" sz="1400" dirty="0" smtClean="0"/>
              <a:t> notebook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Load an aircraft configuration with TiXI and TiGL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Access the first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Check, which methods the </a:t>
            </a:r>
            <a:r>
              <a:rPr lang="en-US" sz="1400" dirty="0" err="1" smtClean="0"/>
              <a:t>CCPACSWing</a:t>
            </a:r>
            <a:r>
              <a:rPr lang="en-US" sz="1400" dirty="0" smtClean="0"/>
              <a:t> class offers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Print the wing UID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Get the shape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Display all face names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Rename the trailing edge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Create </a:t>
            </a:r>
            <a:r>
              <a:rPr lang="en-US" sz="1400" dirty="0" smtClean="0"/>
              <a:t>named shape with a </a:t>
            </a:r>
            <a:r>
              <a:rPr lang="en-US" sz="1400" dirty="0" smtClean="0"/>
              <a:t>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Export wing and box to an IGES file with separate layers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Drop exported *.</a:t>
            </a:r>
            <a:r>
              <a:rPr lang="en-US" sz="1400" dirty="0" err="1" smtClean="0"/>
              <a:t>igs</a:t>
            </a:r>
            <a:r>
              <a:rPr lang="en-US" sz="1400" dirty="0" smtClean="0"/>
              <a:t> file into TiGL Viewer to check.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Open IGES file in text editor. What is in there?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3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pic>
        <p:nvPicPr>
          <p:cNvPr id="6" name="Picture 2" descr="Planespott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3" y="565384"/>
            <a:ext cx="4325361" cy="55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139952" y="620688"/>
            <a:ext cx="3829843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Any 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1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r>
              <a:rPr lang="en-GB" b="0" dirty="0" smtClean="0"/>
              <a:t>The old “high-level” API </a:t>
            </a:r>
            <a:endParaRPr lang="en-GB" b="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5683595" cy="4338000"/>
          </a:xfrm>
        </p:spPr>
        <p:txBody>
          <a:bodyPr/>
          <a:lstStyle/>
          <a:p>
            <a:r>
              <a:rPr lang="en-US" sz="1600" dirty="0" smtClean="0"/>
              <a:t>Wraps the TiGL C API to Python</a:t>
            </a:r>
          </a:p>
          <a:p>
            <a:endParaRPr lang="en-US" sz="1600" dirty="0" smtClean="0"/>
          </a:p>
          <a:p>
            <a:r>
              <a:rPr lang="en-US" sz="1600" dirty="0" smtClean="0"/>
              <a:t>Used for many years by most of our users</a:t>
            </a:r>
          </a:p>
          <a:p>
            <a:endParaRPr lang="en-US" sz="1600" dirty="0" smtClean="0"/>
          </a:p>
          <a:p>
            <a:r>
              <a:rPr lang="en-US" sz="1600" dirty="0" smtClean="0"/>
              <a:t>Pros:</a:t>
            </a:r>
          </a:p>
          <a:p>
            <a:pPr lvl="1"/>
            <a:r>
              <a:rPr lang="en-US" sz="1600" dirty="0" smtClean="0"/>
              <a:t>Very easy to use</a:t>
            </a:r>
          </a:p>
          <a:p>
            <a:pPr lvl="1"/>
            <a:r>
              <a:rPr lang="en-US" sz="1600" dirty="0" smtClean="0"/>
              <a:t>Hides internal complexity of TiGL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Cons:</a:t>
            </a:r>
          </a:p>
          <a:p>
            <a:pPr lvl="1"/>
            <a:r>
              <a:rPr lang="en-US" sz="1600" dirty="0"/>
              <a:t>Can do only what developers </a:t>
            </a:r>
            <a:r>
              <a:rPr lang="en-US" sz="1600" dirty="0" smtClean="0"/>
              <a:t>intended</a:t>
            </a:r>
          </a:p>
          <a:p>
            <a:pPr lvl="1"/>
            <a:r>
              <a:rPr lang="en-US" sz="1600" dirty="0" smtClean="0"/>
              <a:t>Very limited functionality</a:t>
            </a:r>
          </a:p>
          <a:p>
            <a:pPr lvl="1"/>
            <a:r>
              <a:rPr lang="en-US" sz="1600" dirty="0" smtClean="0"/>
              <a:t>No direct interaction with geometries</a:t>
            </a:r>
          </a:p>
          <a:p>
            <a:pPr lvl="1"/>
            <a:r>
              <a:rPr lang="en-US" sz="1600" dirty="0" smtClean="0"/>
              <a:t>Can be slow</a:t>
            </a:r>
          </a:p>
          <a:p>
            <a:pPr lvl="1"/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 need a way, to access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internals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0"/>
          <a:stretch/>
        </p:blipFill>
        <p:spPr bwMode="auto">
          <a:xfrm>
            <a:off x="6099175" y="1629594"/>
            <a:ext cx="5811174" cy="22536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br>
              <a:rPr lang="de-DE" dirty="0" smtClean="0"/>
            </a:br>
            <a:r>
              <a:rPr lang="de-DE" b="0" dirty="0" smtClean="0"/>
              <a:t>An </a:t>
            </a:r>
            <a:r>
              <a:rPr lang="de-DE" b="0" dirty="0" err="1" smtClean="0"/>
              <a:t>example</a:t>
            </a:r>
            <a:endParaRPr lang="en-US" b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80963" y="1653146"/>
            <a:ext cx="5618212" cy="4338000"/>
          </a:xfrm>
        </p:spPr>
        <p:txBody>
          <a:bodyPr/>
          <a:lstStyle/>
          <a:p>
            <a:r>
              <a:rPr lang="en-US" sz="1600" dirty="0" smtClean="0"/>
              <a:t>Problem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Colleagues wanted to create wing cell geometries </a:t>
            </a:r>
            <a:r>
              <a:rPr lang="en-US" sz="1600" dirty="0"/>
              <a:t>with different materials </a:t>
            </a:r>
            <a:r>
              <a:rPr lang="en-US" sz="1600" dirty="0" smtClean="0"/>
              <a:t>for FEM simulations of wind wheels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Wing cells not modelled in TiGL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600" dirty="0" smtClean="0"/>
              <a:t>Solution:</a:t>
            </a:r>
          </a:p>
          <a:p>
            <a:pPr marL="630000" lvl="2">
              <a:spcBef>
                <a:spcPts val="300"/>
              </a:spcBef>
            </a:pPr>
            <a:r>
              <a:rPr lang="en-US" sz="1600" dirty="0" smtClean="0"/>
              <a:t>They used </a:t>
            </a:r>
            <a:r>
              <a:rPr lang="en-US" sz="1600" dirty="0"/>
              <a:t>TiGL low-level python API with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pPr marL="630000" lvl="2">
              <a:spcBef>
                <a:spcPts val="300"/>
              </a:spcBef>
            </a:pPr>
            <a:r>
              <a:rPr lang="en-US" sz="1600" dirty="0" smtClean="0"/>
              <a:t>They created their own cell geometry code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37" b="100000" l="2653" r="953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29" y="2781722"/>
            <a:ext cx="4019178" cy="209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Bildergebnis für windr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1341561"/>
            <a:ext cx="5211118" cy="34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2"/>
          <a:stretch/>
        </p:blipFill>
        <p:spPr bwMode="auto">
          <a:xfrm>
            <a:off x="6191069" y="1341561"/>
            <a:ext cx="5811174" cy="48160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Low-Level Python API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331667" cy="433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Why</a:t>
            </a:r>
            <a:r>
              <a:rPr lang="en-US" dirty="0" smtClean="0"/>
              <a:t>?	</a:t>
            </a:r>
          </a:p>
          <a:p>
            <a:pPr lvl="1"/>
            <a:r>
              <a:rPr lang="en-US" sz="1600" dirty="0" smtClean="0"/>
              <a:t>We want to give you a flexible tool to be creative</a:t>
            </a:r>
          </a:p>
          <a:p>
            <a:pPr lvl="1"/>
            <a:r>
              <a:rPr lang="en-US" sz="1600" dirty="0" smtClean="0"/>
              <a:t>You are the experts: You should build your own models!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What do you get?</a:t>
            </a:r>
          </a:p>
          <a:p>
            <a:pPr lvl="1"/>
            <a:r>
              <a:rPr lang="en-US" sz="1600" dirty="0" smtClean="0"/>
              <a:t>Fast object-oriented access to all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internals without compilation</a:t>
            </a:r>
          </a:p>
          <a:p>
            <a:pPr lvl="1"/>
            <a:r>
              <a:rPr lang="en-US" sz="1600" dirty="0" smtClean="0"/>
              <a:t>Full interoperability with OpenCASCADE (</a:t>
            </a:r>
            <a:r>
              <a:rPr lang="en-US" sz="1600" dirty="0" err="1" smtClean="0"/>
              <a:t>pythonOCC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Flexibility</a:t>
            </a:r>
          </a:p>
          <a:p>
            <a:pPr lvl="1"/>
            <a:r>
              <a:rPr lang="en-US" sz="1600" dirty="0" smtClean="0"/>
              <a:t>New geometry operations like Gordon surfaces</a:t>
            </a:r>
          </a:p>
          <a:p>
            <a:pPr lvl="1"/>
            <a:r>
              <a:rPr lang="en-US" sz="1600" dirty="0" smtClean="0"/>
              <a:t>Customizable file exports and imports</a:t>
            </a:r>
          </a:p>
          <a:p>
            <a:pPr lvl="1"/>
            <a:r>
              <a:rPr lang="en-US" sz="1600" dirty="0" smtClean="0"/>
              <a:t>Visualization with only a few code lines</a:t>
            </a:r>
          </a:p>
          <a:p>
            <a:pPr lvl="1"/>
            <a:r>
              <a:rPr lang="en-US" sz="1600" dirty="0" smtClean="0"/>
              <a:t>Create meshes using </a:t>
            </a:r>
            <a:r>
              <a:rPr lang="en-US" sz="1600" dirty="0" err="1" smtClean="0"/>
              <a:t>GMesh</a:t>
            </a:r>
            <a:r>
              <a:rPr lang="en-US" sz="1600" dirty="0" smtClean="0"/>
              <a:t> or </a:t>
            </a:r>
            <a:r>
              <a:rPr lang="en-US" sz="1600" dirty="0" err="1" smtClean="0"/>
              <a:t>SMesh</a:t>
            </a:r>
            <a:endParaRPr lang="en-US" sz="1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What do we get?</a:t>
            </a:r>
          </a:p>
          <a:p>
            <a:pPr lvl="1"/>
            <a:r>
              <a:rPr lang="en-US" sz="1600" dirty="0" smtClean="0"/>
              <a:t>We can focus on internals and algorithms</a:t>
            </a:r>
          </a:p>
          <a:p>
            <a:pPr lvl="1"/>
            <a:r>
              <a:rPr lang="en-US" sz="1600" dirty="0" smtClean="0"/>
              <a:t>Maybe more feedback or even contributions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pic>
        <p:nvPicPr>
          <p:cNvPr id="3074" name="Picture 2" descr="C:\Users\sigg_ma\Pictures\python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59" y="1629594"/>
            <a:ext cx="5344374" cy="3096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764709" y="4870534"/>
            <a:ext cx="30324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Created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low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-level API. ~50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lines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code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b="0" dirty="0" err="1" smtClean="0"/>
              <a:t>Conda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Conda</a:t>
            </a:r>
            <a:r>
              <a:rPr lang="en-US" sz="1600" dirty="0" smtClean="0"/>
              <a:t>: „</a:t>
            </a:r>
            <a:r>
              <a:rPr lang="en-US" sz="1600" i="1" dirty="0" smtClean="0"/>
              <a:t>Package, dependency and environment management for any language—Python, R, Ruby, </a:t>
            </a:r>
            <a:r>
              <a:rPr lang="en-US" sz="1600" i="1" dirty="0" err="1" smtClean="0"/>
              <a:t>Lua</a:t>
            </a:r>
            <a:r>
              <a:rPr lang="en-US" sz="1600" i="1" dirty="0" smtClean="0"/>
              <a:t>, Scala, Java, JavaScript, C/ C++, FORTRAN”</a:t>
            </a:r>
          </a:p>
          <a:p>
            <a:endParaRPr lang="en-US" sz="1600" i="1" dirty="0" smtClean="0"/>
          </a:p>
          <a:p>
            <a:r>
              <a:rPr lang="en-US" sz="1600" dirty="0" smtClean="0"/>
              <a:t>De-facto standard in scientific community</a:t>
            </a:r>
          </a:p>
          <a:p>
            <a:endParaRPr lang="en-US" sz="1600" i="1" dirty="0" smtClean="0"/>
          </a:p>
          <a:p>
            <a:r>
              <a:rPr lang="en-US" sz="1600" dirty="0" smtClean="0"/>
              <a:t>Differences to PIP:</a:t>
            </a:r>
          </a:p>
          <a:p>
            <a:pPr lvl="1"/>
            <a:r>
              <a:rPr lang="en-US" sz="1600" dirty="0" smtClean="0"/>
              <a:t>Packaging also non-Python packages like libraries, executables …</a:t>
            </a:r>
          </a:p>
          <a:p>
            <a:pPr lvl="1"/>
            <a:r>
              <a:rPr lang="en-US" sz="1600" dirty="0" smtClean="0"/>
              <a:t>Support for compiled binary packages</a:t>
            </a:r>
          </a:p>
          <a:p>
            <a:pPr lvl="1"/>
            <a:r>
              <a:rPr lang="en-US" sz="1600" dirty="0" smtClean="0"/>
              <a:t>Custom package repositories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Common to PIP:</a:t>
            </a:r>
          </a:p>
          <a:p>
            <a:pPr lvl="1"/>
            <a:r>
              <a:rPr lang="en-US" sz="1600" dirty="0" smtClean="0"/>
              <a:t>Virtual environments</a:t>
            </a:r>
          </a:p>
          <a:p>
            <a:pPr lvl="1"/>
            <a:r>
              <a:rPr lang="en-US" sz="1600" dirty="0" smtClean="0"/>
              <a:t>Large package repositories</a:t>
            </a:r>
          </a:p>
          <a:p>
            <a:pPr lvl="1"/>
            <a:r>
              <a:rPr lang="en-US" sz="1600" dirty="0" smtClean="0"/>
              <a:t>Update of packages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59" y="2493690"/>
            <a:ext cx="2667013" cy="55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17667" y="5900132"/>
            <a:ext cx="4620624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/>
              <a:t>TiGL’s</a:t>
            </a:r>
            <a:r>
              <a:rPr lang="en-US" sz="1600" dirty="0" smtClean="0"/>
              <a:t> </a:t>
            </a:r>
            <a:r>
              <a:rPr lang="en-US" sz="1600" dirty="0" err="1" smtClean="0"/>
              <a:t>Conda</a:t>
            </a:r>
            <a:r>
              <a:rPr lang="en-US" sz="1600" dirty="0" smtClean="0"/>
              <a:t>  repository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https://anaconda.org/DLR-SC/</a:t>
            </a:r>
            <a:endParaRPr lang="en-US" sz="1600" dirty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785219" y="5806058"/>
            <a:ext cx="6912768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85219" y="4365898"/>
            <a:ext cx="6912768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source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activate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85219" y="3501802"/>
            <a:ext cx="6912768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activate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hteck 5"/>
          <p:cNvSpPr/>
          <p:nvPr/>
        </p:nvSpPr>
        <p:spPr>
          <a:xfrm>
            <a:off x="2785219" y="2061642"/>
            <a:ext cx="6912768" cy="33855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-n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tigl3 python=3.5 –c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dlr-sc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b="0" dirty="0" err="1" smtClean="0"/>
              <a:t>Conda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004075" cy="433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Install TiGL 3 into </a:t>
            </a:r>
            <a:r>
              <a:rPr lang="en-US" b="1" dirty="0" smtClean="0">
                <a:solidFill>
                  <a:srgbClr val="0070C0"/>
                </a:solidFill>
              </a:rPr>
              <a:t>new virtual environment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tigl_env</a:t>
            </a:r>
            <a:r>
              <a:rPr lang="en-US" dirty="0" smtClean="0"/>
              <a:t>“ using python 3.5:</a:t>
            </a:r>
          </a:p>
          <a:p>
            <a:endParaRPr lang="en-US" dirty="0" smtClean="0"/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2. Switch into </a:t>
            </a:r>
            <a:r>
              <a:rPr lang="en-US" dirty="0" err="1" smtClean="0"/>
              <a:t>tigl_env</a:t>
            </a:r>
            <a:r>
              <a:rPr lang="en-US" dirty="0" smtClean="0"/>
              <a:t> environment:</a:t>
            </a:r>
          </a:p>
          <a:p>
            <a:pPr marL="0" indent="0" algn="ctr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3. There, install other packages or run python interpreter, e.g</a:t>
            </a:r>
            <a:r>
              <a:rPr lang="en-US" dirty="0" smtClean="0"/>
              <a:t>.: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10274051" y="3645818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windows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274051" y="4376931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mac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/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TiGL!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4" y="2076588"/>
            <a:ext cx="7762462" cy="41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philosophy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Direct unaltered </a:t>
            </a:r>
            <a:r>
              <a:rPr lang="en-US" sz="1600" b="1" dirty="0" smtClean="0">
                <a:solidFill>
                  <a:schemeClr val="accent1"/>
                </a:solidFill>
              </a:rPr>
              <a:t>access to the internal C++ API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Gives the same possibilities as if you were using the C++ interface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Full </a:t>
            </a:r>
            <a:r>
              <a:rPr lang="en-US" sz="1600" b="1" dirty="0">
                <a:solidFill>
                  <a:schemeClr val="accent1"/>
                </a:solidFill>
              </a:rPr>
              <a:t>interoperability with OpenCASCADE</a:t>
            </a:r>
          </a:p>
          <a:p>
            <a:endParaRPr lang="en-US" sz="1600" dirty="0" smtClean="0"/>
          </a:p>
          <a:p>
            <a:r>
              <a:rPr lang="en-US" sz="1600" dirty="0" smtClean="0"/>
              <a:t>Provide </a:t>
            </a:r>
            <a:r>
              <a:rPr lang="en-US" sz="1600" b="1" dirty="0">
                <a:solidFill>
                  <a:schemeClr val="accent1"/>
                </a:solidFill>
              </a:rPr>
              <a:t>additional wrapper </a:t>
            </a:r>
            <a:r>
              <a:rPr lang="en-US" sz="1600" dirty="0" smtClean="0"/>
              <a:t>functions to make use </a:t>
            </a:r>
            <a:r>
              <a:rPr lang="en-US" sz="1600" b="1" dirty="0">
                <a:solidFill>
                  <a:schemeClr val="accent1"/>
                </a:solidFill>
              </a:rPr>
              <a:t>more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pythonic</a:t>
            </a:r>
            <a:endParaRPr lang="en-US" sz="1600" b="1" dirty="0">
              <a:solidFill>
                <a:schemeClr val="accent1"/>
              </a:solidFill>
            </a:endParaRPr>
          </a:p>
          <a:p>
            <a:endParaRPr lang="de-DE" sz="1600" dirty="0" smtClean="0"/>
          </a:p>
          <a:p>
            <a:r>
              <a:rPr lang="de-DE" sz="1600" dirty="0" smtClean="0"/>
              <a:t>Small </a:t>
            </a:r>
            <a:r>
              <a:rPr lang="de-DE" sz="1600" dirty="0" err="1" smtClean="0"/>
              <a:t>drawback</a:t>
            </a:r>
            <a:r>
              <a:rPr lang="de-DE" sz="1600" dirty="0" smtClean="0"/>
              <a:t>: </a:t>
            </a:r>
            <a:r>
              <a:rPr lang="de-DE" sz="1600" b="1" dirty="0">
                <a:solidFill>
                  <a:schemeClr val="accent1"/>
                </a:solidFill>
              </a:rPr>
              <a:t>C++ API </a:t>
            </a:r>
            <a:r>
              <a:rPr lang="de-DE" sz="1600" b="1" dirty="0" err="1">
                <a:solidFill>
                  <a:schemeClr val="accent1"/>
                </a:solidFill>
              </a:rPr>
              <a:t>is</a:t>
            </a:r>
            <a:r>
              <a:rPr lang="de-DE" sz="1600" b="1" dirty="0">
                <a:solidFill>
                  <a:schemeClr val="accent1"/>
                </a:solidFill>
              </a:rPr>
              <a:t> not </a:t>
            </a:r>
            <a:r>
              <a:rPr lang="de-DE" sz="1600" b="1" dirty="0" err="1">
                <a:solidFill>
                  <a:schemeClr val="accent1"/>
                </a:solidFill>
              </a:rPr>
              <a:t>stable</a:t>
            </a:r>
            <a:r>
              <a:rPr lang="de-DE" sz="1600" b="1" dirty="0">
                <a:solidFill>
                  <a:schemeClr val="accent1"/>
                </a:solidFill>
              </a:rPr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sometimes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(a </a:t>
            </a:r>
            <a:r>
              <a:rPr lang="de-DE" sz="1600" dirty="0" err="1" smtClean="0"/>
              <a:t>bit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98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1885</Words>
  <Application>Microsoft Office PowerPoint</Application>
  <PresentationFormat>Benutzerdefiniert</PresentationFormat>
  <Paragraphs>477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DLR-Präsentation 16:9 Englisch</vt:lpstr>
      <vt:lpstr>Python API: Basics</vt:lpstr>
      <vt:lpstr>Outline</vt:lpstr>
      <vt:lpstr>Motivation The old “high-level” API </vt:lpstr>
      <vt:lpstr>Motivation An example</vt:lpstr>
      <vt:lpstr>The Low-Level Python API</vt:lpstr>
      <vt:lpstr>Installation Conda</vt:lpstr>
      <vt:lpstr>Installation Conda</vt:lpstr>
      <vt:lpstr>Getting started</vt:lpstr>
      <vt:lpstr>Design philosophy</vt:lpstr>
      <vt:lpstr>Architecture </vt:lpstr>
      <vt:lpstr>Internal Structure </vt:lpstr>
      <vt:lpstr>The tigl3.configuration module CPACS tree traversal</vt:lpstr>
      <vt:lpstr>The tigl3.configuration module CPACS tree traversal</vt:lpstr>
      <vt:lpstr>The tigl3.configuration module UID Manager</vt:lpstr>
      <vt:lpstr>The tigl3.configuration module Geometric components</vt:lpstr>
      <vt:lpstr>Named Shapes Shapes with metadata</vt:lpstr>
      <vt:lpstr>Named Shapes Shapes with metadata</vt:lpstr>
      <vt:lpstr>Named Shapes Creation and modification</vt:lpstr>
      <vt:lpstr>The tigl3.export module</vt:lpstr>
      <vt:lpstr>The tigl3.export module CTiglCadExporter Interface</vt:lpstr>
      <vt:lpstr>The tigl3.export module Example: Basic IGES Export</vt:lpstr>
      <vt:lpstr>The tigl3.export module Example: IGES Export with layers</vt:lpstr>
      <vt:lpstr>The tigl3.export module Example: IGES Export of whole aircraft with custom settings</vt:lpstr>
      <vt:lpstr>The tigl3.import_export_helper module Convenience layer</vt:lpstr>
      <vt:lpstr>Practical Session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317</cp:revision>
  <dcterms:created xsi:type="dcterms:W3CDTF">2012-06-19T06:51:55Z</dcterms:created>
  <dcterms:modified xsi:type="dcterms:W3CDTF">2018-09-10T23:00:23Z</dcterms:modified>
</cp:coreProperties>
</file>