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0" y="-34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11.09.2018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79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94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9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  <a:endParaRPr lang="de-DE" noProof="0" dirty="0" smtClean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opencascade.com/doc/occt-7.3.0/overview/html/occt_user_guides__visual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API: </a:t>
            </a:r>
            <a:r>
              <a:rPr lang="en-US" dirty="0"/>
              <a:t>Customization and Visualization</a:t>
            </a:r>
            <a:endParaRPr lang="en-GB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1. TiGL Workshop, </a:t>
            </a:r>
            <a:r>
              <a:rPr lang="en-GB" dirty="0"/>
              <a:t>September 11 / </a:t>
            </a:r>
            <a:r>
              <a:rPr lang="en-GB" dirty="0" smtClean="0"/>
              <a:t>12, Cologne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Martin Siggel</a:t>
            </a:r>
          </a:p>
          <a:p>
            <a:r>
              <a:rPr lang="en-GB" sz="2000" dirty="0" smtClean="0"/>
              <a:t>German Aerospace </a:t>
            </a:r>
            <a:r>
              <a:rPr lang="en-GB" sz="2000" dirty="0" err="1" smtClean="0"/>
              <a:t>Center</a:t>
            </a:r>
            <a:endParaRPr lang="en-GB" sz="2000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75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SimpleGui</a:t>
            </a:r>
            <a:r>
              <a:rPr lang="de-DE" dirty="0" smtClean="0"/>
              <a:t>: A </a:t>
            </a:r>
            <a:r>
              <a:rPr lang="de-DE" dirty="0" err="1" smtClean="0"/>
              <a:t>Qt-based</a:t>
            </a:r>
            <a:r>
              <a:rPr lang="de-DE" dirty="0" smtClean="0"/>
              <a:t> 3D Viewer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835723" cy="4338000"/>
          </a:xfrm>
        </p:spPr>
        <p:txBody>
          <a:bodyPr/>
          <a:lstStyle/>
          <a:p>
            <a:r>
              <a:rPr lang="en-US" sz="1600" dirty="0" smtClean="0"/>
              <a:t>Draw OpenCASCADE shapes (</a:t>
            </a:r>
            <a:r>
              <a:rPr lang="en-US" sz="1600" dirty="0" err="1" smtClean="0"/>
              <a:t>TopoDS_Shape</a:t>
            </a:r>
            <a:r>
              <a:rPr lang="en-US" sz="1600" dirty="0" smtClean="0"/>
              <a:t>) with only a few lines of code</a:t>
            </a:r>
          </a:p>
          <a:p>
            <a:endParaRPr lang="en-US" sz="1600" dirty="0" smtClean="0"/>
          </a:p>
          <a:p>
            <a:r>
              <a:rPr lang="en-US" sz="1600" dirty="0" smtClean="0"/>
              <a:t>Can be integrated in larger user interfaces</a:t>
            </a:r>
          </a:p>
          <a:p>
            <a:endParaRPr lang="en-US" sz="1600" dirty="0" smtClean="0"/>
          </a:p>
          <a:p>
            <a:r>
              <a:rPr lang="en-US" sz="1600" dirty="0" smtClean="0"/>
              <a:t>Possible, to add callbacks to perform actions</a:t>
            </a:r>
          </a:p>
          <a:p>
            <a:endParaRPr lang="en-US" sz="1600" dirty="0" smtClean="0"/>
          </a:p>
          <a:p>
            <a:r>
              <a:rPr lang="en-US" sz="1600" dirty="0" smtClean="0"/>
              <a:t>Features:</a:t>
            </a:r>
          </a:p>
          <a:p>
            <a:pPr lvl="1"/>
            <a:r>
              <a:rPr lang="en-US" sz="1600" dirty="0" smtClean="0"/>
              <a:t>Selection of Colors</a:t>
            </a:r>
          </a:p>
          <a:p>
            <a:pPr lvl="1"/>
            <a:r>
              <a:rPr lang="en-US" sz="1600" dirty="0" smtClean="0"/>
              <a:t>Transparency</a:t>
            </a:r>
          </a:p>
          <a:p>
            <a:pPr lvl="1"/>
            <a:r>
              <a:rPr lang="en-US" sz="1600" dirty="0" smtClean="0"/>
              <a:t>Set material of shape</a:t>
            </a:r>
          </a:p>
          <a:p>
            <a:pPr lvl="1"/>
            <a:r>
              <a:rPr lang="en-US" sz="1600" dirty="0" smtClean="0"/>
              <a:t>Draw Textures</a:t>
            </a:r>
          </a:p>
          <a:p>
            <a:pPr lvl="1"/>
            <a:r>
              <a:rPr lang="en-US" sz="1600" dirty="0" smtClean="0"/>
              <a:t>Theoretically, also custom Shader code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963" y="3285778"/>
            <a:ext cx="289127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sigg_ma\Pictures\python_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39" y="1413570"/>
            <a:ext cx="3712496" cy="21508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201043" y="5198522"/>
            <a:ext cx="1023560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201043" y="2535218"/>
            <a:ext cx="10235602" cy="58477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201043" y="3736876"/>
            <a:ext cx="1023560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Viewer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148091" cy="4338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To open Viewer window and draw some shapes, we need 3 steps</a:t>
            </a:r>
          </a:p>
          <a:p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Create the viewer and store it as viewer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OCC.Display.SimpleGui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init_display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viewer,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start_display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add_menu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add_function_to_menu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init_display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Draw a shape. Notice, we must access the </a:t>
            </a:r>
            <a:r>
              <a:rPr lang="en-US" sz="1600" dirty="0" err="1" smtClean="0"/>
              <a:t>TopoDS_Shape</a:t>
            </a:r>
            <a:r>
              <a:rPr lang="en-US" sz="1600" dirty="0" smtClean="0"/>
              <a:t> from the </a:t>
            </a:r>
            <a:r>
              <a:rPr lang="en-US" sz="1600" dirty="0" err="1" smtClean="0"/>
              <a:t>CNamedShape</a:t>
            </a:r>
            <a:r>
              <a:rPr lang="en-US" sz="1600" dirty="0" smtClean="0"/>
              <a:t>!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viewer.DisplayShape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().shape(), update=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If update is True, the viewer will draw the shape immediately.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Start the event loop of the viewer to interact with the visualization: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start_display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771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96987" y="2027734"/>
            <a:ext cx="10667650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</a:t>
            </a:r>
            <a:r>
              <a:rPr lang="de-DE" dirty="0" smtClean="0"/>
              <a:t>Viewer</a:t>
            </a:r>
            <a:br>
              <a:rPr lang="de-DE" dirty="0" smtClean="0"/>
            </a:br>
            <a:r>
              <a:rPr lang="de-DE" b="0" dirty="0" smtClean="0"/>
              <a:t>More </a:t>
            </a:r>
            <a:r>
              <a:rPr lang="de-DE" b="0" dirty="0" err="1" smtClean="0"/>
              <a:t>control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1156203" cy="4338000"/>
          </a:xfrm>
        </p:spPr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dirty="0" err="1" smtClean="0"/>
              <a:t>DisplayShape</a:t>
            </a:r>
            <a:r>
              <a:rPr lang="en-US" sz="1600" dirty="0" smtClean="0"/>
              <a:t>() method has several optional parameters to control transparency, color and texture: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(shapes, material=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,texture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color=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transparency=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update=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Color can be</a:t>
            </a:r>
          </a:p>
          <a:p>
            <a:pPr lvl="1"/>
            <a:r>
              <a:rPr lang="en-US" sz="1600" dirty="0" smtClean="0"/>
              <a:t>Either a string: e.g. „red“</a:t>
            </a:r>
          </a:p>
          <a:p>
            <a:pPr lvl="1"/>
            <a:r>
              <a:rPr lang="en-US" sz="1600" dirty="0" smtClean="0"/>
              <a:t>A color value from the </a:t>
            </a:r>
            <a:r>
              <a:rPr lang="en-US" sz="1600" dirty="0" err="1" smtClean="0"/>
              <a:t>OCC.Quantity</a:t>
            </a:r>
            <a:r>
              <a:rPr lang="en-US" sz="1600" dirty="0" smtClean="0"/>
              <a:t> package: e.g.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OCC.Quantity.Quantity_NOC_GREEN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 smtClean="0"/>
          </a:p>
          <a:p>
            <a:r>
              <a:rPr lang="en-US" sz="1600" dirty="0" smtClean="0"/>
              <a:t>Material is of type </a:t>
            </a:r>
            <a:r>
              <a:rPr lang="en-US" sz="1600" b="1" dirty="0" smtClean="0">
                <a:solidFill>
                  <a:srgbClr val="0070C0"/>
                </a:solidFill>
              </a:rPr>
              <a:t>Graphic3d_NameOfMaterial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from OCC.Graphic3d: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Graphic3d_NOM_CHROME, Graphic3d_NOM_ALUMINIUM, Graphic3d_NOM_METALIZED, Graphic3d_NOM_SHINY_PLASTIC, Graphic3d_NOM_STONE </a:t>
            </a:r>
            <a:r>
              <a:rPr lang="en-US" sz="1600" dirty="0" smtClean="0"/>
              <a:t>…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Texture: Why not try to figure it out?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893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24979" y="4500389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24979" y="3494713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Viewer</a:t>
            </a:r>
            <a:br>
              <a:rPr lang="de-DE" dirty="0"/>
            </a:br>
            <a:r>
              <a:rPr lang="de-DE" b="0" dirty="0"/>
              <a:t>More </a:t>
            </a:r>
            <a:r>
              <a:rPr lang="de-DE" b="0" dirty="0" err="1"/>
              <a:t>control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724155" cy="4338000"/>
          </a:xfrm>
        </p:spPr>
        <p:txBody>
          <a:bodyPr/>
          <a:lstStyle/>
          <a:p>
            <a:r>
              <a:rPr lang="en-US" sz="1600" dirty="0" smtClean="0"/>
              <a:t>The viewer has many methods, which can be grouped as follows:</a:t>
            </a:r>
          </a:p>
          <a:p>
            <a:pPr lvl="1"/>
            <a:r>
              <a:rPr lang="en-US" sz="1600" dirty="0" smtClean="0"/>
              <a:t>Mouse interaction</a:t>
            </a:r>
          </a:p>
          <a:p>
            <a:pPr lvl="1"/>
            <a:r>
              <a:rPr lang="en-US" sz="1600" dirty="0" smtClean="0"/>
              <a:t>Selection of shapes</a:t>
            </a:r>
          </a:p>
          <a:p>
            <a:pPr lvl="1"/>
            <a:r>
              <a:rPr lang="en-US" sz="1600" dirty="0" smtClean="0"/>
              <a:t>Modify eye + look-at position</a:t>
            </a:r>
          </a:p>
          <a:p>
            <a:pPr lvl="1"/>
            <a:r>
              <a:rPr lang="en-US" sz="1600" dirty="0" smtClean="0"/>
              <a:t>Functions to add callbacks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Find out, what the viewer can do by using the help</a:t>
            </a:r>
          </a:p>
          <a:p>
            <a:pPr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OCC.Display.OCCViewer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Very useful command: Fit displayed objects to screen</a:t>
            </a:r>
          </a:p>
          <a:p>
            <a:endParaRPr lang="de-DE" sz="1600" dirty="0"/>
          </a:p>
          <a:p>
            <a:pPr marL="446400" lvl="1" indent="0">
              <a:buNone/>
            </a:pP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iewer.FitAll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Viewer</a:t>
            </a:r>
            <a:br>
              <a:rPr lang="de-DE" dirty="0"/>
            </a:br>
            <a:r>
              <a:rPr lang="de-DE" b="0" dirty="0" smtClean="0"/>
              <a:t>Even </a:t>
            </a:r>
            <a:r>
              <a:rPr lang="de-DE" b="0" dirty="0" err="1" smtClean="0"/>
              <a:t>more</a:t>
            </a:r>
            <a:r>
              <a:rPr lang="de-DE" b="0" dirty="0" smtClean="0"/>
              <a:t> </a:t>
            </a:r>
            <a:r>
              <a:rPr lang="de-DE" b="0" dirty="0" err="1"/>
              <a:t>control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835723" cy="4338000"/>
          </a:xfrm>
        </p:spPr>
        <p:txBody>
          <a:bodyPr/>
          <a:lstStyle/>
          <a:p>
            <a:r>
              <a:rPr lang="en-US" sz="1600" dirty="0" smtClean="0"/>
              <a:t>Much more can be adjusted via </a:t>
            </a:r>
            <a:r>
              <a:rPr lang="en-US" sz="1600" b="1" dirty="0">
                <a:solidFill>
                  <a:srgbClr val="0070C0"/>
                </a:solidFill>
              </a:rPr>
              <a:t>the Interactive Context </a:t>
            </a:r>
            <a:r>
              <a:rPr lang="en-US" sz="1600" dirty="0" smtClean="0"/>
              <a:t>of the viewer.</a:t>
            </a:r>
          </a:p>
          <a:p>
            <a:endParaRPr lang="en-US" sz="1600" dirty="0" smtClean="0"/>
          </a:p>
          <a:p>
            <a:r>
              <a:rPr lang="en-US" sz="1600" dirty="0" smtClean="0"/>
              <a:t>The context </a:t>
            </a:r>
            <a:r>
              <a:rPr lang="en-US" sz="1600" b="1" dirty="0">
                <a:solidFill>
                  <a:srgbClr val="0070C0"/>
                </a:solidFill>
              </a:rPr>
              <a:t>manages</a:t>
            </a:r>
            <a:r>
              <a:rPr lang="en-US" sz="1600" dirty="0" smtClean="0"/>
              <a:t> the </a:t>
            </a:r>
            <a:r>
              <a:rPr lang="en-US" sz="1600" b="1" dirty="0">
                <a:solidFill>
                  <a:srgbClr val="0070C0"/>
                </a:solidFill>
              </a:rPr>
              <a:t>3D scene and all graphic attributes </a:t>
            </a:r>
            <a:r>
              <a:rPr lang="en-US" sz="1600" dirty="0" smtClean="0"/>
              <a:t>(line colors, shading colors, custom </a:t>
            </a:r>
            <a:r>
              <a:rPr lang="en-US" sz="1600" dirty="0" err="1" smtClean="0"/>
              <a:t>shader</a:t>
            </a:r>
            <a:r>
              <a:rPr lang="en-US" sz="1600" dirty="0" smtClean="0"/>
              <a:t> code …)</a:t>
            </a:r>
          </a:p>
          <a:p>
            <a:endParaRPr lang="en-US" sz="1600" dirty="0" smtClean="0"/>
          </a:p>
          <a:p>
            <a:r>
              <a:rPr lang="en-US" sz="1600" dirty="0" smtClean="0"/>
              <a:t>Access interactive context: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viewer.Context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Look into the OpenCASCADE documentation for much more control and customization:</a:t>
            </a:r>
          </a:p>
          <a:p>
            <a:pPr lvl="1"/>
            <a:endParaRPr lang="en-US" sz="1600" dirty="0" smtClean="0"/>
          </a:p>
          <a:p>
            <a:pPr marL="446400" lvl="1" indent="0">
              <a:buNone/>
            </a:pPr>
            <a:r>
              <a:rPr lang="en-US" sz="1600" dirty="0" smtClean="0">
                <a:hlinkClick r:id="rId2"/>
              </a:rPr>
              <a:t>https://www.opencascade.com/doc/occt-7.3.0/overview/html/occt_user_guides__visualization.html</a:t>
            </a:r>
            <a:endParaRPr lang="en-US" sz="1600" dirty="0" smtClean="0"/>
          </a:p>
          <a:p>
            <a:pPr marL="4464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55" y="1629594"/>
            <a:ext cx="4055567" cy="29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C:\Users\sigg_ma\Pictures\zebraplot-tra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41" y="3933850"/>
            <a:ext cx="1718181" cy="22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95" y="1269554"/>
            <a:ext cx="6318398" cy="50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3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err="1" smtClean="0"/>
              <a:t>Jupyter</a:t>
            </a:r>
            <a:r>
              <a:rPr lang="en-US" sz="1600" dirty="0" smtClean="0"/>
              <a:t> gives you a nice </a:t>
            </a:r>
            <a:r>
              <a:rPr lang="en-US" sz="1600" b="1" dirty="0">
                <a:solidFill>
                  <a:srgbClr val="0070C0"/>
                </a:solidFill>
              </a:rPr>
              <a:t>interactive python shell </a:t>
            </a:r>
            <a:r>
              <a:rPr lang="en-US" sz="1600" dirty="0" smtClean="0"/>
              <a:t>inside your browser</a:t>
            </a:r>
          </a:p>
          <a:p>
            <a:endParaRPr lang="en-US" sz="1600" dirty="0" smtClean="0"/>
          </a:p>
          <a:p>
            <a:r>
              <a:rPr lang="en-US" sz="1600" dirty="0" smtClean="0"/>
              <a:t>Using </a:t>
            </a:r>
            <a:r>
              <a:rPr lang="en-US" sz="1600" b="1" dirty="0" err="1" smtClean="0">
                <a:solidFill>
                  <a:srgbClr val="0070C0"/>
                </a:solidFill>
              </a:rPr>
              <a:t>WebGL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err="1">
                <a:solidFill>
                  <a:srgbClr val="0070C0"/>
                </a:solidFill>
              </a:rPr>
              <a:t>Javascript</a:t>
            </a:r>
            <a:r>
              <a:rPr lang="en-US" sz="1600" dirty="0" smtClean="0"/>
              <a:t>, it is possible to render 3D geometries on web pages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renderer is</a:t>
            </a:r>
          </a:p>
          <a:p>
            <a:pPr lvl="1"/>
            <a:r>
              <a:rPr lang="en-US" sz="1600" dirty="0" smtClean="0"/>
              <a:t>An </a:t>
            </a:r>
            <a:r>
              <a:rPr lang="en-US" sz="1600" b="1" dirty="0">
                <a:solidFill>
                  <a:srgbClr val="0070C0"/>
                </a:solidFill>
              </a:rPr>
              <a:t>experimental</a:t>
            </a:r>
            <a:r>
              <a:rPr lang="en-US" sz="1600" dirty="0" smtClean="0"/>
              <a:t> feature of </a:t>
            </a:r>
            <a:r>
              <a:rPr lang="en-US" sz="1600" dirty="0" err="1" smtClean="0"/>
              <a:t>pythonOCC</a:t>
            </a:r>
            <a:endParaRPr lang="en-US" sz="1600" dirty="0" smtClean="0"/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Back-ported </a:t>
            </a:r>
            <a:r>
              <a:rPr lang="en-US" sz="1600" dirty="0" smtClean="0"/>
              <a:t>into our </a:t>
            </a:r>
            <a:r>
              <a:rPr lang="en-US" sz="1600" dirty="0" err="1" smtClean="0"/>
              <a:t>conda</a:t>
            </a:r>
            <a:r>
              <a:rPr lang="en-US" sz="1600" dirty="0" smtClean="0"/>
              <a:t> packages from the latest source</a:t>
            </a:r>
          </a:p>
          <a:p>
            <a:pPr lvl="1"/>
            <a:r>
              <a:rPr lang="en-US" sz="1600" dirty="0" smtClean="0"/>
              <a:t>Not as mature and has </a:t>
            </a:r>
            <a:r>
              <a:rPr lang="en-US" sz="1600" b="1" dirty="0">
                <a:solidFill>
                  <a:srgbClr val="0070C0"/>
                </a:solidFill>
              </a:rPr>
              <a:t>less features </a:t>
            </a:r>
            <a:r>
              <a:rPr lang="en-US" sz="1600" dirty="0" smtClean="0"/>
              <a:t>than the other viewer!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Still, it is fun…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85019" y="4672980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85019" y="3736876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85019" y="2565698"/>
            <a:ext cx="10729192" cy="58477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inside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br>
              <a:rPr lang="en-US" dirty="0" smtClean="0"/>
            </a:br>
            <a:r>
              <a:rPr lang="en-US" b="0" dirty="0" err="1" smtClean="0"/>
              <a:t>Howto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Again, we need 3 steps</a:t>
            </a:r>
          </a:p>
          <a:p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Create the viewer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OCC.Display.WebGl.jupyter_renderer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JupyterRenderer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viewer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JupyterRenderer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pPr marL="789300" lvl="1" indent="-342900">
              <a:buFont typeface="+mj-lt"/>
              <a:buAutoNum type="arabicPeriod" startAt="2"/>
            </a:pPr>
            <a:r>
              <a:rPr lang="en-US" sz="1600" dirty="0" smtClean="0"/>
              <a:t>Add shapes to the viewer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viewer.DisplayShape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().shape(), quality=0.1)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789300" lvl="1" indent="-342900">
              <a:buFont typeface="+mj-lt"/>
              <a:buAutoNum type="arabicPeriod" startAt="2"/>
            </a:pPr>
            <a:r>
              <a:rPr lang="en-US" sz="1600" dirty="0" smtClean="0"/>
              <a:t>Render the viewer window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46400" lvl="1" indent="0">
              <a:buNone/>
            </a:pPr>
            <a:endParaRPr lang="en-US" dirty="0" smtClean="0"/>
          </a:p>
          <a:p>
            <a:pPr marL="4464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55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Session: </a:t>
            </a:r>
            <a:r>
              <a:rPr lang="de-DE" dirty="0" err="1" smtClean="0"/>
              <a:t>Customization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Now it‘s your turn</a:t>
            </a:r>
          </a:p>
          <a:p>
            <a:endParaRPr lang="en-US" sz="1600" dirty="0" smtClean="0"/>
          </a:p>
          <a:p>
            <a:r>
              <a:rPr lang="en-US" sz="1600" dirty="0" smtClean="0"/>
              <a:t>Goal: Model, export and visualize a wing flap cutout:</a:t>
            </a:r>
            <a:br>
              <a:rPr lang="en-US" sz="1600" dirty="0" smtClean="0"/>
            </a:br>
            <a:r>
              <a:rPr lang="en-US" sz="1600" dirty="0" smtClean="0"/>
              <a:t>You can do this, by subtracting a box from the wing.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Possible Tasks: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Open exercise 2 from course material inside a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Access the first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Create a box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Move the box to the desired position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Use </a:t>
            </a:r>
            <a:r>
              <a:rPr lang="en-US" sz="1600" dirty="0" err="1" smtClean="0"/>
              <a:t>TiGL’s</a:t>
            </a:r>
            <a:r>
              <a:rPr lang="en-US" sz="1600" dirty="0" smtClean="0"/>
              <a:t> Boolean operations to cut out the box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Apply the result to the wing component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Export the </a:t>
            </a:r>
            <a:r>
              <a:rPr lang="en-US" sz="1600" b="1" dirty="0" smtClean="0">
                <a:solidFill>
                  <a:srgbClr val="0070C0"/>
                </a:solidFill>
              </a:rPr>
              <a:t>fused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airplane to STEP format with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tigl_handle.exportConfiguration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Visualize the result with the </a:t>
            </a:r>
            <a:r>
              <a:rPr lang="en-US" sz="1600" dirty="0" err="1" smtClean="0"/>
              <a:t>SimpleGui</a:t>
            </a: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Try to change color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Visualize the result directly in the Notebook</a:t>
            </a:r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&gt; Python API: Customization and Visualization &gt; Martin Siggel  • 1. TiGL Workshop &gt; 11.09.2018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18</a:t>
            </a:fld>
            <a:endParaRPr lang="en-GB" noProof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23" y="1485578"/>
            <a:ext cx="3592406" cy="205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6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&gt; Python API: Customization and Visualization &gt; Martin Siggel  • 1. TiGL Workshop &gt; 11.09.2018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19</a:t>
            </a:fld>
            <a:endParaRPr lang="en-GB" noProof="0" dirty="0"/>
          </a:p>
        </p:txBody>
      </p:sp>
      <p:pic>
        <p:nvPicPr>
          <p:cNvPr id="6" name="Picture 2" descr="Planespotti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63" y="565384"/>
            <a:ext cx="4325361" cy="55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4139952" y="620688"/>
            <a:ext cx="3829843" cy="738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Any Questions?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1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How to modify TiGL-internal shapes</a:t>
            </a:r>
          </a:p>
          <a:p>
            <a:endParaRPr lang="en-US" sz="1600" dirty="0" smtClean="0"/>
          </a:p>
          <a:p>
            <a:r>
              <a:rPr lang="en-US" sz="1600" dirty="0" smtClean="0"/>
              <a:t>Affine transformations (scaling, translations, rotations …)</a:t>
            </a:r>
          </a:p>
          <a:p>
            <a:endParaRPr lang="en-US" sz="1600" dirty="0" smtClean="0"/>
          </a:p>
          <a:p>
            <a:r>
              <a:rPr lang="en-US" sz="1600" dirty="0" smtClean="0"/>
              <a:t>Boolean Operations</a:t>
            </a:r>
          </a:p>
          <a:p>
            <a:endParaRPr lang="en-US" sz="1600" dirty="0" smtClean="0"/>
          </a:p>
          <a:p>
            <a:r>
              <a:rPr lang="en-US" sz="1600" dirty="0" smtClean="0"/>
              <a:t>Visualization with the </a:t>
            </a:r>
            <a:r>
              <a:rPr lang="en-US" sz="1600" dirty="0" err="1" smtClean="0"/>
              <a:t>Qt</a:t>
            </a:r>
            <a:r>
              <a:rPr lang="en-US" sz="1600" dirty="0" smtClean="0"/>
              <a:t>-based </a:t>
            </a:r>
            <a:r>
              <a:rPr lang="en-US" sz="1600" dirty="0" err="1" smtClean="0"/>
              <a:t>SimpleGui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3D rendering inside a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</a:p>
          <a:p>
            <a:endParaRPr lang="de-DE" sz="1600" dirty="0"/>
          </a:p>
          <a:p>
            <a:r>
              <a:rPr lang="de-DE" sz="1600" dirty="0" err="1" smtClean="0"/>
              <a:t>Practical</a:t>
            </a:r>
            <a:r>
              <a:rPr lang="de-DE" sz="1600" dirty="0" smtClean="0"/>
              <a:t> Session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360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7267771" cy="4338000"/>
          </a:xfrm>
        </p:spPr>
        <p:txBody>
          <a:bodyPr/>
          <a:lstStyle/>
          <a:p>
            <a:r>
              <a:rPr lang="en-US" dirty="0" smtClean="0"/>
              <a:t>Two use cases:</a:t>
            </a:r>
          </a:p>
          <a:p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dirty="0" smtClean="0"/>
              <a:t>Add new geometric components that are not included in TiGL</a:t>
            </a:r>
            <a:br>
              <a:rPr lang="en-US" dirty="0" smtClean="0"/>
            </a:br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dirty="0" smtClean="0"/>
              <a:t>Modify/improve existing components</a:t>
            </a:r>
          </a:p>
          <a:p>
            <a:pPr marL="7893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First is straight forward: Just read out CPACS values and model your own geometry</a:t>
            </a:r>
          </a:p>
          <a:p>
            <a:endParaRPr lang="en-US" dirty="0" smtClean="0"/>
          </a:p>
          <a:p>
            <a:r>
              <a:rPr lang="en-US" dirty="0" smtClean="0"/>
              <a:t>Second: How to modify the shapes? Can something happen?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pic>
        <p:nvPicPr>
          <p:cNvPr id="2050" name="Picture 2" descr="G:\HPC\Software\GTlab\Images\v2500-3d-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5" y="1630846"/>
            <a:ext cx="3460898" cy="18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38" y="3811677"/>
            <a:ext cx="3448695" cy="215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0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96987" y="4509914"/>
            <a:ext cx="10801200" cy="132343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Modification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TiGL </a:t>
            </a:r>
            <a:r>
              <a:rPr lang="de-DE" dirty="0" err="1" smtClean="0"/>
              <a:t>shapes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Assume, you want to model wing flaps or wing caps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The wing shape has to be altered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TiGL is not designed to change the internal shapes from outside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TiGL is not designed to change the internal shapes from outside</a:t>
            </a:r>
          </a:p>
          <a:p>
            <a:endParaRPr lang="en-US" sz="1600" dirty="0" smtClean="0"/>
          </a:p>
          <a:p>
            <a:r>
              <a:rPr lang="en-US" sz="1600" dirty="0" smtClean="0"/>
              <a:t>Still, this is possible!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CNamedShape</a:t>
            </a:r>
            <a:r>
              <a:rPr lang="en-US" sz="1600" dirty="0" smtClean="0"/>
              <a:t> object has 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.Set(shape)</a:t>
            </a:r>
            <a:r>
              <a:rPr lang="en-US" sz="1400" dirty="0" smtClean="0"/>
              <a:t> </a:t>
            </a:r>
            <a:r>
              <a:rPr lang="en-US" sz="1600" dirty="0" smtClean="0"/>
              <a:t>method: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marL="896400" lvl="2" indent="0">
              <a:buNone/>
            </a:pPr>
            <a: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new shape of modify the existing</a:t>
            </a:r>
            <a:b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set the changed loft to the wing</a:t>
            </a:r>
            <a:b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().Set(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1026" name="Picture 2" descr="C:\Users\sigg_ma\Pictures\flap-spalt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5" y="1557586"/>
            <a:ext cx="3577308" cy="19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Affine </a:t>
            </a:r>
            <a:r>
              <a:rPr lang="de-DE" dirty="0" err="1" smtClean="0"/>
              <a:t>Transformations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How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move</a:t>
            </a:r>
            <a:r>
              <a:rPr lang="de-DE" b="0" dirty="0" smtClean="0"/>
              <a:t>, </a:t>
            </a:r>
            <a:r>
              <a:rPr lang="de-DE" b="0" dirty="0" err="1" smtClean="0"/>
              <a:t>resize</a:t>
            </a:r>
            <a:r>
              <a:rPr lang="de-DE" b="0" dirty="0" smtClean="0"/>
              <a:t>, </a:t>
            </a:r>
            <a:r>
              <a:rPr lang="de-DE" b="0" dirty="0" err="1" smtClean="0"/>
              <a:t>rotate</a:t>
            </a:r>
            <a:r>
              <a:rPr lang="de-DE" b="0" dirty="0" smtClean="0"/>
              <a:t> </a:t>
            </a:r>
            <a:r>
              <a:rPr lang="de-DE" b="0" dirty="0" err="1" smtClean="0"/>
              <a:t>shapes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Shapes can be modified after creation</a:t>
            </a:r>
          </a:p>
          <a:p>
            <a:endParaRPr lang="en-US" sz="1600" dirty="0" smtClean="0"/>
          </a:p>
          <a:p>
            <a:r>
              <a:rPr lang="en-US" sz="1600" dirty="0" smtClean="0"/>
              <a:t>Basic modification is affine transformation</a:t>
            </a:r>
          </a:p>
          <a:p>
            <a:endParaRPr lang="en-US" sz="1600" dirty="0" smtClean="0"/>
          </a:p>
          <a:p>
            <a:r>
              <a:rPr lang="en-US" sz="1600" dirty="0" smtClean="0"/>
              <a:t>Use methods from class </a:t>
            </a:r>
            <a:r>
              <a:rPr lang="en-US" sz="1600" b="1" dirty="0" smtClean="0">
                <a:solidFill>
                  <a:schemeClr val="accent1"/>
                </a:solidFill>
              </a:rPr>
              <a:t>tigl3.geometry.CTiglTransformation</a:t>
            </a:r>
            <a:r>
              <a:rPr lang="en-US" sz="1600" dirty="0" smtClean="0"/>
              <a:t>. First build transformation matrix. Order matters!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Transform the shape: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trafo.transform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(shape)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69944"/>
              </p:ext>
            </p:extLst>
          </p:nvPr>
        </p:nvGraphicFramePr>
        <p:xfrm>
          <a:off x="1849115" y="3141763"/>
          <a:ext cx="813011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059"/>
                <a:gridCol w="4065059"/>
              </a:tblGrid>
              <a:tr h="2107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add_translation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add_scaling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sx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sz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along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x, y, z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axes</a:t>
                      </a:r>
                      <a:endParaRPr lang="de-DE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add_rotation_x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angle_degree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around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add_rotation_y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angle_degree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around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add_rotation_z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angle_degree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around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add_mirroring_at_xyplane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Mirror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x-y plane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7969795" y="1413570"/>
            <a:ext cx="504056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 rot="2527793">
            <a:off x="9585910" y="437397"/>
            <a:ext cx="504056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606231" y="1413570"/>
            <a:ext cx="50405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0274051" y="1413570"/>
            <a:ext cx="504056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8675041" y="945519"/>
            <a:ext cx="590898" cy="468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8646442" y="1665598"/>
            <a:ext cx="619497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9894263" y="1665602"/>
            <a:ext cx="6318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606231" y="2205658"/>
            <a:ext cx="955852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8675041" y="1917626"/>
            <a:ext cx="590898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1135178" y="468117"/>
            <a:ext cx="4568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rotate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125447" y="1532481"/>
            <a:ext cx="6860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translate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1138147" y="2278246"/>
            <a:ext cx="4183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scale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10634091" y="2385678"/>
            <a:ext cx="144016" cy="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9384567" y="2385678"/>
            <a:ext cx="169404" cy="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10110287" y="2579027"/>
            <a:ext cx="0" cy="130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0103209" y="2047353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 rot="16548521">
            <a:off x="9736018" y="-3765"/>
            <a:ext cx="203838" cy="495300"/>
          </a:xfrm>
          <a:custGeom>
            <a:avLst/>
            <a:gdLst>
              <a:gd name="connsiteX0" fmla="*/ 0 w 784913"/>
              <a:gd name="connsiteY0" fmla="*/ 29677 h 753577"/>
              <a:gd name="connsiteX1" fmla="*/ 594360 w 784913"/>
              <a:gd name="connsiteY1" fmla="*/ 44917 h 753577"/>
              <a:gd name="connsiteX2" fmla="*/ 784860 w 784913"/>
              <a:gd name="connsiteY2" fmla="*/ 456397 h 753577"/>
              <a:gd name="connsiteX3" fmla="*/ 609600 w 784913"/>
              <a:gd name="connsiteY3" fmla="*/ 753577 h 753577"/>
              <a:gd name="connsiteX0" fmla="*/ 0 w 784913"/>
              <a:gd name="connsiteY0" fmla="*/ 0 h 723900"/>
              <a:gd name="connsiteX1" fmla="*/ 784860 w 784913"/>
              <a:gd name="connsiteY1" fmla="*/ 426720 h 723900"/>
              <a:gd name="connsiteX2" fmla="*/ 609600 w 784913"/>
              <a:gd name="connsiteY2" fmla="*/ 723900 h 723900"/>
              <a:gd name="connsiteX0" fmla="*/ 0 w 205942"/>
              <a:gd name="connsiteY0" fmla="*/ 0 h 601980"/>
              <a:gd name="connsiteX1" fmla="*/ 205740 w 205942"/>
              <a:gd name="connsiteY1" fmla="*/ 304800 h 601980"/>
              <a:gd name="connsiteX2" fmla="*/ 30480 w 205942"/>
              <a:gd name="connsiteY2" fmla="*/ 601980 h 601980"/>
              <a:gd name="connsiteX0" fmla="*/ 7620 w 213386"/>
              <a:gd name="connsiteY0" fmla="*/ 0 h 563880"/>
              <a:gd name="connsiteX1" fmla="*/ 213360 w 213386"/>
              <a:gd name="connsiteY1" fmla="*/ 304800 h 563880"/>
              <a:gd name="connsiteX2" fmla="*/ 0 w 213386"/>
              <a:gd name="connsiteY2" fmla="*/ 563880 h 563880"/>
              <a:gd name="connsiteX0" fmla="*/ 7620 w 221002"/>
              <a:gd name="connsiteY0" fmla="*/ 0 h 563880"/>
              <a:gd name="connsiteX1" fmla="*/ 220980 w 221002"/>
              <a:gd name="connsiteY1" fmla="*/ 289560 h 563880"/>
              <a:gd name="connsiteX2" fmla="*/ 0 w 221002"/>
              <a:gd name="connsiteY2" fmla="*/ 563880 h 563880"/>
              <a:gd name="connsiteX0" fmla="*/ 0 w 213402"/>
              <a:gd name="connsiteY0" fmla="*/ 0 h 563880"/>
              <a:gd name="connsiteX1" fmla="*/ 213360 w 213402"/>
              <a:gd name="connsiteY1" fmla="*/ 289560 h 563880"/>
              <a:gd name="connsiteX2" fmla="*/ 15240 w 213402"/>
              <a:gd name="connsiteY2" fmla="*/ 563880 h 563880"/>
              <a:gd name="connsiteX0" fmla="*/ 30480 w 199092"/>
              <a:gd name="connsiteY0" fmla="*/ 0 h 533400"/>
              <a:gd name="connsiteX1" fmla="*/ 198120 w 199092"/>
              <a:gd name="connsiteY1" fmla="*/ 259080 h 533400"/>
              <a:gd name="connsiteX2" fmla="*/ 0 w 199092"/>
              <a:gd name="connsiteY2" fmla="*/ 533400 h 533400"/>
              <a:gd name="connsiteX0" fmla="*/ 0 w 167812"/>
              <a:gd name="connsiteY0" fmla="*/ 0 h 495300"/>
              <a:gd name="connsiteX1" fmla="*/ 167640 w 167812"/>
              <a:gd name="connsiteY1" fmla="*/ 259080 h 495300"/>
              <a:gd name="connsiteX2" fmla="*/ 22860 w 167812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12" h="495300">
                <a:moveTo>
                  <a:pt x="0" y="0"/>
                </a:moveTo>
                <a:cubicBezTo>
                  <a:pt x="163512" y="88900"/>
                  <a:pt x="163830" y="176530"/>
                  <a:pt x="167640" y="259080"/>
                </a:cubicBezTo>
                <a:cubicBezTo>
                  <a:pt x="171450" y="341630"/>
                  <a:pt x="111760" y="405765"/>
                  <a:pt x="22860" y="4953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ihandform 53"/>
          <p:cNvSpPr/>
          <p:nvPr/>
        </p:nvSpPr>
        <p:spPr>
          <a:xfrm rot="5597407">
            <a:off x="9712961" y="889298"/>
            <a:ext cx="203838" cy="495300"/>
          </a:xfrm>
          <a:custGeom>
            <a:avLst/>
            <a:gdLst>
              <a:gd name="connsiteX0" fmla="*/ 0 w 784913"/>
              <a:gd name="connsiteY0" fmla="*/ 29677 h 753577"/>
              <a:gd name="connsiteX1" fmla="*/ 594360 w 784913"/>
              <a:gd name="connsiteY1" fmla="*/ 44917 h 753577"/>
              <a:gd name="connsiteX2" fmla="*/ 784860 w 784913"/>
              <a:gd name="connsiteY2" fmla="*/ 456397 h 753577"/>
              <a:gd name="connsiteX3" fmla="*/ 609600 w 784913"/>
              <a:gd name="connsiteY3" fmla="*/ 753577 h 753577"/>
              <a:gd name="connsiteX0" fmla="*/ 0 w 784913"/>
              <a:gd name="connsiteY0" fmla="*/ 0 h 723900"/>
              <a:gd name="connsiteX1" fmla="*/ 784860 w 784913"/>
              <a:gd name="connsiteY1" fmla="*/ 426720 h 723900"/>
              <a:gd name="connsiteX2" fmla="*/ 609600 w 784913"/>
              <a:gd name="connsiteY2" fmla="*/ 723900 h 723900"/>
              <a:gd name="connsiteX0" fmla="*/ 0 w 205942"/>
              <a:gd name="connsiteY0" fmla="*/ 0 h 601980"/>
              <a:gd name="connsiteX1" fmla="*/ 205740 w 205942"/>
              <a:gd name="connsiteY1" fmla="*/ 304800 h 601980"/>
              <a:gd name="connsiteX2" fmla="*/ 30480 w 205942"/>
              <a:gd name="connsiteY2" fmla="*/ 601980 h 601980"/>
              <a:gd name="connsiteX0" fmla="*/ 7620 w 213386"/>
              <a:gd name="connsiteY0" fmla="*/ 0 h 563880"/>
              <a:gd name="connsiteX1" fmla="*/ 213360 w 213386"/>
              <a:gd name="connsiteY1" fmla="*/ 304800 h 563880"/>
              <a:gd name="connsiteX2" fmla="*/ 0 w 213386"/>
              <a:gd name="connsiteY2" fmla="*/ 563880 h 563880"/>
              <a:gd name="connsiteX0" fmla="*/ 7620 w 221002"/>
              <a:gd name="connsiteY0" fmla="*/ 0 h 563880"/>
              <a:gd name="connsiteX1" fmla="*/ 220980 w 221002"/>
              <a:gd name="connsiteY1" fmla="*/ 289560 h 563880"/>
              <a:gd name="connsiteX2" fmla="*/ 0 w 221002"/>
              <a:gd name="connsiteY2" fmla="*/ 563880 h 563880"/>
              <a:gd name="connsiteX0" fmla="*/ 0 w 213402"/>
              <a:gd name="connsiteY0" fmla="*/ 0 h 563880"/>
              <a:gd name="connsiteX1" fmla="*/ 213360 w 213402"/>
              <a:gd name="connsiteY1" fmla="*/ 289560 h 563880"/>
              <a:gd name="connsiteX2" fmla="*/ 15240 w 213402"/>
              <a:gd name="connsiteY2" fmla="*/ 563880 h 563880"/>
              <a:gd name="connsiteX0" fmla="*/ 30480 w 199092"/>
              <a:gd name="connsiteY0" fmla="*/ 0 h 533400"/>
              <a:gd name="connsiteX1" fmla="*/ 198120 w 199092"/>
              <a:gd name="connsiteY1" fmla="*/ 259080 h 533400"/>
              <a:gd name="connsiteX2" fmla="*/ 0 w 199092"/>
              <a:gd name="connsiteY2" fmla="*/ 533400 h 533400"/>
              <a:gd name="connsiteX0" fmla="*/ 0 w 167812"/>
              <a:gd name="connsiteY0" fmla="*/ 0 h 495300"/>
              <a:gd name="connsiteX1" fmla="*/ 167640 w 167812"/>
              <a:gd name="connsiteY1" fmla="*/ 259080 h 495300"/>
              <a:gd name="connsiteX2" fmla="*/ 22860 w 167812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12" h="495300">
                <a:moveTo>
                  <a:pt x="0" y="0"/>
                </a:moveTo>
                <a:cubicBezTo>
                  <a:pt x="163512" y="88900"/>
                  <a:pt x="163830" y="176530"/>
                  <a:pt x="167640" y="259080"/>
                </a:cubicBezTo>
                <a:cubicBezTo>
                  <a:pt x="171450" y="341630"/>
                  <a:pt x="111760" y="405765"/>
                  <a:pt x="22860" y="4953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Boolean </a:t>
            </a:r>
            <a:r>
              <a:rPr lang="de-DE" dirty="0" err="1" smtClean="0"/>
              <a:t>Operations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/>
              <a:t>T</a:t>
            </a:r>
            <a:r>
              <a:rPr lang="de-DE" b="0" dirty="0" smtClean="0"/>
              <a:t>he tigl3.boolean_ops </a:t>
            </a:r>
            <a:r>
              <a:rPr lang="de-DE" b="0" dirty="0" err="1" smtClean="0"/>
              <a:t>module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80963" y="1557586"/>
                <a:ext cx="8995963" cy="4338000"/>
              </a:xfrm>
            </p:spPr>
            <p:txBody>
              <a:bodyPr/>
              <a:lstStyle/>
              <a:p>
                <a:r>
                  <a:rPr lang="en-US" dirty="0" smtClean="0"/>
                  <a:t>Basic build blocks for constructive solid geometry</a:t>
                </a:r>
              </a:p>
              <a:p>
                <a:endParaRPr lang="en-US" dirty="0"/>
              </a:p>
              <a:p>
                <a:r>
                  <a:rPr lang="en-US" dirty="0" smtClean="0"/>
                  <a:t>Assume, we have two Shapes A and B. Typical Boolean </a:t>
                </a:r>
                <a:r>
                  <a:rPr lang="en-US" dirty="0"/>
                  <a:t>O</a:t>
                </a:r>
                <a:r>
                  <a:rPr lang="en-US" dirty="0" smtClean="0"/>
                  <a:t>perations (BOPs) are:</a:t>
                </a:r>
              </a:p>
              <a:p>
                <a:pPr lvl="1"/>
                <a:r>
                  <a:rPr lang="en-US" dirty="0" smtClean="0"/>
                  <a:t>Union: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Difference: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\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Intersection: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Boolean Operations on B-Spline / NURBS are hard!</a:t>
                </a:r>
                <a:br>
                  <a:rPr lang="en-US" dirty="0" smtClean="0"/>
                </a:br>
                <a:r>
                  <a:rPr lang="en-US" dirty="0" smtClean="0"/>
                  <a:t>Try to avoid them if possible.</a:t>
                </a:r>
              </a:p>
              <a:p>
                <a:endParaRPr lang="en-US" dirty="0"/>
              </a:p>
              <a:p>
                <a:r>
                  <a:rPr lang="en-US" dirty="0" smtClean="0"/>
                  <a:t>OpenCASCADE offers BOPs, but:</a:t>
                </a:r>
              </a:p>
              <a:p>
                <a:pPr marL="789300" lvl="1" indent="-342900">
                  <a:buFont typeface="+mj-lt"/>
                  <a:buAutoNum type="arabicPeriod"/>
                </a:pPr>
                <a:r>
                  <a:rPr lang="en-US" dirty="0" smtClean="0"/>
                  <a:t>Unfortunately suffer from robustness issues</a:t>
                </a:r>
              </a:p>
              <a:p>
                <a:pPr marL="789300" lvl="1" indent="-342900">
                  <a:buFont typeface="+mj-lt"/>
                  <a:buAutoNum type="arabicPeriod"/>
                </a:pPr>
                <a:r>
                  <a:rPr lang="en-US" dirty="0" smtClean="0"/>
                  <a:t>Don‘t track shape modification (which face of a whole aircraft is from the wing?)</a:t>
                </a:r>
              </a:p>
              <a:p>
                <a:pPr marL="789300" lvl="1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 smtClean="0"/>
                  <a:t>TiGL BOPs wrap those from OpenCASCADE but add shape modification tracking!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80963" y="1557586"/>
                <a:ext cx="8995963" cy="4338000"/>
              </a:xfrm>
              <a:blipFill rotWithShape="1">
                <a:blip r:embed="rId2"/>
                <a:stretch>
                  <a:fillRect l="-1491" t="-1828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67" y="1566143"/>
            <a:ext cx="3402854" cy="301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Boolean </a:t>
            </a:r>
            <a:r>
              <a:rPr lang="de-DE" dirty="0" err="1"/>
              <a:t>Operations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tigl3.boolean_ops </a:t>
            </a:r>
            <a:r>
              <a:rPr lang="de-DE" b="0" dirty="0" err="1"/>
              <a:t>module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547691" cy="4338000"/>
          </a:xfrm>
        </p:spPr>
        <p:txBody>
          <a:bodyPr/>
          <a:lstStyle/>
          <a:p>
            <a:r>
              <a:rPr lang="en-US" sz="1600" dirty="0" smtClean="0"/>
              <a:t>Faces are modified / trimmed by BOP</a:t>
            </a:r>
          </a:p>
          <a:p>
            <a:endParaRPr lang="en-US" sz="1600" dirty="0" smtClean="0"/>
          </a:p>
          <a:p>
            <a:r>
              <a:rPr lang="en-US" sz="1600" dirty="0" smtClean="0"/>
              <a:t>Difficulty: Figure out, what face of the result is created from which input face</a:t>
            </a:r>
          </a:p>
          <a:p>
            <a:endParaRPr lang="en-US" sz="1600" dirty="0" smtClean="0"/>
          </a:p>
          <a:p>
            <a:r>
              <a:rPr lang="en-US" sz="1600" dirty="0" smtClean="0"/>
              <a:t>TiGL BOPs do this for you!</a:t>
            </a:r>
          </a:p>
          <a:p>
            <a:pPr lvl="1"/>
            <a:r>
              <a:rPr lang="en-US" sz="1600" dirty="0" smtClean="0"/>
              <a:t>Face names are assigned automatically by TiGL</a:t>
            </a:r>
          </a:p>
          <a:p>
            <a:pPr lvl="1"/>
            <a:r>
              <a:rPr lang="en-US" sz="1600" dirty="0" smtClean="0"/>
              <a:t>TiGL keeps track of the CSG graph</a:t>
            </a:r>
          </a:p>
          <a:p>
            <a:pPr marL="446400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The following BOP classes from tigl3.boolean_ops can be used: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CFuseShapes</a:t>
            </a:r>
            <a:r>
              <a:rPr lang="en-US" sz="1600" dirty="0" smtClean="0"/>
              <a:t>: Boolean union of multiple shapes at once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CMergeShapes</a:t>
            </a:r>
            <a:r>
              <a:rPr lang="en-US" sz="1600" dirty="0" smtClean="0"/>
              <a:t>: Similar to </a:t>
            </a:r>
            <a:r>
              <a:rPr lang="en-US" sz="1600" dirty="0" err="1" smtClean="0"/>
              <a:t>CFuseShapes</a:t>
            </a:r>
            <a:r>
              <a:rPr lang="en-US" sz="1600" dirty="0" smtClean="0"/>
              <a:t>, but only for shapes that share </a:t>
            </a:r>
            <a:r>
              <a:rPr lang="en-US" sz="1600" dirty="0" err="1" smtClean="0"/>
              <a:t>adajcent</a:t>
            </a:r>
            <a:r>
              <a:rPr lang="en-US" sz="1600" dirty="0" smtClean="0"/>
              <a:t> faces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CCutShape</a:t>
            </a:r>
            <a:r>
              <a:rPr lang="en-US" sz="1600" dirty="0" smtClean="0"/>
              <a:t>: Boolean Difference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CGroupShape</a:t>
            </a:r>
            <a:r>
              <a:rPr lang="en-US" sz="1600" dirty="0" smtClean="0"/>
              <a:t>: No true BOP. Just a group of shapes.</a:t>
            </a:r>
          </a:p>
          <a:p>
            <a:pPr marL="446400" lvl="1" indent="0">
              <a:buNone/>
            </a:pPr>
            <a:endParaRPr lang="en-US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4098" name="Picture 2" descr="C:\Users\sigg_ma\Pictures\w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4" t="34085"/>
          <a:stretch/>
        </p:blipFill>
        <p:spPr bwMode="auto">
          <a:xfrm>
            <a:off x="10297392" y="2200040"/>
            <a:ext cx="1920875" cy="145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gg_ma\Pictures\f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93" y="1413570"/>
            <a:ext cx="2940000" cy="22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igg_ma\Pictures\fus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517" y="3527383"/>
            <a:ext cx="2940000" cy="22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 rot="19462281">
            <a:off x="8778705" y="2283261"/>
            <a:ext cx="3549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 rot="3168241">
            <a:off x="7845382" y="2853730"/>
            <a:ext cx="399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Back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 rot="2171757">
            <a:off x="10850737" y="2626316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 rot="2171757">
            <a:off x="11405253" y="2996428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S2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 rot="2171757">
            <a:off x="9926711" y="4771661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2171757">
            <a:off x="10339816" y="5064664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S2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 rot="19462281">
            <a:off x="9506287" y="4428940"/>
            <a:ext cx="3549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3168241">
            <a:off x="8667080" y="4969617"/>
            <a:ext cx="399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Back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9739015" y="267537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015" y="2675373"/>
                <a:ext cx="262892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8605" r="-186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8020583" y="425966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83" y="4259663"/>
                <a:ext cx="262892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41003" y="4149874"/>
            <a:ext cx="10674940" cy="83099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41003" y="2349674"/>
            <a:ext cx="10674940" cy="83099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Boolean </a:t>
            </a:r>
            <a:r>
              <a:rPr lang="de-DE" dirty="0" err="1" smtClean="0"/>
              <a:t>Operations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Example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652147" cy="4338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Lets cut away the internal part of the wing inside the fuselage: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tigl3.boolean_ops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CCutShape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cutted_wing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CCutShape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Now, lets fuse fuselage and both wings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fused_aircraft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CFuseShapes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[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wing.get_mirrored_loft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()]).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16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7051747" cy="4338000"/>
          </a:xfrm>
        </p:spPr>
        <p:txBody>
          <a:bodyPr/>
          <a:lstStyle/>
          <a:p>
            <a:r>
              <a:rPr lang="en-US" sz="1600" dirty="0" smtClean="0"/>
              <a:t>Nice images have often more impact than complicated algorithms!</a:t>
            </a:r>
          </a:p>
          <a:p>
            <a:endParaRPr lang="en-US" sz="1600" dirty="0" smtClean="0"/>
          </a:p>
          <a:p>
            <a:r>
              <a:rPr lang="en-US" sz="1600" dirty="0" smtClean="0"/>
              <a:t>TiGL Viewer was initially developed only for debugging purposes!</a:t>
            </a:r>
          </a:p>
          <a:p>
            <a:endParaRPr lang="en-US" sz="1600" dirty="0" smtClean="0"/>
          </a:p>
          <a:p>
            <a:r>
              <a:rPr lang="en-US" sz="1600" dirty="0" smtClean="0"/>
              <a:t>Visualization help debugging geometric algorithms or during modelling of complex shapes</a:t>
            </a:r>
          </a:p>
          <a:p>
            <a:endParaRPr lang="en-US" sz="1600" dirty="0" smtClean="0"/>
          </a:p>
          <a:p>
            <a:r>
              <a:rPr lang="en-US" sz="1600" dirty="0" smtClean="0"/>
              <a:t>Good news:</a:t>
            </a:r>
          </a:p>
          <a:p>
            <a:pPr lvl="1"/>
            <a:r>
              <a:rPr lang="en-US" sz="1600" dirty="0" err="1" smtClean="0"/>
              <a:t>PythonOCC</a:t>
            </a:r>
            <a:r>
              <a:rPr lang="en-US" sz="1600" dirty="0" smtClean="0"/>
              <a:t> comes with a 3D viewer, that can be also integrated into own user interfaces!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Also experimental renderer for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</a:p>
          <a:p>
            <a:endParaRPr lang="en-US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5122" name="Picture 2" descr="C:\Users\sigg_ma\Pictures\flaps-structure-engies-large-gradient-spac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74" y="1629594"/>
            <a:ext cx="393625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1173</Words>
  <Application>Microsoft Office PowerPoint</Application>
  <PresentationFormat>Benutzerdefiniert</PresentationFormat>
  <Paragraphs>277</Paragraphs>
  <Slides>19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DLR-Präsentation 16:9 Englisch</vt:lpstr>
      <vt:lpstr>Python API: Customization and Visualization</vt:lpstr>
      <vt:lpstr>Outline</vt:lpstr>
      <vt:lpstr>Motivation</vt:lpstr>
      <vt:lpstr>Modification of TiGL shapes</vt:lpstr>
      <vt:lpstr>Affine Transformations How to move, resize, rotate shapes</vt:lpstr>
      <vt:lpstr>Boolean Operations The tigl3.boolean_ops module</vt:lpstr>
      <vt:lpstr>Boolean Operations The tigl3.boolean_ops module</vt:lpstr>
      <vt:lpstr>Boolean Operations Example</vt:lpstr>
      <vt:lpstr>Visualization</vt:lpstr>
      <vt:lpstr>SimpleGui: A Qt-based 3D Viewer </vt:lpstr>
      <vt:lpstr>SimpleGui: A Qt-based 3D Viewer </vt:lpstr>
      <vt:lpstr>SimpleGui: A Qt-based 3D Viewer More control</vt:lpstr>
      <vt:lpstr>SimpleGui: A Qt-based 3D Viewer More control</vt:lpstr>
      <vt:lpstr>SimpleGui: A Qt-based 3D Viewer Even more control</vt:lpstr>
      <vt:lpstr>Visualization inside Jupyter Notebook</vt:lpstr>
      <vt:lpstr>Visualization inside Jupyter Notebook</vt:lpstr>
      <vt:lpstr>Visualization inside Jupyter Notebook Howto</vt:lpstr>
      <vt:lpstr>Practical Session: Customization Visualization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Siggel, Martin</dc:creator>
  <cp:lastModifiedBy>Siggel, Martin</cp:lastModifiedBy>
  <cp:revision>180</cp:revision>
  <dcterms:created xsi:type="dcterms:W3CDTF">2012-06-19T06:51:55Z</dcterms:created>
  <dcterms:modified xsi:type="dcterms:W3CDTF">2018-09-11T09:24:19Z</dcterms:modified>
</cp:coreProperties>
</file>